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6"/>
  </p:notesMasterIdLst>
  <p:handoutMasterIdLst>
    <p:handoutMasterId r:id="rId47"/>
  </p:handoutMasterIdLst>
  <p:sldIdLst>
    <p:sldId id="268" r:id="rId3"/>
    <p:sldId id="313" r:id="rId4"/>
    <p:sldId id="270" r:id="rId5"/>
    <p:sldId id="269" r:id="rId6"/>
    <p:sldId id="271" r:id="rId7"/>
    <p:sldId id="277" r:id="rId8"/>
    <p:sldId id="278" r:id="rId9"/>
    <p:sldId id="279" r:id="rId10"/>
    <p:sldId id="280" r:id="rId11"/>
    <p:sldId id="272" r:id="rId12"/>
    <p:sldId id="273" r:id="rId13"/>
    <p:sldId id="287" r:id="rId14"/>
    <p:sldId id="282" r:id="rId15"/>
    <p:sldId id="312" r:id="rId16"/>
    <p:sldId id="283" r:id="rId17"/>
    <p:sldId id="284" r:id="rId18"/>
    <p:sldId id="310" r:id="rId19"/>
    <p:sldId id="303" r:id="rId20"/>
    <p:sldId id="288" r:id="rId21"/>
    <p:sldId id="285" r:id="rId22"/>
    <p:sldId id="292" r:id="rId23"/>
    <p:sldId id="290" r:id="rId24"/>
    <p:sldId id="291" r:id="rId25"/>
    <p:sldId id="293" r:id="rId26"/>
    <p:sldId id="308" r:id="rId27"/>
    <p:sldId id="286" r:id="rId28"/>
    <p:sldId id="309" r:id="rId29"/>
    <p:sldId id="289" r:id="rId30"/>
    <p:sldId id="274" r:id="rId31"/>
    <p:sldId id="297" r:id="rId32"/>
    <p:sldId id="298" r:id="rId33"/>
    <p:sldId id="311" r:id="rId34"/>
    <p:sldId id="302" r:id="rId35"/>
    <p:sldId id="295" r:id="rId36"/>
    <p:sldId id="275" r:id="rId37"/>
    <p:sldId id="296" r:id="rId38"/>
    <p:sldId id="299" r:id="rId39"/>
    <p:sldId id="300" r:id="rId40"/>
    <p:sldId id="301" r:id="rId41"/>
    <p:sldId id="276" r:id="rId42"/>
    <p:sldId id="304" r:id="rId43"/>
    <p:sldId id="305" r:id="rId44"/>
    <p:sldId id="30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8C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47" autoAdjust="0"/>
    <p:restoredTop sz="98589" autoAdjust="0"/>
  </p:normalViewPr>
  <p:slideViewPr>
    <p:cSldViewPr>
      <p:cViewPr>
        <p:scale>
          <a:sx n="78" d="100"/>
          <a:sy n="78" d="100"/>
        </p:scale>
        <p:origin x="-900"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80"/>
    </p:cViewPr>
  </p:sorterViewPr>
  <p:notesViewPr>
    <p:cSldViewPr>
      <p:cViewPr varScale="1">
        <p:scale>
          <a:sx n="56" d="100"/>
          <a:sy n="56" d="100"/>
        </p:scale>
        <p:origin x="-186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BE3E0420-203E-40CA-92F4-146A48B27975}" type="datetimeFigureOut">
              <a:rPr lang="en-US"/>
              <a:pPr>
                <a:defRPr/>
              </a:pPr>
              <a:t>10/4/2013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5607EF5C-26D1-4704-A2DC-4559B5AE8B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B045C248-C540-490A-963B-2882223D2F4C}" type="datetimeFigureOut">
              <a:rPr lang="en-US"/>
              <a:pPr>
                <a:defRPr/>
              </a:pPr>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AC2E60F2-9A62-46C2-8E57-74E6B0D682B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09638"/>
            <a:fld id="{0443A311-32E8-4193-9E60-2C668AE12FBA}" type="slidenum">
              <a:rPr lang="en-US">
                <a:cs typeface="Arial" charset="0"/>
              </a:rPr>
              <a:pPr defTabSz="909638"/>
              <a:t>1</a:t>
            </a:fld>
            <a:endParaRPr lang="en-US">
              <a:cs typeface="Arial" charset="0"/>
            </a:endParaRPr>
          </a:p>
        </p:txBody>
      </p:sp>
      <p:sp>
        <p:nvSpPr>
          <p:cNvPr id="14338" name="Rectangle 2"/>
          <p:cNvSpPr>
            <a:spLocks noGrp="1" noRot="1" noChangeAspect="1" noChangeArrowheads="1" noTextEdit="1"/>
          </p:cNvSpPr>
          <p:nvPr>
            <p:ph type="sldImg"/>
          </p:nvPr>
        </p:nvSpPr>
        <p:spPr bwMode="auto">
          <a:xfrm>
            <a:off x="1144588" y="685800"/>
            <a:ext cx="4573587" cy="3430588"/>
          </a:xfrm>
          <a:noFill/>
          <a:ln>
            <a:solidFill>
              <a:srgbClr val="000000"/>
            </a:solidFill>
            <a:miter lim="800000"/>
            <a:headEnd/>
            <a:tailEnd/>
          </a:ln>
        </p:spPr>
      </p:sp>
      <p:sp>
        <p:nvSpPr>
          <p:cNvPr id="14339" name="Rectangle 3"/>
          <p:cNvSpPr>
            <a:spLocks noGrp="1" noChangeArrowheads="1"/>
          </p:cNvSpPr>
          <p:nvPr>
            <p:ph type="body" idx="1"/>
          </p:nvPr>
        </p:nvSpPr>
        <p:spPr bwMode="auto">
          <a:xfrm>
            <a:off x="282575" y="4344988"/>
            <a:ext cx="6296025" cy="4113212"/>
          </a:xfrm>
          <a:noFill/>
        </p:spPr>
        <p:txBody>
          <a:bodyPr wrap="square" numCol="1" anchor="t" anchorCtr="0" compatLnSpc="1">
            <a:prstTxWarp prst="textNoShape">
              <a:avLst/>
            </a:prstTxWarp>
          </a:bodyPr>
          <a:lstStyle/>
          <a:p>
            <a:pPr>
              <a:spcBef>
                <a:spcPct val="0"/>
              </a:spcBef>
            </a:pPr>
            <a:endParaRPr lang="en-US" sz="15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gray">
          <a:xfrm>
            <a:off x="0" y="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cs typeface="+mn-cs"/>
            </a:endParaRPr>
          </a:p>
        </p:txBody>
      </p:sp>
      <p:sp>
        <p:nvSpPr>
          <p:cNvPr id="5" name="Rectangle 64"/>
          <p:cNvSpPr>
            <a:spLocks noChangeArrowheads="1"/>
          </p:cNvSpPr>
          <p:nvPr/>
        </p:nvSpPr>
        <p:spPr bwMode="gray">
          <a:xfrm>
            <a:off x="1262063" y="0"/>
            <a:ext cx="2349500" cy="4648200"/>
          </a:xfrm>
          <a:prstGeom prst="rect">
            <a:avLst/>
          </a:prstGeom>
          <a:gradFill rotWithShape="1">
            <a:gsLst>
              <a:gs pos="0">
                <a:schemeClr val="accent1"/>
              </a:gs>
              <a:gs pos="100000">
                <a:schemeClr val="accent1">
                  <a:gamma/>
                  <a:shade val="72549"/>
                  <a:invGamma/>
                </a:schemeClr>
              </a:gs>
            </a:gsLst>
            <a:lin ang="5400000" scaled="1"/>
          </a:gradFill>
          <a:ln w="9525">
            <a:noFill/>
            <a:miter lim="800000"/>
            <a:headEnd/>
            <a:tailEnd/>
          </a:ln>
          <a:effectLst/>
        </p:spPr>
        <p:txBody>
          <a:bodyPr wrap="none" anchor="ctr"/>
          <a:lstStyle/>
          <a:p>
            <a:pPr>
              <a:defRPr/>
            </a:pPr>
            <a:endParaRPr lang="en-US">
              <a:cs typeface="+mn-cs"/>
            </a:endParaRPr>
          </a:p>
        </p:txBody>
      </p:sp>
      <p:sp>
        <p:nvSpPr>
          <p:cNvPr id="6" name="Rectangle 65"/>
          <p:cNvSpPr>
            <a:spLocks noChangeArrowheads="1"/>
          </p:cNvSpPr>
          <p:nvPr/>
        </p:nvSpPr>
        <p:spPr bwMode="gray">
          <a:xfrm>
            <a:off x="304800" y="1828800"/>
            <a:ext cx="8458200" cy="1104900"/>
          </a:xfrm>
          <a:prstGeom prst="rect">
            <a:avLst/>
          </a:prstGeom>
          <a:gradFill rotWithShape="1">
            <a:gsLst>
              <a:gs pos="0">
                <a:schemeClr val="tx1"/>
              </a:gs>
              <a:gs pos="100000">
                <a:schemeClr val="accent1"/>
              </a:gs>
            </a:gsLst>
            <a:lin ang="0" scaled="1"/>
          </a:gradFill>
          <a:ln w="9525">
            <a:noFill/>
            <a:miter lim="800000"/>
            <a:headEnd/>
            <a:tailEnd/>
          </a:ln>
          <a:effectLst/>
        </p:spPr>
        <p:txBody>
          <a:bodyPr wrap="none" anchor="ctr"/>
          <a:lstStyle/>
          <a:p>
            <a:pPr>
              <a:defRPr/>
            </a:pPr>
            <a:endParaRPr lang="en-US">
              <a:cs typeface="+mn-cs"/>
            </a:endParaRPr>
          </a:p>
        </p:txBody>
      </p:sp>
      <p:sp>
        <p:nvSpPr>
          <p:cNvPr id="7" name="Rectangle 63"/>
          <p:cNvSpPr>
            <a:spLocks noChangeArrowheads="1"/>
          </p:cNvSpPr>
          <p:nvPr/>
        </p:nvSpPr>
        <p:spPr bwMode="gray">
          <a:xfrm>
            <a:off x="0" y="5715000"/>
            <a:ext cx="9144000" cy="76200"/>
          </a:xfrm>
          <a:prstGeom prst="rect">
            <a:avLst/>
          </a:prstGeom>
          <a:solidFill>
            <a:schemeClr val="folHlink"/>
          </a:solidFill>
          <a:ln w="9525">
            <a:noFill/>
            <a:miter lim="800000"/>
            <a:headEnd/>
            <a:tailEnd/>
          </a:ln>
          <a:effectLst/>
        </p:spPr>
        <p:txBody>
          <a:bodyPr wrap="none" anchor="ctr"/>
          <a:lstStyle/>
          <a:p>
            <a:pPr>
              <a:defRPr/>
            </a:pPr>
            <a:endParaRPr lang="en-US">
              <a:cs typeface="+mn-cs"/>
            </a:endParaRPr>
          </a:p>
        </p:txBody>
      </p:sp>
      <p:pic>
        <p:nvPicPr>
          <p:cNvPr id="8" name="Picture 62"/>
          <p:cNvPicPr>
            <a:picLocks noChangeAspect="1" noChangeArrowheads="1"/>
          </p:cNvPicPr>
          <p:nvPr/>
        </p:nvPicPr>
        <p:blipFill>
          <a:blip r:embed="rId2">
            <a:lum bright="10000"/>
          </a:blip>
          <a:stretch>
            <a:fillRect/>
          </a:stretch>
        </p:blipFill>
        <p:spPr bwMode="gray">
          <a:xfrm>
            <a:off x="1114670" y="3886200"/>
            <a:ext cx="2619130" cy="1893797"/>
          </a:xfrm>
          <a:prstGeom prst="rect">
            <a:avLst/>
          </a:prstGeom>
          <a:ln>
            <a:noFill/>
          </a:ln>
          <a:effectLst>
            <a:softEdge rad="112500"/>
          </a:effectLst>
        </p:spPr>
      </p:pic>
      <p:sp>
        <p:nvSpPr>
          <p:cNvPr id="3074" name="Rectangle 2"/>
          <p:cNvSpPr>
            <a:spLocks noGrp="1" noChangeArrowheads="1"/>
          </p:cNvSpPr>
          <p:nvPr>
            <p:ph type="ctrTitle"/>
          </p:nvPr>
        </p:nvSpPr>
        <p:spPr>
          <a:xfrm>
            <a:off x="457200" y="2019300"/>
            <a:ext cx="8229600" cy="685800"/>
          </a:xfrm>
        </p:spPr>
        <p:txBody>
          <a:bodyPr/>
          <a:lstStyle>
            <a:lvl1pPr>
              <a:defRPr sz="48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4114800" y="3429000"/>
            <a:ext cx="4572000" cy="609600"/>
          </a:xfrm>
        </p:spPr>
        <p:txBody>
          <a:bodyPr/>
          <a:lstStyle>
            <a:lvl1pPr marL="0" indent="0" algn="ctr">
              <a:buFont typeface="Wingdings" pitchFamily="2" charset="2"/>
              <a:buNone/>
              <a:defRPr b="1">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dt" sz="half" idx="10"/>
          </p:nvPr>
        </p:nvSpPr>
        <p:spPr bwMode="auto">
          <a:xfrm>
            <a:off x="457200" y="6400800"/>
            <a:ext cx="2133600" cy="320675"/>
          </a:xfrm>
        </p:spPr>
        <p:txBody>
          <a:bodyPr/>
          <a:lstStyle>
            <a:lvl1pPr>
              <a:defRPr>
                <a:solidFill>
                  <a:schemeClr val="tx1"/>
                </a:solidFill>
              </a:defRPr>
            </a:lvl1pPr>
          </a:lstStyle>
          <a:p>
            <a:pPr>
              <a:defRPr/>
            </a:pPr>
            <a:endParaRPr lang="en-US"/>
          </a:p>
        </p:txBody>
      </p:sp>
      <p:sp>
        <p:nvSpPr>
          <p:cNvPr id="10" name="Rectangle 5"/>
          <p:cNvSpPr>
            <a:spLocks noGrp="1" noChangeArrowheads="1"/>
          </p:cNvSpPr>
          <p:nvPr>
            <p:ph type="ftr" sz="quarter" idx="11"/>
          </p:nvPr>
        </p:nvSpPr>
        <p:spPr bwMode="auto">
          <a:xfrm>
            <a:off x="3124200" y="6400800"/>
            <a:ext cx="2895600" cy="320675"/>
          </a:xfrm>
        </p:spPr>
        <p:txBody>
          <a:bodyPr/>
          <a:lstStyle>
            <a:lvl1pPr>
              <a:defRPr smtClean="0">
                <a:solidFill>
                  <a:schemeClr val="tx1"/>
                </a:solidFill>
              </a:defRPr>
            </a:lvl1pPr>
          </a:lstStyle>
          <a:p>
            <a:pPr>
              <a:defRPr/>
            </a:pPr>
            <a:r>
              <a:rPr lang="en-US"/>
              <a:t>Biblical Studies Foundation</a:t>
            </a:r>
            <a:endParaRPr lang="en-US"/>
          </a:p>
        </p:txBody>
      </p:sp>
      <p:sp>
        <p:nvSpPr>
          <p:cNvPr id="11" name="Rectangle 6"/>
          <p:cNvSpPr>
            <a:spLocks noGrp="1" noChangeArrowheads="1"/>
          </p:cNvSpPr>
          <p:nvPr>
            <p:ph type="sldNum" sz="quarter" idx="12"/>
          </p:nvPr>
        </p:nvSpPr>
        <p:spPr bwMode="auto">
          <a:xfrm>
            <a:off x="6553200" y="6400800"/>
            <a:ext cx="2133600" cy="320675"/>
          </a:xfrm>
        </p:spPr>
        <p:txBody>
          <a:bodyPr/>
          <a:lstStyle>
            <a:lvl1pPr>
              <a:defRPr>
                <a:solidFill>
                  <a:schemeClr val="tx1"/>
                </a:solidFill>
              </a:defRPr>
            </a:lvl1pPr>
          </a:lstStyle>
          <a:p>
            <a:pPr>
              <a:defRPr/>
            </a:pPr>
            <a:fld id="{A3519C94-8FB3-4E5A-9D31-65CF960798A4}" type="slidenum">
              <a:rPr lang="en-US"/>
              <a:pPr>
                <a:defRPr/>
              </a:pPr>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6"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7" name="Rectangle 6"/>
          <p:cNvSpPr>
            <a:spLocks noGrp="1" noChangeArrowheads="1"/>
          </p:cNvSpPr>
          <p:nvPr>
            <p:ph type="sldNum" sz="quarter" idx="13"/>
          </p:nvPr>
        </p:nvSpPr>
        <p:spPr>
          <a:ln/>
        </p:spPr>
        <p:txBody>
          <a:bodyPr/>
          <a:lstStyle>
            <a:lvl1pPr>
              <a:defRPr/>
            </a:lvl1pPr>
          </a:lstStyle>
          <a:p>
            <a:pPr>
              <a:defRPr/>
            </a:pPr>
            <a:fld id="{7DBB061C-33DC-452B-A359-D08EB66E14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6"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7" name="Rectangle 6"/>
          <p:cNvSpPr>
            <a:spLocks noGrp="1" noChangeArrowheads="1"/>
          </p:cNvSpPr>
          <p:nvPr>
            <p:ph type="sldNum" sz="quarter" idx="13"/>
          </p:nvPr>
        </p:nvSpPr>
        <p:spPr>
          <a:ln/>
        </p:spPr>
        <p:txBody>
          <a:bodyPr/>
          <a:lstStyle>
            <a:lvl1pPr>
              <a:defRPr/>
            </a:lvl1pPr>
          </a:lstStyle>
          <a:p>
            <a:pPr>
              <a:defRPr/>
            </a:pPr>
            <a:fld id="{C256FEA9-1D6D-409C-9E31-E557E1F907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7"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8" name="Rectangle 6"/>
          <p:cNvSpPr>
            <a:spLocks noGrp="1" noChangeArrowheads="1"/>
          </p:cNvSpPr>
          <p:nvPr>
            <p:ph type="sldNum" sz="quarter" idx="13"/>
          </p:nvPr>
        </p:nvSpPr>
        <p:spPr>
          <a:ln/>
        </p:spPr>
        <p:txBody>
          <a:bodyPr/>
          <a:lstStyle>
            <a:lvl1pPr>
              <a:defRPr/>
            </a:lvl1pPr>
          </a:lstStyle>
          <a:p>
            <a:pPr>
              <a:defRPr/>
            </a:pPr>
            <a:fld id="{FC6042DA-53AF-463D-AB57-8654F90024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1447800" y="206375"/>
            <a:ext cx="6858000" cy="533400"/>
          </a:xfrm>
        </p:spPr>
        <p:txBody>
          <a:bodyPr/>
          <a:lstStyle/>
          <a:p>
            <a:r>
              <a:rPr lang="en-US" smtClean="0"/>
              <a:t>Click to edit Master title style</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9"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11" name="Rectangle 6"/>
          <p:cNvSpPr>
            <a:spLocks noGrp="1" noChangeArrowheads="1"/>
          </p:cNvSpPr>
          <p:nvPr>
            <p:ph type="sldNum" sz="quarter" idx="13"/>
          </p:nvPr>
        </p:nvSpPr>
        <p:spPr>
          <a:ln/>
        </p:spPr>
        <p:txBody>
          <a:bodyPr/>
          <a:lstStyle>
            <a:lvl1pPr>
              <a:defRPr/>
            </a:lvl1pPr>
          </a:lstStyle>
          <a:p>
            <a:pPr>
              <a:defRPr/>
            </a:pPr>
            <a:fld id="{95B36F46-C046-43C2-A56F-CAF6499AC0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264150" cy="5853113"/>
          </a:xfrm>
        </p:spPr>
        <p:txBody>
          <a:bodyPr/>
          <a:lstStyle>
            <a:lvl1pPr>
              <a:buFont typeface="Wingdings" pitchFamily="2" charset="2"/>
              <a:buChar char="v"/>
              <a:defRPr sz="2800">
                <a:solidFill>
                  <a:schemeClr val="bg1"/>
                </a:solidFill>
              </a:defRPr>
            </a:lvl1pPr>
            <a:lvl2pPr>
              <a:lnSpc>
                <a:spcPct val="150000"/>
              </a:lnSpc>
              <a:buFont typeface="Wingdings" pitchFamily="2" charset="2"/>
              <a:buChar char="v"/>
              <a:defRPr sz="2800"/>
            </a:lvl2pPr>
            <a:lvl3pPr>
              <a:buFont typeface="Wingdings" pitchFamily="2" charset="2"/>
              <a:buChar char="v"/>
              <a:defRPr sz="2400"/>
            </a:lvl3pPr>
            <a:lvl4pPr>
              <a:buFont typeface="Wingdings" pitchFamily="2" charset="2"/>
              <a:buChar char="v"/>
              <a:defRPr sz="2000"/>
            </a:lvl4pPr>
            <a:lvl5pPr>
              <a:buFont typeface="Wingdings" pitchFamily="2" charset="2"/>
              <a:buChar char="v"/>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7"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8" name="Rectangle 6"/>
          <p:cNvSpPr>
            <a:spLocks noGrp="1" noChangeArrowheads="1"/>
          </p:cNvSpPr>
          <p:nvPr>
            <p:ph type="sldNum" sz="quarter" idx="13"/>
          </p:nvPr>
        </p:nvSpPr>
        <p:spPr>
          <a:ln/>
        </p:spPr>
        <p:txBody>
          <a:bodyPr/>
          <a:lstStyle>
            <a:lvl1pPr>
              <a:defRPr/>
            </a:lvl1pPr>
          </a:lstStyle>
          <a:p>
            <a:pPr>
              <a:defRPr/>
            </a:pPr>
            <a:fld id="{0D00E882-4B9C-46C3-AD64-445CEB57239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6025"/>
          </a:xfrm>
        </p:spPr>
        <p:txBody>
          <a:bodyPr/>
          <a:lstStyle/>
          <a:p>
            <a:pPr lvl="0"/>
            <a:r>
              <a:rPr lang="en-US" noProof="0" smtClean="0"/>
              <a:t>Click icon to add table</a:t>
            </a:r>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6"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7" name="Rectangle 6"/>
          <p:cNvSpPr>
            <a:spLocks noGrp="1" noChangeArrowheads="1"/>
          </p:cNvSpPr>
          <p:nvPr>
            <p:ph type="sldNum" sz="quarter" idx="13"/>
          </p:nvPr>
        </p:nvSpPr>
        <p:spPr>
          <a:ln/>
        </p:spPr>
        <p:txBody>
          <a:bodyPr/>
          <a:lstStyle>
            <a:lvl1pPr>
              <a:defRPr/>
            </a:lvl1pPr>
          </a:lstStyle>
          <a:p>
            <a:pPr>
              <a:defRPr/>
            </a:pPr>
            <a:fld id="{92FBC9F2-BBAB-49FF-ADEB-81F561CB2E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Silv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_______  ______  _________</a:t>
            </a:r>
          </a:p>
        </p:txBody>
      </p:sp>
      <p:sp>
        <p:nvSpPr>
          <p:cNvPr id="5" name="Rectangle 5"/>
          <p:cNvSpPr>
            <a:spLocks noGrp="1" noChangeArrowheads="1"/>
          </p:cNvSpPr>
          <p:nvPr>
            <p:ph type="ftr" sz="quarter" idx="12"/>
          </p:nvPr>
        </p:nvSpPr>
        <p:spPr>
          <a:ln/>
        </p:spPr>
        <p:txBody>
          <a:bodyPr/>
          <a:lstStyle>
            <a:lvl1pPr>
              <a:defRPr/>
            </a:lvl1pPr>
          </a:lstStyle>
          <a:p>
            <a:pPr>
              <a:defRPr/>
            </a:pPr>
            <a:r>
              <a:rPr lang="en-US"/>
              <a:t>Biblical Studies Foundation</a:t>
            </a:r>
          </a:p>
        </p:txBody>
      </p:sp>
      <p:sp>
        <p:nvSpPr>
          <p:cNvPr id="6" name="Rectangle 6"/>
          <p:cNvSpPr>
            <a:spLocks noGrp="1" noChangeArrowheads="1"/>
          </p:cNvSpPr>
          <p:nvPr>
            <p:ph type="sldNum" sz="quarter" idx="13"/>
          </p:nvPr>
        </p:nvSpPr>
        <p:spPr>
          <a:ln/>
        </p:spPr>
        <p:txBody>
          <a:bodyPr/>
          <a:lstStyle>
            <a:lvl1pPr>
              <a:defRPr/>
            </a:lvl1pPr>
          </a:lstStyle>
          <a:p>
            <a:pPr>
              <a:defRPr/>
            </a:pPr>
            <a:fld id="{DBF228D1-48C6-4674-AAC9-EE91F1F3C8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Rectangle 52"/>
          <p:cNvSpPr>
            <a:spLocks noChangeArrowheads="1"/>
          </p:cNvSpPr>
          <p:nvPr userDrawn="1"/>
        </p:nvSpPr>
        <p:spPr bwMode="gray">
          <a:xfrm>
            <a:off x="0" y="1143000"/>
            <a:ext cx="9144000" cy="5791200"/>
          </a:xfrm>
          <a:prstGeom prst="rect">
            <a:avLst/>
          </a:prstGeom>
          <a:solidFill>
            <a:schemeClr val="accent1"/>
          </a:solidFill>
          <a:ln w="0" algn="ctr">
            <a:noFill/>
            <a:miter lim="800000"/>
            <a:headEnd/>
            <a:tailEnd/>
          </a:ln>
          <a:effectLst/>
        </p:spPr>
        <p:txBody>
          <a:bodyPr wrap="none" anchor="ctr"/>
          <a:lstStyle/>
          <a:p>
            <a:pPr>
              <a:defRPr/>
            </a:pPr>
            <a:endParaRPr lang="en-US">
              <a:cs typeface="+mn-cs"/>
            </a:endParaRPr>
          </a:p>
        </p:txBody>
      </p:sp>
      <p:sp>
        <p:nvSpPr>
          <p:cNvPr id="6" name="Title 1"/>
          <p:cNvSpPr>
            <a:spLocks noGrp="1"/>
          </p:cNvSpPr>
          <p:nvPr>
            <p:ph type="title"/>
          </p:nvPr>
        </p:nvSpPr>
        <p:spPr>
          <a:xfrm>
            <a:off x="1447800" y="206375"/>
            <a:ext cx="6858000" cy="533400"/>
          </a:xfrm>
        </p:spPr>
        <p:txBody>
          <a:bodyPr/>
          <a:lstStyle/>
          <a:p>
            <a:r>
              <a:rPr lang="en-US" smtClean="0"/>
              <a:t>Click to edit Master title style</a:t>
            </a: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smtClean="0"/>
            </a:lvl1pPr>
          </a:lstStyle>
          <a:p>
            <a:pPr>
              <a:defRPr/>
            </a:pPr>
            <a:r>
              <a:rPr lang="en-US"/>
              <a:t>Biblical Studies Foundation</a:t>
            </a:r>
            <a:endParaRPr lang="en-US"/>
          </a:p>
        </p:txBody>
      </p:sp>
      <p:sp>
        <p:nvSpPr>
          <p:cNvPr id="7" name="Slide Number Placeholder 3"/>
          <p:cNvSpPr>
            <a:spLocks noGrp="1"/>
          </p:cNvSpPr>
          <p:nvPr>
            <p:ph type="sldNum" sz="quarter" idx="12"/>
          </p:nvPr>
        </p:nvSpPr>
        <p:spPr/>
        <p:txBody>
          <a:bodyPr/>
          <a:lstStyle>
            <a:lvl1pPr>
              <a:defRPr/>
            </a:lvl1pPr>
          </a:lstStyle>
          <a:p>
            <a:pPr>
              <a:defRPr/>
            </a:pPr>
            <a:fld id="{777CA9A6-E634-4077-9CE3-DCD6530A2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67" name="Rectangle 43"/>
          <p:cNvSpPr>
            <a:spLocks noChangeArrowheads="1"/>
          </p:cNvSpPr>
          <p:nvPr/>
        </p:nvSpPr>
        <p:spPr bwMode="gray">
          <a:xfrm>
            <a:off x="0" y="9525"/>
            <a:ext cx="9144000" cy="1028700"/>
          </a:xfrm>
          <a:prstGeom prst="rect">
            <a:avLst/>
          </a:prstGeom>
          <a:solidFill>
            <a:schemeClr val="tx1"/>
          </a:solidFill>
          <a:ln w="9525">
            <a:noFill/>
            <a:miter lim="800000"/>
            <a:headEnd/>
            <a:tailEnd/>
          </a:ln>
          <a:effectLst/>
        </p:spPr>
        <p:txBody>
          <a:bodyPr wrap="none" anchor="ctr"/>
          <a:lstStyle/>
          <a:p>
            <a:pPr>
              <a:defRPr/>
            </a:pPr>
            <a:endParaRPr lang="en-US">
              <a:cs typeface="+mn-cs"/>
            </a:endParaRPr>
          </a:p>
        </p:txBody>
      </p:sp>
      <p:sp>
        <p:nvSpPr>
          <p:cNvPr id="1068" name="Rectangle 44"/>
          <p:cNvSpPr>
            <a:spLocks noChangeArrowheads="1"/>
          </p:cNvSpPr>
          <p:nvPr/>
        </p:nvSpPr>
        <p:spPr bwMode="gray">
          <a:xfrm>
            <a:off x="0" y="0"/>
            <a:ext cx="9144000" cy="879475"/>
          </a:xfrm>
          <a:prstGeom prst="rect">
            <a:avLst/>
          </a:prstGeom>
          <a:solidFill>
            <a:schemeClr val="tx2"/>
          </a:solidFill>
          <a:ln w="9525">
            <a:noFill/>
            <a:miter lim="800000"/>
            <a:headEnd/>
            <a:tailEnd/>
          </a:ln>
          <a:effectLst/>
        </p:spPr>
        <p:txBody>
          <a:bodyPr wrap="none" anchor="ctr"/>
          <a:lstStyle/>
          <a:p>
            <a:pPr>
              <a:defRPr/>
            </a:pPr>
            <a:endParaRPr lang="en-US">
              <a:cs typeface="+mn-cs"/>
            </a:endParaRPr>
          </a:p>
        </p:txBody>
      </p:sp>
      <p:sp>
        <p:nvSpPr>
          <p:cNvPr id="1069" name="Rectangle 45"/>
          <p:cNvSpPr>
            <a:spLocks noChangeArrowheads="1"/>
          </p:cNvSpPr>
          <p:nvPr/>
        </p:nvSpPr>
        <p:spPr bwMode="gray">
          <a:xfrm>
            <a:off x="0" y="158750"/>
            <a:ext cx="9144000" cy="60325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defRPr/>
            </a:pPr>
            <a:endParaRPr lang="en-US">
              <a:cs typeface="+mn-cs"/>
            </a:endParaRPr>
          </a:p>
        </p:txBody>
      </p:sp>
      <p:sp>
        <p:nvSpPr>
          <p:cNvPr id="1029" name="Rectangle 3"/>
          <p:cNvSpPr>
            <a:spLocks noGrp="1" noChangeArrowheads="1"/>
          </p:cNvSpPr>
          <p:nvPr>
            <p:ph type="body" idx="1"/>
          </p:nvPr>
        </p:nvSpPr>
        <p:spPr bwMode="gray">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gray">
          <a:xfrm>
            <a:off x="457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accent1"/>
                </a:solidFill>
                <a:cs typeface="+mn-cs"/>
              </a:defRPr>
            </a:lvl1pPr>
          </a:lstStyle>
          <a:p>
            <a:pPr>
              <a:defRPr/>
            </a:pPr>
            <a:endParaRPr lang="en-US"/>
          </a:p>
        </p:txBody>
      </p:sp>
      <p:sp>
        <p:nvSpPr>
          <p:cNvPr id="2"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chemeClr val="accent1"/>
                </a:solidFill>
                <a:cs typeface="+mn-cs"/>
              </a:defRPr>
            </a:lvl1pPr>
          </a:lstStyle>
          <a:p>
            <a:pPr>
              <a:defRPr/>
            </a:pPr>
            <a:r>
              <a:rPr lang="en-US"/>
              <a:t> _______  ______  _________</a:t>
            </a:r>
            <a:endParaRPr lang="en-US"/>
          </a:p>
        </p:txBody>
      </p:sp>
      <p:sp>
        <p:nvSpPr>
          <p:cNvPr id="3" name="Rectangle 5"/>
          <p:cNvSpPr>
            <a:spLocks noGrp="1" noChangeArrowheads="1"/>
          </p:cNvSpPr>
          <p:nvPr>
            <p:ph type="ftr" sz="quarter" idx="3"/>
          </p:nvPr>
        </p:nvSpPr>
        <p:spPr bwMode="gray">
          <a:xfrm>
            <a:off x="3124200" y="6521450"/>
            <a:ext cx="2895600" cy="244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solidFill>
                  <a:schemeClr val="accent1"/>
                </a:solidFill>
                <a:cs typeface="+mn-cs"/>
              </a:defRPr>
            </a:lvl1pPr>
          </a:lstStyle>
          <a:p>
            <a:pPr>
              <a:defRPr/>
            </a:pPr>
            <a:r>
              <a:rPr lang="en-US"/>
              <a:t>Biblical Studies Foundation</a:t>
            </a:r>
            <a:endParaRPr lang="en-US"/>
          </a:p>
        </p:txBody>
      </p:sp>
      <p:sp>
        <p:nvSpPr>
          <p:cNvPr id="1030" name="Rectangle 6"/>
          <p:cNvSpPr>
            <a:spLocks noGrp="1" noChangeArrowheads="1"/>
          </p:cNvSpPr>
          <p:nvPr>
            <p:ph type="sldNum" sz="quarter" idx="4"/>
          </p:nvPr>
        </p:nvSpPr>
        <p:spPr bwMode="gray">
          <a:xfrm>
            <a:off x="6553200" y="652145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1"/>
                </a:solidFill>
                <a:cs typeface="+mn-cs"/>
              </a:defRPr>
            </a:lvl1pPr>
          </a:lstStyle>
          <a:p>
            <a:pPr>
              <a:defRPr/>
            </a:pPr>
            <a:fld id="{6F177709-7987-4149-BB3D-6CE3305A7D56}" type="slidenum">
              <a:rPr lang="en-US"/>
              <a:pPr>
                <a:defRPr/>
              </a:pPr>
              <a:t>‹#›</a:t>
            </a:fld>
            <a:endParaRPr lang="en-US"/>
          </a:p>
        </p:txBody>
      </p:sp>
      <p:sp>
        <p:nvSpPr>
          <p:cNvPr id="1074" name="Rectangle 50"/>
          <p:cNvSpPr>
            <a:spLocks noGrp="1" noChangeArrowheads="1"/>
          </p:cNvSpPr>
          <p:nvPr>
            <p:ph type="title"/>
          </p:nvPr>
        </p:nvSpPr>
        <p:spPr bwMode="gray">
          <a:xfrm>
            <a:off x="1447800" y="206375"/>
            <a:ext cx="6858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 bg1="lt1" tx1="dk1" bg2="lt2" tx2="dk2" accent1="accent1" accent2="accent2" accent3="accent3" accent4="accent4" accent5="accent5" accent6="accent6" hlink="hlink" folHlink="folHlink"/>
  <p:sldLayoutIdLst>
    <p:sldLayoutId id="2147483658" r:id="rId1"/>
    <p:sldLayoutId id="2147483651" r:id="rId2"/>
    <p:sldLayoutId id="2147483652" r:id="rId3"/>
    <p:sldLayoutId id="2147483653" r:id="rId4"/>
    <p:sldLayoutId id="2147483654" r:id="rId5"/>
    <p:sldLayoutId id="2147483655" r:id="rId6"/>
    <p:sldLayoutId id="2147483656" r:id="rId7"/>
    <p:sldLayoutId id="2147483657" r:id="rId8"/>
    <p:sldLayoutId id="2147483659"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9"/>
                                        </p:tgtEl>
                                        <p:attrNameLst>
                                          <p:attrName>style.visibility</p:attrName>
                                        </p:attrNameLst>
                                      </p:cBhvr>
                                      <p:to>
                                        <p:strVal val="visible"/>
                                      </p:to>
                                    </p:set>
                                    <p:animEffect transition="in" filter="wipe(left)">
                                      <p:cBhvr>
                                        <p:cTn id="7" dur="500"/>
                                        <p:tgtEl>
                                          <p:spTgt spid="1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9" grpId="0" animBg="1"/>
    </p:bldLst>
  </p:timing>
  <p:hf sldNum="0" hdr="0" dt="0"/>
  <p:txStyles>
    <p:titleStyle>
      <a:lvl1pPr algn="ctr" rtl="0" fontAlgn="base">
        <a:spcBef>
          <a:spcPct val="0"/>
        </a:spcBef>
        <a:spcAft>
          <a:spcPct val="0"/>
        </a:spcAft>
        <a:defRPr sz="360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a:lvl2pPr algn="ctr" rtl="0" fontAlgn="base">
        <a:spcBef>
          <a:spcPct val="0"/>
        </a:spcBef>
        <a:spcAft>
          <a:spcPct val="0"/>
        </a:spcAft>
        <a:defRPr sz="3600">
          <a:solidFill>
            <a:srgbClr val="FFFFFF"/>
          </a:solidFill>
          <a:latin typeface="Arial" charset="0"/>
        </a:defRPr>
      </a:lvl2pPr>
      <a:lvl3pPr algn="ctr" rtl="0" fontAlgn="base">
        <a:spcBef>
          <a:spcPct val="0"/>
        </a:spcBef>
        <a:spcAft>
          <a:spcPct val="0"/>
        </a:spcAft>
        <a:defRPr sz="3600">
          <a:solidFill>
            <a:srgbClr val="FFFFFF"/>
          </a:solidFill>
          <a:latin typeface="Arial" charset="0"/>
        </a:defRPr>
      </a:lvl3pPr>
      <a:lvl4pPr algn="ctr" rtl="0" fontAlgn="base">
        <a:spcBef>
          <a:spcPct val="0"/>
        </a:spcBef>
        <a:spcAft>
          <a:spcPct val="0"/>
        </a:spcAft>
        <a:defRPr sz="3600">
          <a:solidFill>
            <a:srgbClr val="FFFFFF"/>
          </a:solidFill>
          <a:latin typeface="Arial" charset="0"/>
        </a:defRPr>
      </a:lvl4pPr>
      <a:lvl5pPr algn="ctr" rtl="0" fontAlgn="base">
        <a:spcBef>
          <a:spcPct val="0"/>
        </a:spcBef>
        <a:spcAft>
          <a:spcPct val="0"/>
        </a:spcAft>
        <a:defRPr sz="3600">
          <a:solidFill>
            <a:srgbClr val="FFFFFF"/>
          </a:solidFill>
          <a:latin typeface="Arial" charset="0"/>
        </a:defRPr>
      </a:lvl5pPr>
      <a:lvl6pPr marL="457200" algn="ctr" rtl="0" eaLnBrk="1" fontAlgn="base" hangingPunct="1">
        <a:spcBef>
          <a:spcPct val="0"/>
        </a:spcBef>
        <a:spcAft>
          <a:spcPct val="0"/>
        </a:spcAft>
        <a:defRPr sz="3600">
          <a:solidFill>
            <a:schemeClr val="bg1"/>
          </a:solidFill>
          <a:latin typeface="Arial" charset="0"/>
        </a:defRPr>
      </a:lvl6pPr>
      <a:lvl7pPr marL="914400" algn="ctr" rtl="0" eaLnBrk="1" fontAlgn="base" hangingPunct="1">
        <a:spcBef>
          <a:spcPct val="0"/>
        </a:spcBef>
        <a:spcAft>
          <a:spcPct val="0"/>
        </a:spcAft>
        <a:defRPr sz="3600">
          <a:solidFill>
            <a:schemeClr val="bg1"/>
          </a:solidFill>
          <a:latin typeface="Arial" charset="0"/>
        </a:defRPr>
      </a:lvl7pPr>
      <a:lvl8pPr marL="1371600" algn="ctr" rtl="0" eaLnBrk="1" fontAlgn="base" hangingPunct="1">
        <a:spcBef>
          <a:spcPct val="0"/>
        </a:spcBef>
        <a:spcAft>
          <a:spcPct val="0"/>
        </a:spcAft>
        <a:defRPr sz="3600">
          <a:solidFill>
            <a:schemeClr val="bg1"/>
          </a:solidFill>
          <a:latin typeface="Arial" charset="0"/>
        </a:defRPr>
      </a:lvl8pPr>
      <a:lvl9pPr marL="1828800" algn="ctr" rtl="0" eaLnBrk="1" fontAlgn="base" hangingPunct="1">
        <a:spcBef>
          <a:spcPct val="0"/>
        </a:spcBef>
        <a:spcAft>
          <a:spcPct val="0"/>
        </a:spcAft>
        <a:defRPr sz="3600">
          <a:solidFill>
            <a:schemeClr val="bg1"/>
          </a:solidFill>
          <a:latin typeface="Arial" charset="0"/>
        </a:defRPr>
      </a:lvl9pPr>
    </p:titleStyle>
    <p:bodyStyle>
      <a:lvl1pPr marL="342900" indent="-342900" algn="l" rtl="0" fontAlgn="base">
        <a:spcBef>
          <a:spcPct val="20000"/>
        </a:spcBef>
        <a:spcAft>
          <a:spcPct val="0"/>
        </a:spcAft>
        <a:buClr>
          <a:srgbClr val="C00000"/>
        </a:buClr>
        <a:buSzPct val="90000"/>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50000"/>
        <a:buFont typeface="Wingdings 2" pitchFamily="18" charset="2"/>
        <a:buChar char=""/>
        <a:defRPr sz="2800">
          <a:solidFill>
            <a:schemeClr val="tx1"/>
          </a:solidFill>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folHlink"/>
        </a:buClr>
        <a:buSzPct val="60000"/>
        <a:buFont typeface="Wingdings 2" pitchFamily="18" charset="2"/>
        <a:buChar char=""/>
        <a:defRPr sz="2000">
          <a:solidFill>
            <a:schemeClr val="tx1"/>
          </a:solidFill>
          <a:latin typeface="+mn-lt"/>
        </a:defRPr>
      </a:lvl4pPr>
      <a:lvl5pPr marL="2057400" indent="-228600" algn="l" rtl="0" fontAlgn="base">
        <a:spcBef>
          <a:spcPct val="20000"/>
        </a:spcBef>
        <a:spcAft>
          <a:spcPct val="0"/>
        </a:spcAft>
        <a:buClr>
          <a:srgbClr val="558ED5"/>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dreads.com/author/show/1194.Richard_Dawki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dreads.com/author/show/3956.Christopher_Hitchen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defTabSz="912813"/>
            <a:endParaRPr lang="en-US"/>
          </a:p>
        </p:txBody>
      </p:sp>
      <p:sp>
        <p:nvSpPr>
          <p:cNvPr id="2" name="Title 1"/>
          <p:cNvSpPr>
            <a:spLocks noGrp="1"/>
          </p:cNvSpPr>
          <p:nvPr>
            <p:ph type="ctrTitle"/>
          </p:nvPr>
        </p:nvSpPr>
        <p:spPr>
          <a:xfrm>
            <a:off x="0" y="2019300"/>
            <a:ext cx="9144000" cy="2628900"/>
          </a:xfrm>
        </p:spPr>
        <p:txBody>
          <a:bodyPr/>
          <a:lstStyle/>
          <a:p>
            <a:pPr>
              <a:defRPr/>
            </a:pPr>
            <a:r>
              <a:rPr lang="en-US" dirty="0" smtClean="0">
                <a:solidFill>
                  <a:srgbClr val="FFFF00">
                    <a:alpha val="95000"/>
                  </a:srgbClr>
                </a:solidFill>
              </a:rPr>
              <a:t>Understanding Worldviews</a:t>
            </a:r>
            <a:r>
              <a:rPr lang="en-US" dirty="0" smtClean="0"/>
              <a:t/>
            </a:r>
            <a:br>
              <a:rPr lang="en-US" dirty="0" smtClean="0"/>
            </a:br>
            <a:r>
              <a:rPr lang="en-US" dirty="0"/>
              <a:t/>
            </a:r>
            <a:br>
              <a:rPr lang="en-US" dirty="0"/>
            </a:br>
            <a:r>
              <a:rPr lang="en-US" dirty="0" smtClean="0"/>
              <a:t/>
            </a:r>
            <a:br>
              <a:rPr lang="en-US" dirty="0" smtClean="0"/>
            </a:br>
            <a:endParaRPr lang="en-US" sz="2400" dirty="0"/>
          </a:p>
        </p:txBody>
      </p:sp>
      <p:sp>
        <p:nvSpPr>
          <p:cNvPr id="13315" name="TextBox 2"/>
          <p:cNvSpPr txBox="1">
            <a:spLocks noChangeArrowheads="1"/>
          </p:cNvSpPr>
          <p:nvPr/>
        </p:nvSpPr>
        <p:spPr bwMode="auto">
          <a:xfrm>
            <a:off x="4114800" y="3352800"/>
            <a:ext cx="3962400" cy="1200150"/>
          </a:xfrm>
          <a:prstGeom prst="rect">
            <a:avLst/>
          </a:prstGeom>
          <a:noFill/>
          <a:ln w="9525">
            <a:noFill/>
            <a:miter lim="800000"/>
            <a:headEnd/>
            <a:tailEnd/>
          </a:ln>
        </p:spPr>
        <p:txBody>
          <a:bodyPr>
            <a:spAutoFit/>
          </a:bodyPr>
          <a:lstStyle/>
          <a:p>
            <a:r>
              <a:rPr lang="en-US" b="1">
                <a:solidFill>
                  <a:srgbClr val="FF0000"/>
                </a:solidFill>
              </a:rPr>
              <a:t>Core Faith- Lesson 2</a:t>
            </a:r>
          </a:p>
          <a:p>
            <a:r>
              <a:rPr lang="en-US"/>
              <a:t>A Study by Hampton Keathly IV </a:t>
            </a:r>
            <a:br>
              <a:rPr lang="en-US"/>
            </a:br>
            <a:r>
              <a:rPr lang="en-US"/>
              <a:t>Modified by Dr. James F. Davis, PhD</a:t>
            </a:r>
            <a:br>
              <a:rPr lang="en-US"/>
            </a:br>
            <a:endParaRPr lang="en-US"/>
          </a:p>
        </p:txBody>
      </p:sp>
      <p:sp>
        <p:nvSpPr>
          <p:cNvPr id="13316"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Christianity/Theism in Worldview Contexts</a:t>
            </a:r>
            <a:r>
              <a:rPr lang="en-US" dirty="0"/>
              <a:t/>
            </a:r>
            <a:br>
              <a:rPr lang="en-US" dirty="0"/>
            </a:br>
            <a:r>
              <a:rPr lang="en-US" dirty="0" smtClean="0"/>
              <a:t> </a:t>
            </a:r>
            <a:endParaRPr lang="en-US" dirty="0"/>
          </a:p>
        </p:txBody>
      </p:sp>
      <p:sp>
        <p:nvSpPr>
          <p:cNvPr id="23554" name="Content Placeholder 2"/>
          <p:cNvSpPr>
            <a:spLocks noGrp="1"/>
          </p:cNvSpPr>
          <p:nvPr>
            <p:ph idx="1"/>
          </p:nvPr>
        </p:nvSpPr>
        <p:spPr/>
        <p:txBody>
          <a:bodyPr/>
          <a:lstStyle/>
          <a:p>
            <a:pPr marL="0" indent="0">
              <a:buFont typeface="Wingdings" pitchFamily="2" charset="2"/>
              <a:buNone/>
            </a:pPr>
            <a:r>
              <a:rPr lang="en-US" smtClean="0"/>
              <a:t> </a:t>
            </a:r>
            <a:endParaRPr lang="en-US" sz="1200" smtClean="0"/>
          </a:p>
          <a:p>
            <a:pPr marL="0" indent="0">
              <a:buFont typeface="Wingdings" pitchFamily="2" charset="2"/>
              <a:buNone/>
            </a:pPr>
            <a:endParaRPr lang="en-US" smtClean="0"/>
          </a:p>
        </p:txBody>
      </p:sp>
      <p:graphicFrame>
        <p:nvGraphicFramePr>
          <p:cNvPr id="4" name="Table 3"/>
          <p:cNvGraphicFramePr>
            <a:graphicFrameLocks noGrp="1"/>
          </p:cNvGraphicFramePr>
          <p:nvPr/>
        </p:nvGraphicFramePr>
        <p:xfrm>
          <a:off x="0" y="1371600"/>
          <a:ext cx="9220200" cy="4929188"/>
        </p:xfrm>
        <a:graphic>
          <a:graphicData uri="http://schemas.openxmlformats.org/drawingml/2006/table">
            <a:tbl>
              <a:tblPr>
                <a:tableStyleId>{5C22544A-7EE6-4342-B048-85BDC9FD1C3A}</a:tableStyleId>
              </a:tblPr>
              <a:tblGrid>
                <a:gridCol w="1842116"/>
                <a:gridCol w="1842116"/>
                <a:gridCol w="1842116"/>
                <a:gridCol w="1712651"/>
                <a:gridCol w="1981201"/>
              </a:tblGrid>
              <a:tr h="688623">
                <a:tc>
                  <a:txBody>
                    <a:bodyPr/>
                    <a:lstStyle/>
                    <a:p>
                      <a:pPr marL="0" marR="0">
                        <a:spcBef>
                          <a:spcPts val="0"/>
                        </a:spcBef>
                        <a:spcAft>
                          <a:spcPts val="600"/>
                        </a:spcAft>
                      </a:pPr>
                      <a:r>
                        <a:rPr lang="en-US" sz="1800" dirty="0">
                          <a:effectLst/>
                        </a:rPr>
                        <a:t> </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solidFill>
                            <a:srgbClr val="FF0000"/>
                          </a:solidFill>
                          <a:effectLst/>
                        </a:rPr>
                        <a:t>Theism</a:t>
                      </a:r>
                      <a:endParaRPr lang="en-US" sz="1800" dirty="0">
                        <a:solidFill>
                          <a:srgbClr val="FF0000"/>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solidFill>
                            <a:srgbClr val="FF0000"/>
                          </a:solidFill>
                          <a:effectLst/>
                        </a:rPr>
                        <a:t>Pantheism</a:t>
                      </a:r>
                      <a:endParaRPr lang="en-US" sz="1800" dirty="0">
                        <a:solidFill>
                          <a:srgbClr val="FF0000"/>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solidFill>
                            <a:srgbClr val="FF0000"/>
                          </a:solidFill>
                          <a:effectLst/>
                        </a:rPr>
                        <a:t>Naturalism (Modernism)</a:t>
                      </a:r>
                      <a:endParaRPr lang="en-US" sz="1800" dirty="0">
                        <a:solidFill>
                          <a:srgbClr val="FF0000"/>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solidFill>
                            <a:srgbClr val="FF0000"/>
                          </a:solidFill>
                          <a:effectLst/>
                        </a:rPr>
                        <a:t>Pluralism (Postmodernism)</a:t>
                      </a:r>
                      <a:endParaRPr lang="en-US" sz="1800" dirty="0">
                        <a:solidFill>
                          <a:srgbClr val="FF0000"/>
                        </a:solidFill>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God</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Personal</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Impersonal</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Non-existent</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Non-existent</a:t>
                      </a:r>
                      <a:endParaRPr lang="en-US" sz="180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World</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Creation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Spiritual</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Evolution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Evolution</a:t>
                      </a:r>
                      <a:endParaRPr lang="en-US" sz="180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Man</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Like God</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Is God</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Like Animals</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Like Animals</a:t>
                      </a:r>
                      <a:endParaRPr lang="en-US" sz="1800">
                        <a:effectLst/>
                        <a:latin typeface="Times New Roman"/>
                        <a:ea typeface="Times New Roman"/>
                      </a:endParaRPr>
                    </a:p>
                  </a:txBody>
                  <a:tcPr marL="68580" marR="68580" marT="0" marB="0"/>
                </a:tc>
              </a:tr>
              <a:tr h="860779">
                <a:tc>
                  <a:txBody>
                    <a:bodyPr/>
                    <a:lstStyle/>
                    <a:p>
                      <a:pPr marL="0" marR="0">
                        <a:spcBef>
                          <a:spcPts val="0"/>
                        </a:spcBef>
                        <a:spcAft>
                          <a:spcPts val="600"/>
                        </a:spcAft>
                      </a:pPr>
                      <a:r>
                        <a:rPr lang="en-US" sz="1800" b="1" dirty="0">
                          <a:solidFill>
                            <a:schemeClr val="accent6"/>
                          </a:solidFill>
                          <a:effectLst/>
                        </a:rPr>
                        <a:t>Immortality</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Resurrection</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Reincarnation</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Annihilation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Annihilation</a:t>
                      </a:r>
                    </a:p>
                    <a:p>
                      <a:pPr marL="0" marR="0">
                        <a:spcBef>
                          <a:spcPts val="0"/>
                        </a:spcBef>
                        <a:spcAft>
                          <a:spcPts val="600"/>
                        </a:spcAft>
                      </a:pPr>
                      <a:r>
                        <a:rPr lang="en-US" sz="1800">
                          <a:effectLst/>
                        </a:rPr>
                        <a:t>Reincarnation</a:t>
                      </a:r>
                      <a:endParaRPr lang="en-US" sz="180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Destiny</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Glorification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Absorption</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Extinction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Extinction</a:t>
                      </a:r>
                      <a:endParaRPr lang="en-US" sz="1800">
                        <a:effectLst/>
                        <a:latin typeface="Times New Roman"/>
                        <a:ea typeface="Times New Roman"/>
                      </a:endParaRPr>
                    </a:p>
                  </a:txBody>
                  <a:tcPr marL="68580" marR="68580" marT="0" marB="0"/>
                </a:tc>
              </a:tr>
              <a:tr h="688623">
                <a:tc>
                  <a:txBody>
                    <a:bodyPr/>
                    <a:lstStyle/>
                    <a:p>
                      <a:pPr marL="0" marR="0">
                        <a:spcBef>
                          <a:spcPts val="0"/>
                        </a:spcBef>
                        <a:spcAft>
                          <a:spcPts val="600"/>
                        </a:spcAft>
                      </a:pPr>
                      <a:r>
                        <a:rPr lang="en-US" sz="1800" b="1" dirty="0">
                          <a:solidFill>
                            <a:schemeClr val="accent6"/>
                          </a:solidFill>
                          <a:effectLst/>
                        </a:rPr>
                        <a:t>Authority</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Divine Revelation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Spiritual Enlightenment</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Human Reason</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Culture</a:t>
                      </a:r>
                      <a:endParaRPr lang="en-US" sz="180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Truth</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Absolute</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Personal</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smtClean="0">
                          <a:effectLst/>
                        </a:rPr>
                        <a:t>Objective</a:t>
                      </a:r>
                    </a:p>
                    <a:p>
                      <a:pPr marL="0" marR="0">
                        <a:spcBef>
                          <a:spcPts val="0"/>
                        </a:spcBef>
                        <a:spcAft>
                          <a:spcPts val="600"/>
                        </a:spcAft>
                      </a:pPr>
                      <a:r>
                        <a:rPr lang="en-US" sz="1800" dirty="0" smtClean="0">
                          <a:effectLst/>
                        </a:rPr>
                        <a:t>/</a:t>
                      </a:r>
                      <a:r>
                        <a:rPr lang="en-US" sz="1800" dirty="0">
                          <a:effectLst/>
                        </a:rPr>
                        <a:t>Science</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Relative/Cultural</a:t>
                      </a:r>
                      <a:endParaRPr lang="en-US" sz="180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Evil</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Rebellion/Sin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Illusion</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Ignorance</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Culturally Defined</a:t>
                      </a:r>
                      <a:endParaRPr lang="en-US" sz="1800" dirty="0">
                        <a:effectLst/>
                        <a:latin typeface="Times New Roman"/>
                        <a:ea typeface="Times New Roman"/>
                      </a:endParaRPr>
                    </a:p>
                  </a:txBody>
                  <a:tcPr marL="68580" marR="68580" marT="0" marB="0"/>
                </a:tc>
              </a:tr>
              <a:tr h="344311">
                <a:tc>
                  <a:txBody>
                    <a:bodyPr/>
                    <a:lstStyle/>
                    <a:p>
                      <a:pPr marL="0" marR="0">
                        <a:spcBef>
                          <a:spcPts val="0"/>
                        </a:spcBef>
                        <a:spcAft>
                          <a:spcPts val="600"/>
                        </a:spcAft>
                      </a:pPr>
                      <a:r>
                        <a:rPr lang="en-US" sz="1800" b="1" dirty="0">
                          <a:solidFill>
                            <a:schemeClr val="accent6"/>
                          </a:solidFill>
                          <a:effectLst/>
                        </a:rPr>
                        <a:t>History</a:t>
                      </a:r>
                      <a:endParaRPr lang="en-US" sz="1800" b="1" dirty="0">
                        <a:solidFill>
                          <a:schemeClr val="accent6"/>
                        </a:solidFill>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Linear</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Cyclical</a:t>
                      </a:r>
                      <a:endParaRPr lang="en-US" sz="1800" dirty="0">
                        <a:effectLst/>
                        <a:latin typeface="Times New Roman"/>
                        <a:ea typeface="Times New Roman"/>
                      </a:endParaRPr>
                    </a:p>
                  </a:txBody>
                  <a:tcPr marL="68580" marR="68580" marT="0" marB="0"/>
                </a:tc>
                <a:tc>
                  <a:txBody>
                    <a:bodyPr/>
                    <a:lstStyle/>
                    <a:p>
                      <a:pPr marL="0" marR="0">
                        <a:spcBef>
                          <a:spcPts val="0"/>
                        </a:spcBef>
                        <a:spcAft>
                          <a:spcPts val="600"/>
                        </a:spcAft>
                      </a:pPr>
                      <a:r>
                        <a:rPr lang="en-US" sz="1800">
                          <a:effectLst/>
                        </a:rPr>
                        <a:t>Chaotic</a:t>
                      </a:r>
                      <a:endParaRPr lang="en-US" sz="1800">
                        <a:effectLst/>
                        <a:latin typeface="Times New Roman"/>
                        <a:ea typeface="Times New Roman"/>
                      </a:endParaRPr>
                    </a:p>
                  </a:txBody>
                  <a:tcPr marL="68580" marR="68580" marT="0" marB="0"/>
                </a:tc>
                <a:tc>
                  <a:txBody>
                    <a:bodyPr/>
                    <a:lstStyle/>
                    <a:p>
                      <a:pPr marL="0" marR="0">
                        <a:spcBef>
                          <a:spcPts val="0"/>
                        </a:spcBef>
                        <a:spcAft>
                          <a:spcPts val="600"/>
                        </a:spcAft>
                      </a:pPr>
                      <a:r>
                        <a:rPr lang="en-US" sz="1800" dirty="0">
                          <a:effectLst/>
                        </a:rPr>
                        <a:t>Re-Defined</a:t>
                      </a:r>
                      <a:endParaRPr lang="en-US" sz="1800" dirty="0">
                        <a:effectLst/>
                        <a:latin typeface="Times New Roman"/>
                        <a:ea typeface="Times New Roman"/>
                      </a:endParaRPr>
                    </a:p>
                  </a:txBody>
                  <a:tcPr marL="68580" marR="68580" marT="0" marB="0"/>
                </a:tc>
              </a:tr>
            </a:tbl>
          </a:graphicData>
        </a:graphic>
      </p:graphicFrame>
      <p:sp>
        <p:nvSpPr>
          <p:cNvPr id="23623" name="Rectangle 1"/>
          <p:cNvSpPr>
            <a:spLocks noChangeArrowheads="1"/>
          </p:cNvSpPr>
          <p:nvPr/>
        </p:nvSpPr>
        <p:spPr bwMode="auto">
          <a:xfrm>
            <a:off x="1528763" y="2855913"/>
            <a:ext cx="9144000" cy="457200"/>
          </a:xfrm>
          <a:prstGeom prst="rect">
            <a:avLst/>
          </a:prstGeom>
          <a:noFill/>
          <a:ln w="9525">
            <a:noFill/>
            <a:miter lim="800000"/>
            <a:headEnd/>
            <a:tailEnd/>
          </a:ln>
        </p:spPr>
        <p:txBody>
          <a:bodyPr wrap="none" anchor="ctr">
            <a:spAutoFit/>
          </a:bodyPr>
          <a:lstStyle/>
          <a:p>
            <a:endParaRPr lang="en-US"/>
          </a:p>
        </p:txBody>
      </p:sp>
      <p:sp>
        <p:nvSpPr>
          <p:cNvPr id="23624" name="Footer Placeholder 5"/>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Is there a God? Atheist quotes</a:t>
            </a:r>
            <a:r>
              <a:rPr lang="en-US" dirty="0"/>
              <a:t/>
            </a:r>
            <a:br>
              <a:rPr lang="en-US" dirty="0"/>
            </a:br>
            <a:r>
              <a:rPr lang="en-US" dirty="0" smtClean="0"/>
              <a:t> </a:t>
            </a:r>
            <a:endParaRPr lang="en-US" dirty="0"/>
          </a:p>
        </p:txBody>
      </p:sp>
      <p:sp>
        <p:nvSpPr>
          <p:cNvPr id="24578" name="Content Placeholder 2"/>
          <p:cNvSpPr>
            <a:spLocks noGrp="1"/>
          </p:cNvSpPr>
          <p:nvPr>
            <p:ph idx="1"/>
          </p:nvPr>
        </p:nvSpPr>
        <p:spPr>
          <a:xfrm>
            <a:off x="0" y="1524000"/>
            <a:ext cx="4724400" cy="4873625"/>
          </a:xfrm>
        </p:spPr>
        <p:txBody>
          <a:bodyPr/>
          <a:lstStyle/>
          <a:p>
            <a:pPr marL="0" indent="0">
              <a:buFont typeface="Wingdings" pitchFamily="2" charset="2"/>
              <a:buNone/>
            </a:pPr>
            <a:r>
              <a:rPr lang="en-US" smtClean="0"/>
              <a:t>“We are all atheists about most of the gods that humanity has ever believed in. Some of us just go one god further.”  </a:t>
            </a:r>
          </a:p>
          <a:p>
            <a:pPr marL="0" indent="0">
              <a:buFont typeface="Wingdings" pitchFamily="2" charset="2"/>
              <a:buNone/>
            </a:pPr>
            <a:r>
              <a:rPr lang="en-US" smtClean="0">
                <a:hlinkClick r:id="rId2"/>
              </a:rPr>
              <a:t>Richard Dawkins</a:t>
            </a:r>
            <a:r>
              <a:rPr lang="en-US" smtClean="0"/>
              <a:t>, </a:t>
            </a:r>
            <a:r>
              <a:rPr lang="en-US" i="1" smtClean="0">
                <a:solidFill>
                  <a:schemeClr val="tx2"/>
                </a:solidFill>
              </a:rPr>
              <a:t>author of </a:t>
            </a:r>
            <a:r>
              <a:rPr lang="en-US" b="1" i="1" smtClean="0">
                <a:solidFill>
                  <a:schemeClr val="tx2"/>
                </a:solidFill>
              </a:rPr>
              <a:t>The God Delusion</a:t>
            </a:r>
            <a:endParaRPr lang="en-US" b="1" i="1" smtClean="0"/>
          </a:p>
          <a:p>
            <a:pPr marL="0" indent="0">
              <a:buFont typeface="Wingdings" pitchFamily="2" charset="2"/>
              <a:buNone/>
            </a:pPr>
            <a:endParaRPr lang="en-US" i="1" smtClean="0"/>
          </a:p>
          <a:p>
            <a:pPr marL="0" indent="0">
              <a:buFont typeface="Wingdings" pitchFamily="2" charset="2"/>
              <a:buNone/>
            </a:pPr>
            <a:endParaRPr lang="en-US" sz="1200" smtClean="0"/>
          </a:p>
          <a:p>
            <a:pPr marL="0" indent="0">
              <a:buFont typeface="Wingdings" pitchFamily="2" charset="2"/>
              <a:buNone/>
            </a:pPr>
            <a:endParaRPr lang="en-US" smtClean="0"/>
          </a:p>
        </p:txBody>
      </p:sp>
      <p:pic>
        <p:nvPicPr>
          <p:cNvPr id="24579" name="Picture 2" descr="http://upload.wikimedia.org/wikipedia/commons/thumb/a/a0/Richard_Dawkins_Cooper_Union_Shankbone.jpg/250px-Richard_Dawkins_Cooper_Union_Shankbone.jpg"/>
          <p:cNvPicPr>
            <a:picLocks noChangeAspect="1" noChangeArrowheads="1"/>
          </p:cNvPicPr>
          <p:nvPr/>
        </p:nvPicPr>
        <p:blipFill>
          <a:blip r:embed="rId3"/>
          <a:srcRect/>
          <a:stretch>
            <a:fillRect/>
          </a:stretch>
        </p:blipFill>
        <p:spPr bwMode="auto">
          <a:xfrm>
            <a:off x="5138738" y="1676400"/>
            <a:ext cx="3352800" cy="3657600"/>
          </a:xfrm>
          <a:prstGeom prst="rect">
            <a:avLst/>
          </a:prstGeom>
          <a:noFill/>
          <a:ln w="9525">
            <a:noFill/>
            <a:miter lim="800000"/>
            <a:headEnd/>
            <a:tailEnd/>
          </a:ln>
        </p:spPr>
      </p:pic>
      <p:sp>
        <p:nvSpPr>
          <p:cNvPr id="24580"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Is there a God? Atheist quotes</a:t>
            </a:r>
            <a:r>
              <a:rPr lang="en-US" dirty="0"/>
              <a:t/>
            </a:r>
            <a:br>
              <a:rPr lang="en-US" dirty="0"/>
            </a:br>
            <a:r>
              <a:rPr lang="en-US" dirty="0" smtClean="0"/>
              <a:t> </a:t>
            </a:r>
            <a:endParaRPr lang="en-US" dirty="0"/>
          </a:p>
        </p:txBody>
      </p:sp>
      <p:sp>
        <p:nvSpPr>
          <p:cNvPr id="25602" name="Content Placeholder 2"/>
          <p:cNvSpPr>
            <a:spLocks noGrp="1"/>
          </p:cNvSpPr>
          <p:nvPr>
            <p:ph idx="1"/>
          </p:nvPr>
        </p:nvSpPr>
        <p:spPr>
          <a:xfrm>
            <a:off x="0" y="1524000"/>
            <a:ext cx="4724400" cy="4873625"/>
          </a:xfrm>
        </p:spPr>
        <p:txBody>
          <a:bodyPr/>
          <a:lstStyle/>
          <a:p>
            <a:pPr marL="0" indent="0">
              <a:buFont typeface="Wingdings" pitchFamily="2" charset="2"/>
              <a:buNone/>
            </a:pPr>
            <a:endParaRPr lang="en-US" i="1" smtClean="0"/>
          </a:p>
          <a:p>
            <a:pPr marL="0" indent="0">
              <a:buFont typeface="Wingdings" pitchFamily="2" charset="2"/>
              <a:buNone/>
            </a:pPr>
            <a:r>
              <a:rPr lang="en-US" smtClean="0"/>
              <a:t>“That which can be asserted without evidence, can be dismissed without evidence.” </a:t>
            </a:r>
          </a:p>
          <a:p>
            <a:pPr marL="0" indent="0">
              <a:buFont typeface="Wingdings" pitchFamily="2" charset="2"/>
              <a:buNone/>
            </a:pPr>
            <a:r>
              <a:rPr lang="en-US" smtClean="0">
                <a:hlinkClick r:id="rId2"/>
              </a:rPr>
              <a:t>Christopher Hitchens</a:t>
            </a:r>
            <a:r>
              <a:rPr lang="en-US" smtClean="0">
                <a:solidFill>
                  <a:schemeClr val="tx2"/>
                </a:solidFill>
              </a:rPr>
              <a:t>, author of </a:t>
            </a:r>
            <a:r>
              <a:rPr lang="en-US" b="1" i="1" smtClean="0">
                <a:solidFill>
                  <a:schemeClr val="tx2"/>
                </a:solidFill>
              </a:rPr>
              <a:t>God is not Great </a:t>
            </a:r>
          </a:p>
          <a:p>
            <a:pPr marL="0" indent="0">
              <a:buFont typeface="Wingdings" pitchFamily="2" charset="2"/>
              <a:buNone/>
            </a:pPr>
            <a:endParaRPr lang="en-US" sz="1200" smtClean="0"/>
          </a:p>
          <a:p>
            <a:pPr marL="0" indent="0">
              <a:buFont typeface="Wingdings" pitchFamily="2" charset="2"/>
              <a:buNone/>
            </a:pPr>
            <a:endParaRPr lang="en-US" smtClean="0"/>
          </a:p>
        </p:txBody>
      </p:sp>
      <p:pic>
        <p:nvPicPr>
          <p:cNvPr id="25603" name="Picture 2" descr="http://upload.wikimedia.org/wikipedia/commons/thumb/1/16/Christopher_Hitchens_crop_2.jpg/220px-Christopher_Hitchens_crop_2.jpg"/>
          <p:cNvPicPr>
            <a:picLocks noChangeAspect="1" noChangeArrowheads="1"/>
          </p:cNvPicPr>
          <p:nvPr/>
        </p:nvPicPr>
        <p:blipFill>
          <a:blip r:embed="rId3"/>
          <a:srcRect/>
          <a:stretch>
            <a:fillRect/>
          </a:stretch>
        </p:blipFill>
        <p:spPr bwMode="auto">
          <a:xfrm>
            <a:off x="5278438" y="2132013"/>
            <a:ext cx="3276600" cy="3886200"/>
          </a:xfrm>
          <a:prstGeom prst="rect">
            <a:avLst/>
          </a:prstGeom>
          <a:noFill/>
          <a:ln w="9525">
            <a:noFill/>
            <a:miter lim="800000"/>
            <a:headEnd/>
            <a:tailEnd/>
          </a:ln>
        </p:spPr>
      </p:pic>
      <p:sp>
        <p:nvSpPr>
          <p:cNvPr id="25604"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375"/>
            <a:ext cx="7620000" cy="533400"/>
          </a:xfrm>
        </p:spPr>
        <p:txBody>
          <a:bodyPr/>
          <a:lstStyle/>
          <a:p>
            <a:pPr>
              <a:defRPr/>
            </a:pPr>
            <a:r>
              <a:rPr lang="en-US" dirty="0" smtClean="0"/>
              <a:t>But is there no evidence for God?</a:t>
            </a:r>
            <a:endParaRPr lang="en-US" dirty="0"/>
          </a:p>
        </p:txBody>
      </p:sp>
      <p:sp>
        <p:nvSpPr>
          <p:cNvPr id="26626" name="Content Placeholder 2"/>
          <p:cNvSpPr>
            <a:spLocks noGrp="1"/>
          </p:cNvSpPr>
          <p:nvPr>
            <p:ph idx="1"/>
          </p:nvPr>
        </p:nvSpPr>
        <p:spPr>
          <a:xfrm>
            <a:off x="0" y="1371600"/>
            <a:ext cx="9144000" cy="5026025"/>
          </a:xfrm>
        </p:spPr>
        <p:txBody>
          <a:bodyPr/>
          <a:lstStyle/>
          <a:p>
            <a:r>
              <a:rPr lang="en-US" sz="2400" smtClean="0"/>
              <a:t>1:18 For the wrath of God is revealed from heaven against all ungodliness and unrighteousness of people</a:t>
            </a:r>
            <a:r>
              <a:rPr lang="en-US" sz="2400" baseline="30000" smtClean="0"/>
              <a:t> </a:t>
            </a:r>
            <a:r>
              <a:rPr lang="en-US" sz="2400" smtClean="0"/>
              <a:t> who suppress the truth by their</a:t>
            </a:r>
            <a:r>
              <a:rPr lang="en-US" sz="2400" baseline="30000" smtClean="0"/>
              <a:t> </a:t>
            </a:r>
            <a:r>
              <a:rPr lang="en-US" sz="2400" smtClean="0"/>
              <a:t> unrighteousness, 1:19 because what can be known about God is plain to them,</a:t>
            </a:r>
            <a:r>
              <a:rPr lang="en-US" sz="2400" baseline="30000" smtClean="0"/>
              <a:t> </a:t>
            </a:r>
            <a:r>
              <a:rPr lang="en-US" sz="2400" smtClean="0"/>
              <a:t>because God has made it plain to them. 1:20 For since the creation of the world his invisible attributes – </a:t>
            </a:r>
            <a:r>
              <a:rPr lang="en-US" sz="2400" b="1" i="1" smtClean="0"/>
              <a:t>his eternal power and divine nature – have been clearly seen, because they are understood through what has been made</a:t>
            </a:r>
            <a:r>
              <a:rPr lang="en-US" sz="2400" smtClean="0"/>
              <a:t>. So people</a:t>
            </a:r>
            <a:r>
              <a:rPr lang="en-US" sz="2400" baseline="30000" smtClean="0"/>
              <a:t>  </a:t>
            </a:r>
            <a:r>
              <a:rPr lang="en-US" sz="2400" smtClean="0"/>
              <a:t>are without excuse. 1:21 For although they knew God, they did not glorify him as God or give him thanks, but they became futile in their thoughts and their senseless hearts were darkened. 1:22 Although they claimed</a:t>
            </a:r>
            <a:r>
              <a:rPr lang="en-US" sz="2400" baseline="30000" smtClean="0"/>
              <a:t> </a:t>
            </a:r>
            <a:r>
              <a:rPr lang="en-US" sz="2400" smtClean="0"/>
              <a:t>to be wise, they became fools (Rom 1:18-22 The NET Bible).</a:t>
            </a:r>
            <a:endParaRPr lang="en-US" smtClean="0"/>
          </a:p>
        </p:txBody>
      </p:sp>
      <p:sp>
        <p:nvSpPr>
          <p:cNvPr id="26627"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Cosmological Argument</a:t>
            </a:r>
            <a:endParaRPr lang="en-US" sz="3200" dirty="0">
              <a:solidFill>
                <a:srgbClr val="FF0000"/>
              </a:solidFill>
            </a:endParaRPr>
          </a:p>
        </p:txBody>
      </p:sp>
      <p:sp>
        <p:nvSpPr>
          <p:cNvPr id="3" name="Content Placeholder 2"/>
          <p:cNvSpPr>
            <a:spLocks noGrp="1"/>
          </p:cNvSpPr>
          <p:nvPr>
            <p:ph idx="1"/>
          </p:nvPr>
        </p:nvSpPr>
        <p:spPr>
          <a:xfrm>
            <a:off x="0" y="1371600"/>
            <a:ext cx="5105400" cy="5026025"/>
          </a:xfrm>
        </p:spPr>
        <p:txBody>
          <a:bodyPr/>
          <a:lstStyle/>
          <a:p>
            <a:r>
              <a:rPr lang="en-US" smtClean="0"/>
              <a:t>The story is told of Napoleon Bonaparte who while on one of his ships at night heard some of the sailors mocking the idea of God. As he pointed up to the stars he said “Gentlemen, you must get rid of those first.</a:t>
            </a:r>
          </a:p>
        </p:txBody>
      </p:sp>
      <p:sp>
        <p:nvSpPr>
          <p:cNvPr id="27651" name="Footer Placeholder 3"/>
          <p:cNvSpPr>
            <a:spLocks noGrp="1"/>
          </p:cNvSpPr>
          <p:nvPr>
            <p:ph type="ftr" sz="quarter" idx="11"/>
          </p:nvPr>
        </p:nvSpPr>
        <p:spPr>
          <a:noFill/>
        </p:spPr>
        <p:txBody>
          <a:bodyPr/>
          <a:lstStyle/>
          <a:p>
            <a:r>
              <a:rPr lang="en-US">
                <a:cs typeface="Arial" charset="0"/>
              </a:rPr>
              <a:t>Biblical Studies Foundation</a:t>
            </a:r>
          </a:p>
        </p:txBody>
      </p:sp>
      <p:pic>
        <p:nvPicPr>
          <p:cNvPr id="27652" name="Picture 2" descr="http://www.lagenealogy.net/SiteImages/napoleon.jpg"/>
          <p:cNvPicPr>
            <a:picLocks noChangeAspect="1" noChangeArrowheads="1"/>
          </p:cNvPicPr>
          <p:nvPr/>
        </p:nvPicPr>
        <p:blipFill>
          <a:blip r:embed="rId2"/>
          <a:srcRect/>
          <a:stretch>
            <a:fillRect/>
          </a:stretch>
        </p:blipFill>
        <p:spPr bwMode="auto">
          <a:xfrm>
            <a:off x="5638800" y="1981200"/>
            <a:ext cx="3200400" cy="3657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375"/>
            <a:ext cx="7620000" cy="533400"/>
          </a:xfrm>
        </p:spPr>
        <p:txBody>
          <a:bodyPr/>
          <a:lstStyle/>
          <a:p>
            <a:pPr>
              <a:defRPr/>
            </a:pPr>
            <a:r>
              <a:rPr lang="en-US" dirty="0" smtClean="0"/>
              <a:t>Evidence for God</a:t>
            </a:r>
            <a:endParaRPr lang="en-US" dirty="0"/>
          </a:p>
        </p:txBody>
      </p:sp>
      <p:sp>
        <p:nvSpPr>
          <p:cNvPr id="3" name="Content Placeholder 2"/>
          <p:cNvSpPr>
            <a:spLocks noGrp="1"/>
          </p:cNvSpPr>
          <p:nvPr>
            <p:ph idx="1"/>
          </p:nvPr>
        </p:nvSpPr>
        <p:spPr>
          <a:xfrm>
            <a:off x="0" y="1371600"/>
            <a:ext cx="9144000" cy="5026025"/>
          </a:xfrm>
        </p:spPr>
        <p:txBody>
          <a:bodyPr/>
          <a:lstStyle/>
          <a:p>
            <a:pPr>
              <a:defRPr/>
            </a:pPr>
            <a:r>
              <a:rPr lang="en-US" sz="2400" dirty="0" smtClean="0"/>
              <a:t>First one has to say that rejection of God is primarily a moral (sin) problem and intellectual arguments will not solve this.  If someone does not want to be morally accountable to God they will not accept even good arguments. </a:t>
            </a:r>
          </a:p>
          <a:p>
            <a:pPr>
              <a:defRPr/>
            </a:pPr>
            <a:r>
              <a:rPr lang="en-US" sz="2400" dirty="0" smtClean="0"/>
              <a:t>The Bible presupposes a belief in God and much of the Bible is defining who the true God is. “In the beginning God created  . . . . (Gen 1:1).</a:t>
            </a:r>
          </a:p>
          <a:p>
            <a:pPr>
              <a:defRPr/>
            </a:pPr>
            <a:r>
              <a:rPr lang="en-US" sz="2400" dirty="0" smtClean="0"/>
              <a:t> But do </a:t>
            </a:r>
            <a:r>
              <a:rPr lang="en-US" sz="2400" dirty="0"/>
              <a:t>we just have to accept the existence of God by faith, or is our belief in God based on evidence too? It’s that old </a:t>
            </a:r>
            <a:r>
              <a:rPr lang="en-US" sz="2400" dirty="0" err="1"/>
              <a:t>presuppositionalism</a:t>
            </a:r>
            <a:r>
              <a:rPr lang="en-US" sz="2400" dirty="0"/>
              <a:t> and </a:t>
            </a:r>
            <a:r>
              <a:rPr lang="en-US" sz="2400" dirty="0" err="1"/>
              <a:t>evidentialism</a:t>
            </a:r>
            <a:r>
              <a:rPr lang="en-US" sz="2400" dirty="0"/>
              <a:t> thing again</a:t>
            </a:r>
            <a:r>
              <a:rPr lang="en-US" sz="2400" dirty="0" smtClean="0"/>
              <a:t>.</a:t>
            </a:r>
          </a:p>
          <a:p>
            <a:pPr>
              <a:defRPr/>
            </a:pPr>
            <a:r>
              <a:rPr lang="en-US" sz="2400" dirty="0" smtClean="0"/>
              <a:t> God </a:t>
            </a:r>
            <a:r>
              <a:rPr lang="en-US" sz="2400" dirty="0"/>
              <a:t>gave Moses signs to prove to Israel that God had sent him and to prove to pharaoh that the God of Israel was the one true God (Ex 4:1-9). Thomas needed </a:t>
            </a:r>
            <a:r>
              <a:rPr lang="en-US" sz="2400" dirty="0" smtClean="0"/>
              <a:t>evidence </a:t>
            </a:r>
            <a:r>
              <a:rPr lang="en-US" sz="2400" dirty="0"/>
              <a:t>(</a:t>
            </a:r>
            <a:r>
              <a:rPr lang="en-US" sz="2400" dirty="0" err="1"/>
              <a:t>Jn</a:t>
            </a:r>
            <a:r>
              <a:rPr lang="en-US" sz="2400" dirty="0"/>
              <a:t> 20:25). </a:t>
            </a:r>
          </a:p>
          <a:p>
            <a:pPr marL="0" indent="0">
              <a:buFont typeface="Wingdings" pitchFamily="2" charset="2"/>
              <a:buNone/>
              <a:defRPr/>
            </a:pPr>
            <a:endParaRPr lang="en-US" dirty="0"/>
          </a:p>
        </p:txBody>
      </p:sp>
      <p:sp>
        <p:nvSpPr>
          <p:cNvPr id="28675"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Cosmological Argument</a:t>
            </a:r>
            <a:endParaRPr lang="en-US" sz="3200" dirty="0">
              <a:solidFill>
                <a:srgbClr val="FF0000"/>
              </a:solidFill>
            </a:endParaRPr>
          </a:p>
        </p:txBody>
      </p:sp>
      <p:sp>
        <p:nvSpPr>
          <p:cNvPr id="3" name="Content Placeholder 2"/>
          <p:cNvSpPr>
            <a:spLocks noGrp="1"/>
          </p:cNvSpPr>
          <p:nvPr>
            <p:ph idx="1"/>
          </p:nvPr>
        </p:nvSpPr>
        <p:spPr>
          <a:xfrm>
            <a:off x="0" y="1371600"/>
            <a:ext cx="5105400" cy="5026025"/>
          </a:xfrm>
        </p:spPr>
        <p:txBody>
          <a:bodyPr/>
          <a:lstStyle/>
          <a:p>
            <a:r>
              <a:rPr lang="en-US" sz="2400" smtClean="0"/>
              <a:t>The basic cosmological argument is that everything that exists has a cause, and since the universe exists, it must have a first cause. </a:t>
            </a:r>
          </a:p>
          <a:p>
            <a:pPr lvl="1"/>
            <a:r>
              <a:rPr lang="en-US" sz="2000" smtClean="0"/>
              <a:t>If the universe began to exist then the universe has a cause</a:t>
            </a:r>
          </a:p>
          <a:p>
            <a:pPr lvl="1"/>
            <a:r>
              <a:rPr lang="en-US" sz="2000" smtClean="0"/>
              <a:t>The universe began to exist</a:t>
            </a:r>
          </a:p>
          <a:p>
            <a:pPr lvl="1"/>
            <a:r>
              <a:rPr lang="en-US" sz="2000" smtClean="0"/>
              <a:t>Therefore the universe has a cause</a:t>
            </a:r>
            <a:endParaRPr lang="en-US" sz="1600" smtClean="0"/>
          </a:p>
        </p:txBody>
      </p:sp>
      <p:pic>
        <p:nvPicPr>
          <p:cNvPr id="29699" name="Picture 2" descr="http://a0.twimg.com/profile_images/2142086493/universe.jpg"/>
          <p:cNvPicPr>
            <a:picLocks noChangeAspect="1" noChangeArrowheads="1"/>
          </p:cNvPicPr>
          <p:nvPr/>
        </p:nvPicPr>
        <p:blipFill>
          <a:blip r:embed="rId2"/>
          <a:srcRect/>
          <a:stretch>
            <a:fillRect/>
          </a:stretch>
        </p:blipFill>
        <p:spPr bwMode="auto">
          <a:xfrm>
            <a:off x="5105400" y="1773238"/>
            <a:ext cx="4038600" cy="4572000"/>
          </a:xfrm>
          <a:prstGeom prst="rect">
            <a:avLst/>
          </a:prstGeom>
          <a:noFill/>
          <a:ln w="9525">
            <a:noFill/>
            <a:miter lim="800000"/>
            <a:headEnd/>
            <a:tailEnd/>
          </a:ln>
        </p:spPr>
      </p:pic>
      <p:sp>
        <p:nvSpPr>
          <p:cNvPr id="29700"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Cosmological Argument</a:t>
            </a:r>
            <a:endParaRPr lang="en-US" sz="3200" dirty="0">
              <a:solidFill>
                <a:srgbClr val="FF0000"/>
              </a:solidFill>
            </a:endParaRPr>
          </a:p>
        </p:txBody>
      </p:sp>
      <p:sp>
        <p:nvSpPr>
          <p:cNvPr id="3" name="Content Placeholder 2"/>
          <p:cNvSpPr>
            <a:spLocks noGrp="1"/>
          </p:cNvSpPr>
          <p:nvPr>
            <p:ph idx="1"/>
          </p:nvPr>
        </p:nvSpPr>
        <p:spPr>
          <a:xfrm>
            <a:off x="0" y="1371600"/>
            <a:ext cx="5105400" cy="5026025"/>
          </a:xfrm>
        </p:spPr>
        <p:txBody>
          <a:bodyPr/>
          <a:lstStyle/>
          <a:p>
            <a:r>
              <a:rPr lang="en-US" sz="2400" smtClean="0"/>
              <a:t>We sometimes hear that the universe was caused by “Chance,” but there are two problems with this:</a:t>
            </a:r>
          </a:p>
          <a:p>
            <a:pPr lvl="1"/>
            <a:r>
              <a:rPr lang="en-US" sz="2000" smtClean="0"/>
              <a:t>1. Chance can’t cause something. Chance is not a being. It is just a mathematical probability. </a:t>
            </a:r>
          </a:p>
          <a:p>
            <a:pPr lvl="1"/>
            <a:r>
              <a:rPr lang="en-US" sz="2000" smtClean="0"/>
              <a:t>2. When you look at the odds (what the chances are), it becomes evident that it is not a probability – it is an impossibility.</a:t>
            </a:r>
          </a:p>
        </p:txBody>
      </p:sp>
      <p:sp>
        <p:nvSpPr>
          <p:cNvPr id="30723" name="Footer Placeholder 3"/>
          <p:cNvSpPr>
            <a:spLocks noGrp="1"/>
          </p:cNvSpPr>
          <p:nvPr>
            <p:ph type="ftr" sz="quarter" idx="11"/>
          </p:nvPr>
        </p:nvSpPr>
        <p:spPr>
          <a:noFill/>
        </p:spPr>
        <p:txBody>
          <a:bodyPr/>
          <a:lstStyle/>
          <a:p>
            <a:r>
              <a:rPr lang="en-US">
                <a:cs typeface="Arial" charset="0"/>
              </a:rPr>
              <a:t>Biblical Studies Foundation</a:t>
            </a:r>
          </a:p>
        </p:txBody>
      </p:sp>
      <p:pic>
        <p:nvPicPr>
          <p:cNvPr id="30724" name="Picture 2" descr="http://profile.ak.fbcdn.net/hprofile-ak-prn1/50554_32936726032_484099_n.jpg"/>
          <p:cNvPicPr>
            <a:picLocks noChangeAspect="1" noChangeArrowheads="1"/>
          </p:cNvPicPr>
          <p:nvPr/>
        </p:nvPicPr>
        <p:blipFill>
          <a:blip r:embed="rId2"/>
          <a:srcRect/>
          <a:stretch>
            <a:fillRect/>
          </a:stretch>
        </p:blipFill>
        <p:spPr bwMode="auto">
          <a:xfrm>
            <a:off x="5486400" y="1828800"/>
            <a:ext cx="3505200" cy="39624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296400" cy="533400"/>
          </a:xfrm>
        </p:spPr>
        <p:txBody>
          <a:bodyPr/>
          <a:lstStyle/>
          <a:p>
            <a:pPr>
              <a:defRPr/>
            </a:pPr>
            <a:r>
              <a:rPr lang="en-US" sz="3200" dirty="0"/>
              <a:t>Evidence for God: </a:t>
            </a:r>
            <a:r>
              <a:rPr lang="en-US" sz="3200" dirty="0">
                <a:solidFill>
                  <a:srgbClr val="FF0000"/>
                </a:solidFill>
              </a:rPr>
              <a:t>The Cosmological Argument</a:t>
            </a:r>
            <a:endParaRPr lang="en-US" sz="3200" dirty="0"/>
          </a:p>
        </p:txBody>
      </p:sp>
      <p:sp>
        <p:nvSpPr>
          <p:cNvPr id="31746" name="Content Placeholder 2"/>
          <p:cNvSpPr>
            <a:spLocks noGrp="1"/>
          </p:cNvSpPr>
          <p:nvPr>
            <p:ph idx="1"/>
          </p:nvPr>
        </p:nvSpPr>
        <p:spPr>
          <a:xfrm>
            <a:off x="0" y="1371600"/>
            <a:ext cx="4038600" cy="5026025"/>
          </a:xfrm>
        </p:spPr>
        <p:txBody>
          <a:bodyPr/>
          <a:lstStyle/>
          <a:p>
            <a:r>
              <a:rPr lang="en-US" smtClean="0"/>
              <a:t>The “Big Bang” presupposes matter/energy before the “Bang” happened but where did this come from? What or Who caused this?</a:t>
            </a:r>
          </a:p>
        </p:txBody>
      </p:sp>
      <p:pic>
        <p:nvPicPr>
          <p:cNvPr id="31747" name="Picture 2" descr="Big Bang Theory in Cosmology"/>
          <p:cNvPicPr>
            <a:picLocks noChangeAspect="1" noChangeArrowheads="1"/>
          </p:cNvPicPr>
          <p:nvPr/>
        </p:nvPicPr>
        <p:blipFill>
          <a:blip r:embed="rId2"/>
          <a:srcRect/>
          <a:stretch>
            <a:fillRect/>
          </a:stretch>
        </p:blipFill>
        <p:spPr bwMode="auto">
          <a:xfrm>
            <a:off x="4114800" y="1447800"/>
            <a:ext cx="4876800" cy="4495800"/>
          </a:xfrm>
          <a:prstGeom prst="rect">
            <a:avLst/>
          </a:prstGeom>
          <a:noFill/>
          <a:ln w="9525">
            <a:noFill/>
            <a:miter lim="800000"/>
            <a:headEnd/>
            <a:tailEnd/>
          </a:ln>
        </p:spPr>
      </p:pic>
      <p:sp>
        <p:nvSpPr>
          <p:cNvPr id="31748"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Cosmological Argument</a:t>
            </a:r>
            <a:endParaRPr lang="en-US" sz="3200" dirty="0">
              <a:solidFill>
                <a:srgbClr val="FF0000"/>
              </a:solidFill>
            </a:endParaRPr>
          </a:p>
        </p:txBody>
      </p:sp>
      <p:sp>
        <p:nvSpPr>
          <p:cNvPr id="3" name="Content Placeholder 2"/>
          <p:cNvSpPr>
            <a:spLocks noGrp="1"/>
          </p:cNvSpPr>
          <p:nvPr>
            <p:ph idx="1"/>
          </p:nvPr>
        </p:nvSpPr>
        <p:spPr>
          <a:xfrm>
            <a:off x="0" y="1371600"/>
            <a:ext cx="9144000" cy="5026025"/>
          </a:xfrm>
        </p:spPr>
        <p:txBody>
          <a:bodyPr/>
          <a:lstStyle/>
          <a:p>
            <a:pPr>
              <a:defRPr/>
            </a:pPr>
            <a:r>
              <a:rPr lang="en-US" sz="2800" dirty="0" smtClean="0"/>
              <a:t>To </a:t>
            </a:r>
            <a:r>
              <a:rPr lang="en-US" sz="2800" dirty="0"/>
              <a:t>try to get around this, some say that the universe is eternal. Carl Sagan said, “The universe is all there is, and was and ever will be</a:t>
            </a:r>
            <a:r>
              <a:rPr lang="en-US" sz="2800" dirty="0" smtClean="0"/>
              <a:t>.” </a:t>
            </a:r>
            <a:endParaRPr lang="en-US" sz="2800" dirty="0"/>
          </a:p>
          <a:p>
            <a:pPr>
              <a:defRPr/>
            </a:pPr>
            <a:r>
              <a:rPr lang="en-US" sz="2800" dirty="0"/>
              <a:t>There are two </a:t>
            </a:r>
            <a:r>
              <a:rPr lang="en-US" sz="2800" dirty="0" smtClean="0"/>
              <a:t>logical problems </a:t>
            </a:r>
            <a:r>
              <a:rPr lang="en-US" sz="2800" dirty="0"/>
              <a:t>with the view that the universe is eternal:</a:t>
            </a:r>
          </a:p>
          <a:p>
            <a:pPr lvl="1">
              <a:defRPr/>
            </a:pPr>
            <a:r>
              <a:rPr lang="en-US" sz="2400" dirty="0"/>
              <a:t>1. Scientists have discovered that the universe is </a:t>
            </a:r>
            <a:r>
              <a:rPr lang="en-US" sz="2400" dirty="0" smtClean="0"/>
              <a:t>expanding  </a:t>
            </a:r>
            <a:r>
              <a:rPr lang="en-US" sz="2400" dirty="0"/>
              <a:t>and if you go back far enough, the expansion had to have started some time in the past.</a:t>
            </a:r>
          </a:p>
          <a:p>
            <a:pPr lvl="1">
              <a:defRPr/>
            </a:pPr>
            <a:r>
              <a:rPr lang="en-US" sz="2400" dirty="0"/>
              <a:t>2. </a:t>
            </a:r>
            <a:r>
              <a:rPr lang="en-US" sz="2400" dirty="0" smtClean="0"/>
              <a:t>The </a:t>
            </a:r>
            <a:r>
              <a:rPr lang="en-US" sz="2400" dirty="0" err="1"/>
              <a:t>Kalam</a:t>
            </a:r>
            <a:r>
              <a:rPr lang="en-US" sz="2400" dirty="0"/>
              <a:t> argument stresses that the universe had to begin to exist a finite time ago. You can’t get to “now” if you start from infinity because “now” never arrives. Only if you have a finite beginning can you arrive at “now.” </a:t>
            </a:r>
            <a:r>
              <a:rPr lang="en-US" sz="1600" dirty="0" smtClean="0"/>
              <a:t>(http</a:t>
            </a:r>
            <a:r>
              <a:rPr lang="en-US" sz="1600" dirty="0"/>
              <a:t>://</a:t>
            </a:r>
            <a:r>
              <a:rPr lang="en-US" sz="1600" dirty="0" smtClean="0"/>
              <a:t>en.wikipedia.org/wiki/Kalam_cosmological_argument)</a:t>
            </a:r>
            <a:endParaRPr lang="en-US" sz="1600" dirty="0"/>
          </a:p>
          <a:p>
            <a:pPr marL="0" indent="0">
              <a:buFont typeface="Wingdings" pitchFamily="2" charset="2"/>
              <a:buNone/>
              <a:defRPr/>
            </a:pPr>
            <a:endParaRPr lang="en-US" dirty="0"/>
          </a:p>
        </p:txBody>
      </p:sp>
      <p:sp>
        <p:nvSpPr>
          <p:cNvPr id="32771"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altLang="en-US" b="1" smtClean="0">
                <a:solidFill>
                  <a:srgbClr val="FFFF00"/>
                </a:solidFill>
              </a:rPr>
              <a:t>Copyright Notice</a:t>
            </a:r>
          </a:p>
        </p:txBody>
      </p:sp>
      <p:sp>
        <p:nvSpPr>
          <p:cNvPr id="15362" name="Content Placeholder 2"/>
          <p:cNvSpPr>
            <a:spLocks noGrp="1"/>
          </p:cNvSpPr>
          <p:nvPr>
            <p:ph idx="1"/>
          </p:nvPr>
        </p:nvSpPr>
        <p:spPr/>
        <p:txBody>
          <a:bodyPr/>
          <a:lstStyle/>
          <a:p>
            <a:r>
              <a:rPr lang="en-US" altLang="en-US" sz="2000" smtClean="0"/>
              <a:t>You may download  this presentation  on your computer for personal study or you can print it or use it in a multimedia presentation for yourself and others as long as you give the printed material away and do not charge for it. In this case, </a:t>
            </a:r>
            <a:r>
              <a:rPr lang="en-US" altLang="en-US" sz="2000" b="1" smtClean="0"/>
              <a:t>free means free.</a:t>
            </a:r>
            <a:r>
              <a:rPr lang="en-US" altLang="en-US" sz="2000" smtClean="0"/>
              <a:t> It cannot be bundled with anything sold, nor can you charge for shipping, handling, or anything. It cannot be posted on other websites or servers. It is provided for personal study or for use in preparation and presentation of sermons, Sunday school classes, undergraduate or seminary religion classes or other non-commercial study.  Material in the presentation may  be edited (added to , deleted or changed) on the condition that no revision contradicts the Bible.org doctrinal statement and that substantive revisions are identified as being the work of a reviser and not that of Dr. Davis.</a:t>
            </a:r>
          </a:p>
        </p:txBody>
      </p:sp>
      <p:sp>
        <p:nvSpPr>
          <p:cNvPr id="15363"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pPr>
              <a:defRPr/>
            </a:pPr>
            <a:r>
              <a:rPr lang="en-US" sz="2800" dirty="0" smtClean="0"/>
              <a:t> </a:t>
            </a:r>
            <a:r>
              <a:rPr lang="en-US" sz="2800" dirty="0" smtClean="0">
                <a:solidFill>
                  <a:srgbClr val="FF0000"/>
                </a:solidFill>
              </a:rPr>
              <a:t>The First Law of Thermodynamics</a:t>
            </a:r>
            <a:endParaRPr lang="en-US" sz="2800" dirty="0">
              <a:solidFill>
                <a:srgbClr val="FF0000"/>
              </a:solidFill>
            </a:endParaRPr>
          </a:p>
        </p:txBody>
      </p:sp>
      <p:sp>
        <p:nvSpPr>
          <p:cNvPr id="3" name="Content Placeholder 2"/>
          <p:cNvSpPr>
            <a:spLocks noGrp="1"/>
          </p:cNvSpPr>
          <p:nvPr>
            <p:ph idx="1"/>
          </p:nvPr>
        </p:nvSpPr>
        <p:spPr>
          <a:xfrm>
            <a:off x="0" y="1371600"/>
            <a:ext cx="5257800" cy="5026025"/>
          </a:xfrm>
        </p:spPr>
        <p:txBody>
          <a:bodyPr/>
          <a:lstStyle/>
          <a:p>
            <a:r>
              <a:rPr lang="en-US" sz="2400" smtClean="0"/>
              <a:t>Simply the first law of thermodynamics is also referred to as the conservation of energy. It is an established scientific fact.</a:t>
            </a:r>
          </a:p>
          <a:p>
            <a:r>
              <a:rPr lang="en-US" sz="2400" smtClean="0"/>
              <a:t>The law in essence states that Energy/Matter cannot be created or destroyed in a closed natural system. </a:t>
            </a:r>
          </a:p>
          <a:p>
            <a:r>
              <a:rPr lang="en-US" sz="2400" smtClean="0"/>
              <a:t> So the existence of matter and energy must have come about by a supernatural event a force outside of the system. </a:t>
            </a:r>
            <a:r>
              <a:rPr lang="en-US" sz="1400" smtClean="0"/>
              <a:t>(See Jeff Miller, PhD, http://www.apologeticspress.org/apcontent.aspx?category=9&amp;article=2106)</a:t>
            </a:r>
          </a:p>
        </p:txBody>
      </p:sp>
      <p:pic>
        <p:nvPicPr>
          <p:cNvPr id="33795" name="Picture 2" descr="http://cdn.thetechjournal.com/wp-content/uploads/HLIC/717b43a678c162495d49b32c4e7c81b8.jpg"/>
          <p:cNvPicPr>
            <a:picLocks noChangeAspect="1" noChangeArrowheads="1"/>
          </p:cNvPicPr>
          <p:nvPr/>
        </p:nvPicPr>
        <p:blipFill>
          <a:blip r:embed="rId2"/>
          <a:srcRect/>
          <a:stretch>
            <a:fillRect/>
          </a:stretch>
        </p:blipFill>
        <p:spPr bwMode="auto">
          <a:xfrm>
            <a:off x="5656263" y="2057400"/>
            <a:ext cx="3467100" cy="3543300"/>
          </a:xfrm>
          <a:prstGeom prst="rect">
            <a:avLst/>
          </a:prstGeom>
          <a:noFill/>
          <a:ln w="9525">
            <a:noFill/>
            <a:miter lim="800000"/>
            <a:headEnd/>
            <a:tailEnd/>
          </a:ln>
        </p:spPr>
      </p:pic>
      <p:sp>
        <p:nvSpPr>
          <p:cNvPr id="33796"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lstStyle/>
          <a:p>
            <a:pPr>
              <a:defRPr/>
            </a:pPr>
            <a:r>
              <a:rPr lang="en-US" sz="2800" dirty="0" smtClean="0">
                <a:solidFill>
                  <a:srgbClr val="FF0000"/>
                </a:solidFill>
              </a:rPr>
              <a:t>The Second Law of Thermodynamics</a:t>
            </a:r>
            <a:endParaRPr lang="en-US" sz="2800" dirty="0">
              <a:solidFill>
                <a:srgbClr val="FF0000"/>
              </a:solidFill>
            </a:endParaRPr>
          </a:p>
        </p:txBody>
      </p:sp>
      <p:sp>
        <p:nvSpPr>
          <p:cNvPr id="3" name="Content Placeholder 2"/>
          <p:cNvSpPr>
            <a:spLocks noGrp="1"/>
          </p:cNvSpPr>
          <p:nvPr>
            <p:ph idx="1"/>
          </p:nvPr>
        </p:nvSpPr>
        <p:spPr>
          <a:xfrm>
            <a:off x="0" y="1066800"/>
            <a:ext cx="9144000" cy="4343400"/>
          </a:xfrm>
        </p:spPr>
        <p:txBody>
          <a:bodyPr/>
          <a:lstStyle/>
          <a:p>
            <a:r>
              <a:rPr lang="en-US" smtClean="0"/>
              <a:t>Simply the second law of thermodynamics that is energy is becoming less usable. It is also called the law of entropy. It also is an established scientific fact. Things are winding down, becoming more disorderly, the energy is continually being spread out in less and less usable forms</a:t>
            </a:r>
          </a:p>
          <a:p>
            <a:r>
              <a:rPr lang="en-US" smtClean="0"/>
              <a:t>Since the universe contains highly concentrated energy sources (e.g., sun) it cannot be eternal but must have had a beginning. </a:t>
            </a:r>
          </a:p>
          <a:p>
            <a:r>
              <a:rPr lang="en-US" sz="1000" smtClean="0"/>
              <a:t>(</a:t>
            </a:r>
            <a:r>
              <a:rPr lang="en-US" sz="1400" smtClean="0"/>
              <a:t>See Jeff Miller, PhD, http://www.apologeticspress.org/apcontent.aspx?category=9&amp;article=2106</a:t>
            </a:r>
            <a:r>
              <a:rPr lang="en-US" sz="1000" smtClean="0"/>
              <a:t>)</a:t>
            </a:r>
          </a:p>
        </p:txBody>
      </p:sp>
      <p:sp>
        <p:nvSpPr>
          <p:cNvPr id="34819"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Cosmological Argument</a:t>
            </a:r>
            <a:endParaRPr lang="en-US" sz="3200" dirty="0">
              <a:solidFill>
                <a:srgbClr val="FF0000"/>
              </a:solidFill>
            </a:endParaRPr>
          </a:p>
        </p:txBody>
      </p:sp>
      <p:sp>
        <p:nvSpPr>
          <p:cNvPr id="3" name="Content Placeholder 2"/>
          <p:cNvSpPr>
            <a:spLocks noGrp="1"/>
          </p:cNvSpPr>
          <p:nvPr>
            <p:ph idx="1"/>
          </p:nvPr>
        </p:nvSpPr>
        <p:spPr>
          <a:xfrm>
            <a:off x="0" y="1371600"/>
            <a:ext cx="9144000" cy="5026025"/>
          </a:xfrm>
        </p:spPr>
        <p:txBody>
          <a:bodyPr/>
          <a:lstStyle/>
          <a:p>
            <a:r>
              <a:rPr lang="en-US" sz="2800" smtClean="0"/>
              <a:t>Therefore, that first cause must be something </a:t>
            </a:r>
          </a:p>
          <a:p>
            <a:pPr lvl="1"/>
            <a:r>
              <a:rPr lang="en-US" sz="2400" smtClean="0"/>
              <a:t>outside of time and space (since the universe came into being at some time in the past)</a:t>
            </a:r>
          </a:p>
          <a:p>
            <a:pPr lvl="1"/>
            <a:r>
              <a:rPr lang="en-US" sz="2400" smtClean="0"/>
              <a:t>immaterial (since the universe is made up of matter)</a:t>
            </a:r>
          </a:p>
          <a:p>
            <a:pPr lvl="1"/>
            <a:r>
              <a:rPr lang="en-US" sz="2400" smtClean="0"/>
              <a:t>powerful enough to “create” everything</a:t>
            </a:r>
          </a:p>
          <a:p>
            <a:pPr lvl="1"/>
            <a:r>
              <a:rPr lang="en-US" sz="2400" smtClean="0"/>
              <a:t>personal – take dominos falling for example…. Each domino falling is caused by the one before it, but you fall into an infinite regress unless you have someone pushing that first domino over. That first event is caused by an “agent.” Some being who chose to start the process.</a:t>
            </a:r>
          </a:p>
          <a:p>
            <a:r>
              <a:rPr lang="en-US" sz="2800" smtClean="0"/>
              <a:t>What would be an adequate cause for the effect of the creation of the universe? Some Being like the God of the Bible….</a:t>
            </a:r>
          </a:p>
        </p:txBody>
      </p:sp>
      <p:sp>
        <p:nvSpPr>
          <p:cNvPr id="35843"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Teleological Argument</a:t>
            </a:r>
            <a:endParaRPr lang="en-US" sz="3200" dirty="0">
              <a:solidFill>
                <a:srgbClr val="FF0000"/>
              </a:solidFill>
            </a:endParaRPr>
          </a:p>
        </p:txBody>
      </p:sp>
      <p:sp>
        <p:nvSpPr>
          <p:cNvPr id="3" name="Content Placeholder 2"/>
          <p:cNvSpPr>
            <a:spLocks noGrp="1"/>
          </p:cNvSpPr>
          <p:nvPr>
            <p:ph idx="1"/>
          </p:nvPr>
        </p:nvSpPr>
        <p:spPr>
          <a:xfrm>
            <a:off x="0" y="1371600"/>
            <a:ext cx="5562600" cy="5026025"/>
          </a:xfrm>
        </p:spPr>
        <p:txBody>
          <a:bodyPr/>
          <a:lstStyle/>
          <a:p>
            <a:r>
              <a:rPr lang="en-US" smtClean="0"/>
              <a:t>The basic </a:t>
            </a:r>
            <a:r>
              <a:rPr lang="en-US" b="1" smtClean="0"/>
              <a:t>teleological argument is</a:t>
            </a:r>
            <a:r>
              <a:rPr lang="en-US" smtClean="0"/>
              <a:t> that since the world is so complex and so ordered, it had to have been designed/created by some intelligent being. The design points to a Designer</a:t>
            </a:r>
          </a:p>
          <a:p>
            <a:r>
              <a:rPr lang="en-US" sz="2800" smtClean="0"/>
              <a:t>A car points to a manufacturer, a watch points to a watchmaker, an I-Phone points to Steve Jobs etc. </a:t>
            </a:r>
          </a:p>
        </p:txBody>
      </p:sp>
      <p:pic>
        <p:nvPicPr>
          <p:cNvPr id="36867" name="Picture 4" descr="http://bloximages.chicago2.vip.townnews.com/ravallirepublic.com/content/tncms/assets/v3/editorial/4/30/4308ec3b-a778-5e8a-93bc-43e8a01b3128/4d9133b5af87e.image.jpg"/>
          <p:cNvPicPr>
            <a:picLocks noChangeAspect="1" noChangeArrowheads="1"/>
          </p:cNvPicPr>
          <p:nvPr/>
        </p:nvPicPr>
        <p:blipFill>
          <a:blip r:embed="rId2"/>
          <a:srcRect/>
          <a:stretch>
            <a:fillRect/>
          </a:stretch>
        </p:blipFill>
        <p:spPr bwMode="auto">
          <a:xfrm>
            <a:off x="5613400" y="1905000"/>
            <a:ext cx="3527425" cy="4248150"/>
          </a:xfrm>
          <a:prstGeom prst="rect">
            <a:avLst/>
          </a:prstGeom>
          <a:noFill/>
          <a:ln w="9525">
            <a:noFill/>
            <a:miter lim="800000"/>
            <a:headEnd/>
            <a:tailEnd/>
          </a:ln>
        </p:spPr>
      </p:pic>
      <p:sp>
        <p:nvSpPr>
          <p:cNvPr id="36868"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6375"/>
            <a:ext cx="8839200" cy="533400"/>
          </a:xfrm>
        </p:spPr>
        <p:txBody>
          <a:bodyPr/>
          <a:lstStyle/>
          <a:p>
            <a:pPr>
              <a:defRPr/>
            </a:pPr>
            <a:r>
              <a:rPr lang="en-US" sz="3200" dirty="0" smtClean="0"/>
              <a:t>Evidence for God: </a:t>
            </a:r>
            <a:r>
              <a:rPr lang="en-US" sz="3200" dirty="0" smtClean="0">
                <a:solidFill>
                  <a:srgbClr val="FF0000"/>
                </a:solidFill>
              </a:rPr>
              <a:t>The Teleological Argument</a:t>
            </a:r>
            <a:endParaRPr lang="en-US" sz="3200" dirty="0">
              <a:solidFill>
                <a:srgbClr val="FF0000"/>
              </a:solidFill>
            </a:endParaRPr>
          </a:p>
        </p:txBody>
      </p:sp>
      <p:sp>
        <p:nvSpPr>
          <p:cNvPr id="3" name="Content Placeholder 2"/>
          <p:cNvSpPr>
            <a:spLocks noGrp="1"/>
          </p:cNvSpPr>
          <p:nvPr>
            <p:ph idx="1"/>
          </p:nvPr>
        </p:nvSpPr>
        <p:spPr>
          <a:xfrm>
            <a:off x="0" y="1371600"/>
            <a:ext cx="9144000" cy="5026025"/>
          </a:xfrm>
        </p:spPr>
        <p:txBody>
          <a:bodyPr/>
          <a:lstStyle/>
          <a:p>
            <a:r>
              <a:rPr lang="en-US" i="1" smtClean="0"/>
              <a:t> </a:t>
            </a:r>
            <a:r>
              <a:rPr lang="en-US" smtClean="0"/>
              <a:t>The universe and everything in it</a:t>
            </a:r>
            <a:r>
              <a:rPr lang="en-US" i="1" smtClean="0"/>
              <a:t> </a:t>
            </a:r>
            <a:r>
              <a:rPr lang="en-US" smtClean="0"/>
              <a:t>is too complex, orderly, adaptive, apparently purposeful, and/or beautiful to have occurred randomly or accidentally.</a:t>
            </a:r>
          </a:p>
          <a:p>
            <a:r>
              <a:rPr lang="en-US" smtClean="0"/>
              <a:t>Therefore, it must have been created by an intelligent, wise, and/or purposeful being.</a:t>
            </a:r>
          </a:p>
          <a:p>
            <a:r>
              <a:rPr lang="en-US" smtClean="0"/>
              <a:t>God is that intelligent, wise, and/or purposeful being. </a:t>
            </a:r>
            <a:r>
              <a:rPr lang="en-US" sz="1200" smtClean="0"/>
              <a:t>( Based largely on </a:t>
            </a:r>
            <a:r>
              <a:rPr lang="pt-BR" sz="1200" smtClean="0"/>
              <a:t>Wikipedia, http://en.wikipedia.org/wiki/Teleological_argument)</a:t>
            </a:r>
            <a:endParaRPr lang="en-US" sz="1200" smtClean="0"/>
          </a:p>
        </p:txBody>
      </p:sp>
      <p:sp>
        <p:nvSpPr>
          <p:cNvPr id="37891"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375"/>
            <a:ext cx="9144000" cy="533400"/>
          </a:xfrm>
        </p:spPr>
        <p:txBody>
          <a:bodyPr/>
          <a:lstStyle/>
          <a:p>
            <a:pPr>
              <a:defRPr/>
            </a:pPr>
            <a:r>
              <a:rPr lang="en-US" dirty="0" smtClean="0"/>
              <a:t>Hubble Telescope: </a:t>
            </a:r>
            <a:r>
              <a:rPr lang="en-US" sz="2400" dirty="0" smtClean="0"/>
              <a:t>Every Light Represents One Galaxy</a:t>
            </a:r>
            <a:endParaRPr lang="en-US" sz="2400" dirty="0"/>
          </a:p>
        </p:txBody>
      </p:sp>
      <p:sp>
        <p:nvSpPr>
          <p:cNvPr id="38914" name="Content Placeholder 2"/>
          <p:cNvSpPr>
            <a:spLocks noGrp="1"/>
          </p:cNvSpPr>
          <p:nvPr>
            <p:ph idx="1"/>
          </p:nvPr>
        </p:nvSpPr>
        <p:spPr>
          <a:xfrm>
            <a:off x="2895600" y="1371600"/>
            <a:ext cx="5791200" cy="5026025"/>
          </a:xfrm>
        </p:spPr>
        <p:txBody>
          <a:bodyPr/>
          <a:lstStyle/>
          <a:p>
            <a:endParaRPr lang="en-US" smtClean="0"/>
          </a:p>
        </p:txBody>
      </p:sp>
      <p:sp>
        <p:nvSpPr>
          <p:cNvPr id="38915" name="Footer Placeholder 3"/>
          <p:cNvSpPr>
            <a:spLocks noGrp="1"/>
          </p:cNvSpPr>
          <p:nvPr>
            <p:ph type="ftr" sz="quarter" idx="11"/>
          </p:nvPr>
        </p:nvSpPr>
        <p:spPr>
          <a:noFill/>
        </p:spPr>
        <p:txBody>
          <a:bodyPr/>
          <a:lstStyle/>
          <a:p>
            <a:r>
              <a:rPr lang="en-US">
                <a:cs typeface="Arial" charset="0"/>
              </a:rPr>
              <a:t>Biblical Studies Foundation</a:t>
            </a:r>
          </a:p>
        </p:txBody>
      </p:sp>
      <p:pic>
        <p:nvPicPr>
          <p:cNvPr id="38916" name="Picture 2" descr="File:Hubble ultra deep field high rez edit1.jpg"/>
          <p:cNvPicPr>
            <a:picLocks noChangeAspect="1" noChangeArrowheads="1"/>
          </p:cNvPicPr>
          <p:nvPr/>
        </p:nvPicPr>
        <p:blipFill>
          <a:blip r:embed="rId2"/>
          <a:srcRect/>
          <a:stretch>
            <a:fillRect/>
          </a:stretch>
        </p:blipFill>
        <p:spPr bwMode="auto">
          <a:xfrm>
            <a:off x="0" y="1143000"/>
            <a:ext cx="9144000" cy="5715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375"/>
            <a:ext cx="7620000" cy="533400"/>
          </a:xfrm>
        </p:spPr>
        <p:txBody>
          <a:bodyPr/>
          <a:lstStyle/>
          <a:p>
            <a:pPr>
              <a:defRPr/>
            </a:pPr>
            <a:r>
              <a:rPr lang="en-US" dirty="0" smtClean="0"/>
              <a:t>The </a:t>
            </a:r>
            <a:r>
              <a:rPr lang="en-US" dirty="0" smtClean="0">
                <a:solidFill>
                  <a:srgbClr val="FF0000"/>
                </a:solidFill>
              </a:rPr>
              <a:t>Moral Argument </a:t>
            </a:r>
            <a:endParaRPr lang="en-US" dirty="0">
              <a:solidFill>
                <a:srgbClr val="FF0000"/>
              </a:solidFill>
            </a:endParaRPr>
          </a:p>
        </p:txBody>
      </p:sp>
      <p:sp>
        <p:nvSpPr>
          <p:cNvPr id="3" name="Content Placeholder 2"/>
          <p:cNvSpPr>
            <a:spLocks noGrp="1"/>
          </p:cNvSpPr>
          <p:nvPr>
            <p:ph idx="1"/>
          </p:nvPr>
        </p:nvSpPr>
        <p:spPr>
          <a:xfrm>
            <a:off x="0" y="1371600"/>
            <a:ext cx="5791200" cy="5026025"/>
          </a:xfrm>
        </p:spPr>
        <p:txBody>
          <a:bodyPr/>
          <a:lstStyle/>
          <a:p>
            <a:r>
              <a:rPr lang="en-US" sz="2400" smtClean="0"/>
              <a:t>The Moral Argument is that since everyone has conscience and a concept of right and wrong, this must reflect some higher conscience or higher moral absolute.</a:t>
            </a:r>
          </a:p>
          <a:p>
            <a:pPr lvl="1"/>
            <a:r>
              <a:rPr lang="en-US" sz="2000" smtClean="0"/>
              <a:t>If God does not exist objectionable moral values do not exists</a:t>
            </a:r>
          </a:p>
          <a:p>
            <a:pPr lvl="1"/>
            <a:r>
              <a:rPr lang="en-US" sz="2000" smtClean="0"/>
              <a:t>Objectionable moral values do exists</a:t>
            </a:r>
          </a:p>
          <a:p>
            <a:pPr lvl="1"/>
            <a:r>
              <a:rPr lang="en-US" sz="2000" smtClean="0"/>
              <a:t>Therefore God exists</a:t>
            </a:r>
          </a:p>
        </p:txBody>
      </p:sp>
      <p:pic>
        <p:nvPicPr>
          <p:cNvPr id="39939" name="Picture 4" descr="http://fatherstephen.files.wordpress.com/2011/09/right-way-wrong-way1.jpg"/>
          <p:cNvPicPr>
            <a:picLocks noChangeAspect="1" noChangeArrowheads="1"/>
          </p:cNvPicPr>
          <p:nvPr/>
        </p:nvPicPr>
        <p:blipFill>
          <a:blip r:embed="rId2"/>
          <a:srcRect/>
          <a:stretch>
            <a:fillRect/>
          </a:stretch>
        </p:blipFill>
        <p:spPr bwMode="auto">
          <a:xfrm>
            <a:off x="5943600" y="2438400"/>
            <a:ext cx="3017838" cy="2828925"/>
          </a:xfrm>
          <a:prstGeom prst="rect">
            <a:avLst/>
          </a:prstGeom>
          <a:noFill/>
          <a:ln w="9525">
            <a:noFill/>
            <a:miter lim="800000"/>
            <a:headEnd/>
            <a:tailEnd/>
          </a:ln>
        </p:spPr>
      </p:pic>
      <p:sp>
        <p:nvSpPr>
          <p:cNvPr id="39940"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375"/>
            <a:ext cx="7620000" cy="533400"/>
          </a:xfrm>
        </p:spPr>
        <p:txBody>
          <a:bodyPr/>
          <a:lstStyle/>
          <a:p>
            <a:pPr>
              <a:defRPr/>
            </a:pPr>
            <a:r>
              <a:rPr lang="en-US" dirty="0" smtClean="0"/>
              <a:t>The </a:t>
            </a:r>
            <a:r>
              <a:rPr lang="en-US" dirty="0" smtClean="0">
                <a:solidFill>
                  <a:srgbClr val="FF0000"/>
                </a:solidFill>
              </a:rPr>
              <a:t>Moral Argument </a:t>
            </a:r>
            <a:endParaRPr lang="en-US" dirty="0">
              <a:solidFill>
                <a:srgbClr val="FF0000"/>
              </a:solidFill>
            </a:endParaRPr>
          </a:p>
        </p:txBody>
      </p:sp>
      <p:sp>
        <p:nvSpPr>
          <p:cNvPr id="3" name="Content Placeholder 2"/>
          <p:cNvSpPr>
            <a:spLocks noGrp="1"/>
          </p:cNvSpPr>
          <p:nvPr>
            <p:ph idx="1"/>
          </p:nvPr>
        </p:nvSpPr>
        <p:spPr>
          <a:xfrm>
            <a:off x="0" y="1371600"/>
            <a:ext cx="5029200" cy="5026025"/>
          </a:xfrm>
        </p:spPr>
        <p:txBody>
          <a:bodyPr/>
          <a:lstStyle/>
          <a:p>
            <a:pPr marL="0" indent="0">
              <a:buFont typeface="Wingdings" pitchFamily="2" charset="2"/>
              <a:buNone/>
              <a:defRPr/>
            </a:pPr>
            <a:endParaRPr lang="en-US" sz="2400" dirty="0"/>
          </a:p>
          <a:p>
            <a:pPr>
              <a:defRPr/>
            </a:pPr>
            <a:r>
              <a:rPr lang="en-US" sz="2400" dirty="0" smtClean="0"/>
              <a:t>For </a:t>
            </a:r>
            <a:r>
              <a:rPr lang="en-US" sz="2400" dirty="0"/>
              <a:t>whenever the Gentiles,</a:t>
            </a:r>
            <a:r>
              <a:rPr lang="en-US" sz="2400" baseline="30000" dirty="0"/>
              <a:t>  </a:t>
            </a:r>
            <a:r>
              <a:rPr lang="en-US" sz="2400" dirty="0" smtClean="0"/>
              <a:t>who </a:t>
            </a:r>
            <a:r>
              <a:rPr lang="en-US" sz="2400" dirty="0"/>
              <a:t>do not have the law, do by nature</a:t>
            </a:r>
            <a:r>
              <a:rPr lang="en-US" sz="2400" baseline="30000" dirty="0"/>
              <a:t>  </a:t>
            </a:r>
            <a:r>
              <a:rPr lang="en-US" sz="2400" dirty="0" smtClean="0"/>
              <a:t>the </a:t>
            </a:r>
            <a:r>
              <a:rPr lang="en-US" sz="2400" dirty="0"/>
              <a:t>things required by the law,</a:t>
            </a:r>
            <a:r>
              <a:rPr lang="en-US" sz="2400" baseline="30000" dirty="0"/>
              <a:t> </a:t>
            </a:r>
            <a:r>
              <a:rPr lang="en-US" sz="2400" dirty="0" smtClean="0"/>
              <a:t>these </a:t>
            </a:r>
            <a:r>
              <a:rPr lang="en-US" sz="2400" dirty="0"/>
              <a:t>who do not have the law are a law to themselves. </a:t>
            </a:r>
            <a:r>
              <a:rPr lang="en-US" sz="2400" dirty="0" smtClean="0"/>
              <a:t> </a:t>
            </a:r>
            <a:r>
              <a:rPr lang="en-US" sz="2400" dirty="0"/>
              <a:t>They</a:t>
            </a:r>
            <a:r>
              <a:rPr lang="en-US" sz="2400" baseline="30000" dirty="0"/>
              <a:t>  </a:t>
            </a:r>
            <a:r>
              <a:rPr lang="en-US" sz="2400" dirty="0" smtClean="0"/>
              <a:t>show </a:t>
            </a:r>
            <a:r>
              <a:rPr lang="en-US" sz="2400" dirty="0"/>
              <a:t>that the work of the law is written</a:t>
            </a:r>
            <a:r>
              <a:rPr lang="en-US" sz="2400" baseline="30000" dirty="0"/>
              <a:t> </a:t>
            </a:r>
            <a:r>
              <a:rPr lang="en-US" sz="2400" dirty="0" smtClean="0"/>
              <a:t>in </a:t>
            </a:r>
            <a:r>
              <a:rPr lang="en-US" sz="2400" dirty="0"/>
              <a:t>their hearts, as their conscience bears witness and their conflicting thoughts accuse or else defend</a:t>
            </a:r>
            <a:r>
              <a:rPr lang="en-US" sz="2400" baseline="30000" dirty="0"/>
              <a:t>  </a:t>
            </a:r>
            <a:r>
              <a:rPr lang="en-US" sz="2400" dirty="0" smtClean="0"/>
              <a:t>them (Rom 2:14-15 NET Bible)</a:t>
            </a:r>
            <a:r>
              <a:rPr lang="en-US" sz="2400" baseline="30000" dirty="0" smtClean="0"/>
              <a:t>  </a:t>
            </a:r>
            <a:endParaRPr lang="en-US" sz="2400" baseline="30000" dirty="0"/>
          </a:p>
        </p:txBody>
      </p:sp>
      <p:sp>
        <p:nvSpPr>
          <p:cNvPr id="40963" name="Footer Placeholder 3"/>
          <p:cNvSpPr>
            <a:spLocks noGrp="1"/>
          </p:cNvSpPr>
          <p:nvPr>
            <p:ph type="ftr" sz="quarter" idx="11"/>
          </p:nvPr>
        </p:nvSpPr>
        <p:spPr>
          <a:noFill/>
        </p:spPr>
        <p:txBody>
          <a:bodyPr/>
          <a:lstStyle/>
          <a:p>
            <a:r>
              <a:rPr lang="en-US">
                <a:cs typeface="Arial" charset="0"/>
              </a:rPr>
              <a:t>Biblical Studies Foundation</a:t>
            </a:r>
          </a:p>
        </p:txBody>
      </p:sp>
      <p:pic>
        <p:nvPicPr>
          <p:cNvPr id="40964" name="Picture 2" descr="http://www.thinkoutsidemybox.org/wordpress/wp-content/uploads/2012/07/Conscience.jpg"/>
          <p:cNvPicPr>
            <a:picLocks noChangeAspect="1" noChangeArrowheads="1"/>
          </p:cNvPicPr>
          <p:nvPr/>
        </p:nvPicPr>
        <p:blipFill>
          <a:blip r:embed="rId2"/>
          <a:srcRect/>
          <a:stretch>
            <a:fillRect/>
          </a:stretch>
        </p:blipFill>
        <p:spPr bwMode="auto">
          <a:xfrm>
            <a:off x="5334000" y="1295400"/>
            <a:ext cx="3400425" cy="4762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6375"/>
            <a:ext cx="7620000" cy="533400"/>
          </a:xfrm>
        </p:spPr>
        <p:txBody>
          <a:bodyPr/>
          <a:lstStyle/>
          <a:p>
            <a:pPr>
              <a:defRPr/>
            </a:pPr>
            <a:r>
              <a:rPr lang="en-US" dirty="0" smtClean="0"/>
              <a:t>The Moral Argument</a:t>
            </a:r>
            <a:endParaRPr lang="en-US" dirty="0"/>
          </a:p>
        </p:txBody>
      </p:sp>
      <p:sp>
        <p:nvSpPr>
          <p:cNvPr id="3" name="Content Placeholder 2"/>
          <p:cNvSpPr>
            <a:spLocks noGrp="1"/>
          </p:cNvSpPr>
          <p:nvPr>
            <p:ph idx="1"/>
          </p:nvPr>
        </p:nvSpPr>
        <p:spPr>
          <a:xfrm>
            <a:off x="0" y="1371600"/>
            <a:ext cx="5029200" cy="5026025"/>
          </a:xfrm>
        </p:spPr>
        <p:txBody>
          <a:bodyPr/>
          <a:lstStyle/>
          <a:p>
            <a:pPr>
              <a:defRPr/>
            </a:pPr>
            <a:r>
              <a:rPr lang="en-US" sz="2800" dirty="0"/>
              <a:t>C.S. Lewis points out that </a:t>
            </a:r>
            <a:r>
              <a:rPr lang="en-US" sz="2800" dirty="0" smtClean="0"/>
              <a:t>when someone quarrels, they are not just saying that something the other person did displeases only them. </a:t>
            </a:r>
            <a:r>
              <a:rPr lang="en-US" sz="2800" dirty="0"/>
              <a:t>They are appealing to some standard of behavior that says what that other person did was </a:t>
            </a:r>
            <a:r>
              <a:rPr lang="en-US" sz="2800" dirty="0" smtClean="0"/>
              <a:t>wrong. </a:t>
            </a:r>
          </a:p>
          <a:p>
            <a:pPr>
              <a:defRPr/>
            </a:pPr>
            <a:r>
              <a:rPr lang="en-US" sz="2800" dirty="0" smtClean="0"/>
              <a:t>Where </a:t>
            </a:r>
            <a:r>
              <a:rPr lang="en-US" sz="2800" dirty="0"/>
              <a:t>does this sense of fairness come from? </a:t>
            </a:r>
            <a:r>
              <a:rPr lang="en-US" sz="1200" dirty="0" smtClean="0"/>
              <a:t>(</a:t>
            </a:r>
            <a:r>
              <a:rPr lang="en-US" sz="1200" dirty="0"/>
              <a:t>See Mere Christianity for more on this argument</a:t>
            </a:r>
            <a:r>
              <a:rPr lang="en-US" sz="1200" dirty="0" smtClean="0"/>
              <a:t>)</a:t>
            </a:r>
            <a:endParaRPr lang="en-US" sz="1200" dirty="0"/>
          </a:p>
          <a:p>
            <a:pPr marL="0" indent="0">
              <a:buFont typeface="Wingdings" pitchFamily="2" charset="2"/>
              <a:buNone/>
              <a:defRPr/>
            </a:pPr>
            <a:endParaRPr lang="en-US" b="1" dirty="0"/>
          </a:p>
        </p:txBody>
      </p:sp>
      <p:pic>
        <p:nvPicPr>
          <p:cNvPr id="41987" name="Picture 2" descr="http://upload.wikimedia.org/wikipedia/en/thumb/1/1e/C.s.lewis3.JPG/250px-C.s.lewis3.JPG"/>
          <p:cNvPicPr>
            <a:picLocks noChangeAspect="1" noChangeArrowheads="1"/>
          </p:cNvPicPr>
          <p:nvPr/>
        </p:nvPicPr>
        <p:blipFill>
          <a:blip r:embed="rId2"/>
          <a:srcRect/>
          <a:stretch>
            <a:fillRect/>
          </a:stretch>
        </p:blipFill>
        <p:spPr bwMode="auto">
          <a:xfrm>
            <a:off x="5562600" y="1905000"/>
            <a:ext cx="2819400" cy="3886200"/>
          </a:xfrm>
          <a:prstGeom prst="rect">
            <a:avLst/>
          </a:prstGeom>
          <a:noFill/>
          <a:ln w="9525">
            <a:noFill/>
            <a:miter lim="800000"/>
            <a:headEnd/>
            <a:tailEnd/>
          </a:ln>
        </p:spPr>
      </p:pic>
      <p:sp>
        <p:nvSpPr>
          <p:cNvPr id="41988"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Why is there evil and suffering?</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457200" y="1371600"/>
            <a:ext cx="4800600" cy="5026025"/>
          </a:xfrm>
        </p:spPr>
        <p:txBody>
          <a:bodyPr/>
          <a:lstStyle/>
          <a:p>
            <a:pPr>
              <a:defRPr/>
            </a:pPr>
            <a:r>
              <a:rPr lang="en-US" sz="2800" dirty="0" smtClean="0"/>
              <a:t>A major </a:t>
            </a:r>
            <a:r>
              <a:rPr lang="en-US" sz="2800" dirty="0"/>
              <a:t>o</a:t>
            </a:r>
            <a:r>
              <a:rPr lang="en-US" sz="2800" dirty="0" smtClean="0"/>
              <a:t>bjection to the existence of God. </a:t>
            </a:r>
          </a:p>
          <a:p>
            <a:pPr>
              <a:defRPr/>
            </a:pPr>
            <a:r>
              <a:rPr lang="en-US" sz="2800" dirty="0" smtClean="0"/>
              <a:t>If </a:t>
            </a:r>
            <a:r>
              <a:rPr lang="en-US" sz="2800" dirty="0"/>
              <a:t>God is good and God is great (all-powerful) then how can there be evil in the world? Since there is evil, there must be no God. Or if there is a God, he must not be good or he must not be all-powerful</a:t>
            </a:r>
            <a:r>
              <a:rPr lang="en-US" sz="2800" dirty="0" smtClean="0"/>
              <a:t>.</a:t>
            </a:r>
          </a:p>
          <a:p>
            <a:pPr>
              <a:defRPr/>
            </a:pPr>
            <a:r>
              <a:rPr lang="en-US" sz="2800" dirty="0" smtClean="0"/>
              <a:t> </a:t>
            </a:r>
            <a:r>
              <a:rPr lang="en-US" sz="2800" dirty="0"/>
              <a:t>This problem is also called </a:t>
            </a:r>
            <a:r>
              <a:rPr lang="en-US" sz="2800" i="1" dirty="0"/>
              <a:t>theodicy</a:t>
            </a:r>
            <a:r>
              <a:rPr lang="en-US" sz="2800" dirty="0"/>
              <a:t>. </a:t>
            </a:r>
          </a:p>
          <a:p>
            <a:pPr marL="0" indent="0">
              <a:buFont typeface="Wingdings" pitchFamily="2" charset="2"/>
              <a:buNone/>
              <a:defRPr/>
            </a:pPr>
            <a:endParaRPr lang="en-US" dirty="0"/>
          </a:p>
        </p:txBody>
      </p:sp>
      <p:pic>
        <p:nvPicPr>
          <p:cNvPr id="43011" name="Picture 2" descr="http://2.bp.blogspot.com/_2AYANb0P9Fs/S873glLrfDI/AAAAAAAABp8/JoszlfaR9-8/s1600/theology%27s%2Btoughest%2Bquestion.jpg"/>
          <p:cNvPicPr>
            <a:picLocks noChangeAspect="1" noChangeArrowheads="1"/>
          </p:cNvPicPr>
          <p:nvPr/>
        </p:nvPicPr>
        <p:blipFill>
          <a:blip r:embed="rId2"/>
          <a:srcRect/>
          <a:stretch>
            <a:fillRect/>
          </a:stretch>
        </p:blipFill>
        <p:spPr bwMode="auto">
          <a:xfrm>
            <a:off x="5257800" y="1600200"/>
            <a:ext cx="3849688" cy="4419600"/>
          </a:xfrm>
          <a:prstGeom prst="rect">
            <a:avLst/>
          </a:prstGeom>
          <a:noFill/>
          <a:ln w="9525">
            <a:noFill/>
            <a:miter lim="800000"/>
            <a:headEnd/>
            <a:tailEnd/>
          </a:ln>
        </p:spPr>
      </p:pic>
      <p:sp>
        <p:nvSpPr>
          <p:cNvPr id="43012"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Then</a:t>
            </a:r>
            <a:endParaRPr lang="en-US" dirty="0"/>
          </a:p>
        </p:txBody>
      </p:sp>
      <p:sp>
        <p:nvSpPr>
          <p:cNvPr id="3" name="Content Placeholder 2"/>
          <p:cNvSpPr>
            <a:spLocks noGrp="1"/>
          </p:cNvSpPr>
          <p:nvPr>
            <p:ph idx="1"/>
          </p:nvPr>
        </p:nvSpPr>
        <p:spPr/>
        <p:txBody>
          <a:bodyPr/>
          <a:lstStyle/>
          <a:p>
            <a:pPr>
              <a:defRPr/>
            </a:pPr>
            <a:r>
              <a:rPr lang="en-US" dirty="0"/>
              <a:t>It used to be that most people in America believed </a:t>
            </a:r>
          </a:p>
          <a:p>
            <a:pPr lvl="1">
              <a:defRPr/>
            </a:pPr>
            <a:r>
              <a:rPr lang="en-US" dirty="0" smtClean="0"/>
              <a:t>there </a:t>
            </a:r>
            <a:r>
              <a:rPr lang="en-US" dirty="0"/>
              <a:t>was a God, </a:t>
            </a:r>
          </a:p>
          <a:p>
            <a:pPr lvl="1">
              <a:defRPr/>
            </a:pPr>
            <a:r>
              <a:rPr lang="en-US" dirty="0"/>
              <a:t>the Bible was God’s word. </a:t>
            </a:r>
          </a:p>
          <a:p>
            <a:pPr lvl="1">
              <a:defRPr/>
            </a:pPr>
            <a:r>
              <a:rPr lang="en-US" dirty="0" smtClean="0"/>
              <a:t>in </a:t>
            </a:r>
            <a:r>
              <a:rPr lang="en-US" dirty="0"/>
              <a:t>heaven and hell</a:t>
            </a:r>
          </a:p>
          <a:p>
            <a:pPr lvl="1">
              <a:defRPr/>
            </a:pPr>
            <a:r>
              <a:rPr lang="en-US" dirty="0"/>
              <a:t>e</a:t>
            </a:r>
            <a:r>
              <a:rPr lang="en-US" dirty="0" smtClean="0"/>
              <a:t>ven </a:t>
            </a:r>
            <a:r>
              <a:rPr lang="en-US" dirty="0"/>
              <a:t>the Apostles Creed or something to close </a:t>
            </a:r>
            <a:r>
              <a:rPr lang="en-US" dirty="0" smtClean="0"/>
              <a:t>it</a:t>
            </a:r>
          </a:p>
          <a:p>
            <a:pPr>
              <a:defRPr/>
            </a:pPr>
            <a:r>
              <a:rPr lang="en-US" dirty="0" smtClean="0"/>
              <a:t>Hurdles to the Gospel were apathy, lack of personal response, wrong views of how to get to heaven</a:t>
            </a:r>
            <a:endParaRPr lang="en-US" dirty="0"/>
          </a:p>
          <a:p>
            <a:pPr marL="0" indent="0">
              <a:buFont typeface="Wingdings" pitchFamily="2" charset="2"/>
              <a:buNone/>
              <a:defRPr/>
            </a:pPr>
            <a:endParaRPr lang="en-US" dirty="0"/>
          </a:p>
        </p:txBody>
      </p:sp>
      <p:sp>
        <p:nvSpPr>
          <p:cNvPr id="16387"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is there evil and suffering?</a:t>
            </a:r>
          </a:p>
        </p:txBody>
      </p:sp>
      <p:sp>
        <p:nvSpPr>
          <p:cNvPr id="3" name="Content Placeholder 2"/>
          <p:cNvSpPr>
            <a:spLocks noGrp="1"/>
          </p:cNvSpPr>
          <p:nvPr>
            <p:ph idx="1"/>
          </p:nvPr>
        </p:nvSpPr>
        <p:spPr/>
        <p:txBody>
          <a:bodyPr/>
          <a:lstStyle/>
          <a:p>
            <a:pPr>
              <a:defRPr/>
            </a:pPr>
            <a:r>
              <a:rPr lang="en-US" dirty="0"/>
              <a:t>There is no logical fallacy in that statement of the problem of evil…</a:t>
            </a:r>
          </a:p>
          <a:p>
            <a:pPr lvl="1">
              <a:defRPr/>
            </a:pPr>
            <a:r>
              <a:rPr lang="en-US" dirty="0"/>
              <a:t>God is good. </a:t>
            </a:r>
          </a:p>
          <a:p>
            <a:pPr lvl="1">
              <a:defRPr/>
            </a:pPr>
            <a:r>
              <a:rPr lang="en-US" dirty="0"/>
              <a:t>God is all-powerful. </a:t>
            </a:r>
          </a:p>
          <a:p>
            <a:pPr lvl="1">
              <a:defRPr/>
            </a:pPr>
            <a:r>
              <a:rPr lang="en-US" dirty="0"/>
              <a:t>God created the world. </a:t>
            </a:r>
          </a:p>
          <a:p>
            <a:pPr lvl="1">
              <a:defRPr/>
            </a:pPr>
            <a:r>
              <a:rPr lang="en-US" dirty="0"/>
              <a:t>The world contains evil. </a:t>
            </a:r>
          </a:p>
          <a:p>
            <a:pPr marL="0" indent="0">
              <a:buFont typeface="Wingdings" pitchFamily="2" charset="2"/>
              <a:buNone/>
              <a:defRPr/>
            </a:pPr>
            <a:endParaRPr lang="en-US" dirty="0"/>
          </a:p>
        </p:txBody>
      </p:sp>
      <p:pic>
        <p:nvPicPr>
          <p:cNvPr id="44035" name="Picture 2" descr="http://3.bp.blogspot.com/-mgUeZowbxik/Tyq2Fc5P4vI/AAAAAAAAF5U/Jvae2O_pL7w/s1600/GoodEvilSigns.jpg"/>
          <p:cNvPicPr>
            <a:picLocks noChangeAspect="1" noChangeArrowheads="1"/>
          </p:cNvPicPr>
          <p:nvPr/>
        </p:nvPicPr>
        <p:blipFill>
          <a:blip r:embed="rId2"/>
          <a:srcRect/>
          <a:stretch>
            <a:fillRect/>
          </a:stretch>
        </p:blipFill>
        <p:spPr bwMode="auto">
          <a:xfrm>
            <a:off x="5486400" y="3333750"/>
            <a:ext cx="3581400" cy="3524250"/>
          </a:xfrm>
          <a:prstGeom prst="rect">
            <a:avLst/>
          </a:prstGeom>
          <a:noFill/>
          <a:ln w="9525">
            <a:noFill/>
            <a:miter lim="800000"/>
            <a:headEnd/>
            <a:tailEnd/>
          </a:ln>
        </p:spPr>
      </p:pic>
      <p:sp>
        <p:nvSpPr>
          <p:cNvPr id="44036"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is there evil and suffering?</a:t>
            </a:r>
          </a:p>
        </p:txBody>
      </p:sp>
      <p:sp>
        <p:nvSpPr>
          <p:cNvPr id="3" name="Content Placeholder 2"/>
          <p:cNvSpPr>
            <a:spLocks noGrp="1"/>
          </p:cNvSpPr>
          <p:nvPr>
            <p:ph idx="1"/>
          </p:nvPr>
        </p:nvSpPr>
        <p:spPr/>
        <p:txBody>
          <a:bodyPr/>
          <a:lstStyle/>
          <a:p>
            <a:r>
              <a:rPr lang="en-US" smtClean="0"/>
              <a:t>Where is the contradiction? What they really mean is this:</a:t>
            </a:r>
          </a:p>
          <a:p>
            <a:pPr lvl="1"/>
            <a:r>
              <a:rPr lang="en-US" smtClean="0"/>
              <a:t>God is good. </a:t>
            </a:r>
          </a:p>
          <a:p>
            <a:pPr lvl="1"/>
            <a:r>
              <a:rPr lang="en-US" smtClean="0"/>
              <a:t>God is all-powerful. </a:t>
            </a:r>
          </a:p>
          <a:p>
            <a:pPr lvl="1"/>
            <a:r>
              <a:rPr lang="en-US" smtClean="0"/>
              <a:t>God created the world. </a:t>
            </a:r>
          </a:p>
          <a:p>
            <a:pPr lvl="1"/>
            <a:r>
              <a:rPr lang="en-US" i="1" smtClean="0"/>
              <a:t>The world shouldn’t contain evil.</a:t>
            </a:r>
            <a:endParaRPr lang="en-US" smtClean="0"/>
          </a:p>
          <a:p>
            <a:pPr lvl="1"/>
            <a:r>
              <a:rPr lang="en-US" smtClean="0"/>
              <a:t>The world contains evil. </a:t>
            </a:r>
          </a:p>
          <a:p>
            <a:r>
              <a:rPr lang="en-US" smtClean="0"/>
              <a:t>But that the world should not contain evil is just an assumption on their part</a:t>
            </a:r>
          </a:p>
          <a:p>
            <a:endParaRPr lang="en-US" smtClean="0"/>
          </a:p>
        </p:txBody>
      </p:sp>
      <p:sp>
        <p:nvSpPr>
          <p:cNvPr id="45059"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is there evil and suffering?</a:t>
            </a:r>
          </a:p>
        </p:txBody>
      </p:sp>
      <p:sp>
        <p:nvSpPr>
          <p:cNvPr id="46082" name="Content Placeholder 2"/>
          <p:cNvSpPr>
            <a:spLocks noGrp="1"/>
          </p:cNvSpPr>
          <p:nvPr>
            <p:ph idx="1"/>
          </p:nvPr>
        </p:nvSpPr>
        <p:spPr/>
        <p:txBody>
          <a:bodyPr/>
          <a:lstStyle/>
          <a:p>
            <a:r>
              <a:rPr lang="en-US" smtClean="0"/>
              <a:t>Objective evil presupposes Objective Good</a:t>
            </a:r>
          </a:p>
          <a:p>
            <a:r>
              <a:rPr lang="en-US" smtClean="0"/>
              <a:t>Shadows prove the existence of sunshine</a:t>
            </a:r>
          </a:p>
        </p:txBody>
      </p:sp>
      <p:sp>
        <p:nvSpPr>
          <p:cNvPr id="46083"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Possible Responses to Theodicy </a:t>
            </a:r>
            <a:endParaRPr lang="en-US" dirty="0"/>
          </a:p>
        </p:txBody>
      </p:sp>
      <p:sp>
        <p:nvSpPr>
          <p:cNvPr id="3" name="Content Placeholder 2"/>
          <p:cNvSpPr>
            <a:spLocks noGrp="1"/>
          </p:cNvSpPr>
          <p:nvPr>
            <p:ph idx="1"/>
          </p:nvPr>
        </p:nvSpPr>
        <p:spPr>
          <a:xfrm>
            <a:off x="457200" y="1371600"/>
            <a:ext cx="4419600" cy="5026025"/>
          </a:xfrm>
        </p:spPr>
        <p:txBody>
          <a:bodyPr/>
          <a:lstStyle/>
          <a:p>
            <a:r>
              <a:rPr lang="en-US" b="1" i="1" smtClean="0"/>
              <a:t>1) Necessary for free-will to work</a:t>
            </a:r>
          </a:p>
          <a:p>
            <a:pPr lvl="1"/>
            <a:r>
              <a:rPr lang="en-US" smtClean="0"/>
              <a:t>If it was impossible to disobey God, then we’d never have to choose to obey. We would be like robots.</a:t>
            </a:r>
          </a:p>
        </p:txBody>
      </p:sp>
      <p:pic>
        <p:nvPicPr>
          <p:cNvPr id="47107" name="Picture 2" descr="http://images.sodahead.com/polls/002526351/4241186472_the_forbidden_fruit1_xlarge.jpeg"/>
          <p:cNvPicPr>
            <a:picLocks noChangeAspect="1" noChangeArrowheads="1"/>
          </p:cNvPicPr>
          <p:nvPr/>
        </p:nvPicPr>
        <p:blipFill>
          <a:blip r:embed="rId2"/>
          <a:srcRect/>
          <a:stretch>
            <a:fillRect/>
          </a:stretch>
        </p:blipFill>
        <p:spPr bwMode="auto">
          <a:xfrm>
            <a:off x="5181600" y="1600200"/>
            <a:ext cx="3733800" cy="4572000"/>
          </a:xfrm>
          <a:prstGeom prst="rect">
            <a:avLst/>
          </a:prstGeom>
          <a:noFill/>
          <a:ln w="9525">
            <a:noFill/>
            <a:miter lim="800000"/>
            <a:headEnd/>
            <a:tailEnd/>
          </a:ln>
        </p:spPr>
      </p:pic>
      <p:sp>
        <p:nvSpPr>
          <p:cNvPr id="47108"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Possible Responses to Theodicy </a:t>
            </a:r>
            <a:endParaRPr lang="en-US" dirty="0"/>
          </a:p>
        </p:txBody>
      </p:sp>
      <p:sp>
        <p:nvSpPr>
          <p:cNvPr id="3" name="Content Placeholder 2"/>
          <p:cNvSpPr>
            <a:spLocks noGrp="1"/>
          </p:cNvSpPr>
          <p:nvPr>
            <p:ph idx="1"/>
          </p:nvPr>
        </p:nvSpPr>
        <p:spPr>
          <a:xfrm>
            <a:off x="381000" y="1371600"/>
            <a:ext cx="4724400" cy="5026025"/>
          </a:xfrm>
        </p:spPr>
        <p:txBody>
          <a:bodyPr/>
          <a:lstStyle/>
          <a:p>
            <a:r>
              <a:rPr lang="en-US" b="1" i="1" smtClean="0"/>
              <a:t>2) Necessary for human spiritual growth</a:t>
            </a:r>
          </a:p>
          <a:p>
            <a:r>
              <a:rPr lang="en-US" smtClean="0"/>
              <a:t>If there are no dangers, difficulties or disappointments in life, how can we gain character traits such as patience or endurance? </a:t>
            </a:r>
          </a:p>
        </p:txBody>
      </p:sp>
      <p:pic>
        <p:nvPicPr>
          <p:cNvPr id="48131" name="Picture 2" descr="http://www.bridgeincorona.org/bridgenews/wp-content/uploads/2011/07/SpiritualGrowth.gif"/>
          <p:cNvPicPr>
            <a:picLocks noChangeAspect="1" noChangeArrowheads="1"/>
          </p:cNvPicPr>
          <p:nvPr/>
        </p:nvPicPr>
        <p:blipFill>
          <a:blip r:embed="rId2"/>
          <a:srcRect/>
          <a:stretch>
            <a:fillRect/>
          </a:stretch>
        </p:blipFill>
        <p:spPr bwMode="auto">
          <a:xfrm>
            <a:off x="5181600" y="2133600"/>
            <a:ext cx="3810000" cy="3581400"/>
          </a:xfrm>
          <a:prstGeom prst="rect">
            <a:avLst/>
          </a:prstGeom>
          <a:noFill/>
          <a:ln w="9525">
            <a:noFill/>
            <a:miter lim="800000"/>
            <a:headEnd/>
            <a:tailEnd/>
          </a:ln>
        </p:spPr>
      </p:pic>
      <p:sp>
        <p:nvSpPr>
          <p:cNvPr id="48132"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Possible Responses to Theodicy </a:t>
            </a:r>
          </a:p>
        </p:txBody>
      </p:sp>
      <p:sp>
        <p:nvSpPr>
          <p:cNvPr id="3" name="Content Placeholder 2"/>
          <p:cNvSpPr>
            <a:spLocks noGrp="1"/>
          </p:cNvSpPr>
          <p:nvPr>
            <p:ph idx="1"/>
          </p:nvPr>
        </p:nvSpPr>
        <p:spPr>
          <a:xfrm>
            <a:off x="457200" y="1371600"/>
            <a:ext cx="4724400" cy="5026025"/>
          </a:xfrm>
        </p:spPr>
        <p:txBody>
          <a:bodyPr/>
          <a:lstStyle/>
          <a:p>
            <a:pPr>
              <a:defRPr/>
            </a:pPr>
            <a:r>
              <a:rPr lang="en-US" b="1" i="1" dirty="0" smtClean="0"/>
              <a:t>3) Necessary </a:t>
            </a:r>
            <a:r>
              <a:rPr lang="en-US" b="1" i="1" dirty="0"/>
              <a:t>to promote the </a:t>
            </a:r>
            <a:r>
              <a:rPr lang="en-US" b="1" i="1" dirty="0" smtClean="0"/>
              <a:t>greater good and God’s glory</a:t>
            </a:r>
            <a:endParaRPr lang="en-US" b="1" i="1" dirty="0"/>
          </a:p>
          <a:p>
            <a:pPr>
              <a:defRPr/>
            </a:pPr>
            <a:r>
              <a:rPr lang="en-US" sz="2400" dirty="0" smtClean="0"/>
              <a:t>The </a:t>
            </a:r>
            <a:r>
              <a:rPr lang="en-US" sz="2400" dirty="0"/>
              <a:t>chief purpose of life is to glorify and know of God. It is not human happiness! God's role is not to make life comfortable for us. </a:t>
            </a:r>
            <a:r>
              <a:rPr lang="en-US" sz="2400" dirty="0" smtClean="0"/>
              <a:t>However</a:t>
            </a:r>
            <a:r>
              <a:rPr lang="en-US" sz="2400" dirty="0"/>
              <a:t>, if we recognize that the evil, which causes human suffering, is leading people to know God, then there is a greater good</a:t>
            </a:r>
            <a:r>
              <a:rPr lang="en-US" sz="2400" dirty="0" smtClean="0"/>
              <a:t>.</a:t>
            </a:r>
          </a:p>
          <a:p>
            <a:pPr marL="0" indent="0">
              <a:buFont typeface="Wingdings" pitchFamily="2" charset="2"/>
              <a:buNone/>
              <a:defRPr/>
            </a:pPr>
            <a:endParaRPr lang="en-US" dirty="0"/>
          </a:p>
          <a:p>
            <a:pPr>
              <a:defRPr/>
            </a:pPr>
            <a:endParaRPr lang="en-US" sz="1200" dirty="0"/>
          </a:p>
          <a:p>
            <a:pPr marL="0" indent="0">
              <a:buFont typeface="Wingdings" pitchFamily="2" charset="2"/>
              <a:buNone/>
              <a:defRPr/>
            </a:pPr>
            <a:endParaRPr lang="en-US" dirty="0"/>
          </a:p>
        </p:txBody>
      </p:sp>
      <p:pic>
        <p:nvPicPr>
          <p:cNvPr id="49155" name="Picture 2" descr="http://t3.gstatic.com/images?q=tbn:ANd9GcRPVQV7hJRnfHAfvUm2t-vc1Y9JF01YezZEkEQNISr7bIgG4ugK&amp;t=1"/>
          <p:cNvPicPr>
            <a:picLocks noChangeAspect="1" noChangeArrowheads="1"/>
          </p:cNvPicPr>
          <p:nvPr/>
        </p:nvPicPr>
        <p:blipFill>
          <a:blip r:embed="rId2"/>
          <a:srcRect/>
          <a:stretch>
            <a:fillRect/>
          </a:stretch>
        </p:blipFill>
        <p:spPr bwMode="auto">
          <a:xfrm>
            <a:off x="5562600" y="1524000"/>
            <a:ext cx="3581400" cy="4876800"/>
          </a:xfrm>
          <a:prstGeom prst="rect">
            <a:avLst/>
          </a:prstGeom>
          <a:noFill/>
          <a:ln w="9525">
            <a:noFill/>
            <a:miter lim="800000"/>
            <a:headEnd/>
            <a:tailEnd/>
          </a:ln>
        </p:spPr>
      </p:pic>
      <p:sp>
        <p:nvSpPr>
          <p:cNvPr id="49156"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Possible Responses to Theodicy </a:t>
            </a:r>
          </a:p>
        </p:txBody>
      </p:sp>
      <p:sp>
        <p:nvSpPr>
          <p:cNvPr id="3" name="Content Placeholder 2"/>
          <p:cNvSpPr>
            <a:spLocks noGrp="1"/>
          </p:cNvSpPr>
          <p:nvPr>
            <p:ph idx="1"/>
          </p:nvPr>
        </p:nvSpPr>
        <p:spPr>
          <a:xfrm>
            <a:off x="457200" y="1371600"/>
            <a:ext cx="4648200" cy="5026025"/>
          </a:xfrm>
        </p:spPr>
        <p:txBody>
          <a:bodyPr/>
          <a:lstStyle/>
          <a:p>
            <a:pPr>
              <a:defRPr/>
            </a:pPr>
            <a:r>
              <a:rPr lang="en-US" b="1" i="1" dirty="0" smtClean="0"/>
              <a:t>Example of Lazarus getting sick and dying.</a:t>
            </a:r>
          </a:p>
          <a:p>
            <a:pPr lvl="1">
              <a:defRPr/>
            </a:pPr>
            <a:r>
              <a:rPr lang="en-US" dirty="0" smtClean="0"/>
              <a:t>When </a:t>
            </a:r>
            <a:r>
              <a:rPr lang="en-US" dirty="0"/>
              <a:t>Jesus heard this, he said, “This sickness will not lead to death</a:t>
            </a:r>
            <a:r>
              <a:rPr lang="en-US" dirty="0" smtClean="0"/>
              <a:t>, </a:t>
            </a:r>
            <a:r>
              <a:rPr lang="en-US" dirty="0"/>
              <a:t>but to God’s glory,</a:t>
            </a:r>
            <a:r>
              <a:rPr lang="en-US" baseline="30000" dirty="0"/>
              <a:t> </a:t>
            </a:r>
            <a:r>
              <a:rPr lang="en-US" dirty="0" smtClean="0"/>
              <a:t> </a:t>
            </a:r>
            <a:r>
              <a:rPr lang="en-US" dirty="0"/>
              <a:t>so that the Son of God may be glorified through </a:t>
            </a:r>
            <a:r>
              <a:rPr lang="en-US" dirty="0" smtClean="0"/>
              <a:t>it” (John 11:4).</a:t>
            </a:r>
          </a:p>
          <a:p>
            <a:pPr marL="0" indent="0">
              <a:buFont typeface="Wingdings" pitchFamily="2" charset="2"/>
              <a:buNone/>
              <a:defRPr/>
            </a:pPr>
            <a:endParaRPr lang="en-US" dirty="0"/>
          </a:p>
          <a:p>
            <a:pPr>
              <a:defRPr/>
            </a:pPr>
            <a:endParaRPr lang="en-US" sz="1200" dirty="0"/>
          </a:p>
          <a:p>
            <a:pPr marL="0" indent="0">
              <a:buFont typeface="Wingdings" pitchFamily="2" charset="2"/>
              <a:buNone/>
              <a:defRPr/>
            </a:pPr>
            <a:endParaRPr lang="en-US" dirty="0"/>
          </a:p>
        </p:txBody>
      </p:sp>
      <p:pic>
        <p:nvPicPr>
          <p:cNvPr id="50179" name="Picture 2" descr="http://upload.wikimedia.org/wikipedia/commons/thumb/4/4a/Raising_Lazarus007.jpg/217px-Raising_Lazarus007.jpg"/>
          <p:cNvPicPr>
            <a:picLocks noChangeAspect="1" noChangeArrowheads="1"/>
          </p:cNvPicPr>
          <p:nvPr/>
        </p:nvPicPr>
        <p:blipFill>
          <a:blip r:embed="rId2"/>
          <a:srcRect/>
          <a:stretch>
            <a:fillRect/>
          </a:stretch>
        </p:blipFill>
        <p:spPr bwMode="auto">
          <a:xfrm>
            <a:off x="5410200" y="1905000"/>
            <a:ext cx="3581400" cy="4114800"/>
          </a:xfrm>
          <a:prstGeom prst="rect">
            <a:avLst/>
          </a:prstGeom>
          <a:noFill/>
          <a:ln w="9525">
            <a:noFill/>
            <a:miter lim="800000"/>
            <a:headEnd/>
            <a:tailEnd/>
          </a:ln>
        </p:spPr>
      </p:pic>
      <p:sp>
        <p:nvSpPr>
          <p:cNvPr id="50180"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Possible Responses to Theodicy </a:t>
            </a:r>
          </a:p>
        </p:txBody>
      </p:sp>
      <p:sp>
        <p:nvSpPr>
          <p:cNvPr id="3" name="Content Placeholder 2"/>
          <p:cNvSpPr>
            <a:spLocks noGrp="1"/>
          </p:cNvSpPr>
          <p:nvPr>
            <p:ph idx="1"/>
          </p:nvPr>
        </p:nvSpPr>
        <p:spPr>
          <a:xfrm>
            <a:off x="381000" y="1371600"/>
            <a:ext cx="4724400" cy="5026025"/>
          </a:xfrm>
        </p:spPr>
        <p:txBody>
          <a:bodyPr/>
          <a:lstStyle/>
          <a:p>
            <a:pPr>
              <a:defRPr/>
            </a:pPr>
            <a:r>
              <a:rPr lang="en-US" b="1" i="1" dirty="0"/>
              <a:t>4</a:t>
            </a:r>
            <a:r>
              <a:rPr lang="en-US" b="1" i="1" dirty="0" smtClean="0"/>
              <a:t>) </a:t>
            </a:r>
            <a:r>
              <a:rPr lang="en-US" b="1" i="1" dirty="0"/>
              <a:t>Temporal suffering compared to eternal glory</a:t>
            </a:r>
          </a:p>
          <a:p>
            <a:pPr lvl="1">
              <a:defRPr/>
            </a:pPr>
            <a:r>
              <a:rPr lang="en-US" sz="2400" dirty="0"/>
              <a:t>In 2 </a:t>
            </a:r>
            <a:r>
              <a:rPr lang="en-US" sz="2400" dirty="0" err="1"/>
              <a:t>Cor</a:t>
            </a:r>
            <a:r>
              <a:rPr lang="en-US" sz="2400" dirty="0"/>
              <a:t> 4:16-18 Paul compares the suffering of this life with the eternal weight of glory. Compared with eternity with God the sufferings of this world are a “slight, momentary affliction.” </a:t>
            </a:r>
          </a:p>
          <a:p>
            <a:pPr>
              <a:defRPr/>
            </a:pPr>
            <a:endParaRPr lang="en-US" sz="1200" dirty="0"/>
          </a:p>
          <a:p>
            <a:pPr marL="0" indent="0">
              <a:buFont typeface="Wingdings" pitchFamily="2" charset="2"/>
              <a:buNone/>
              <a:defRPr/>
            </a:pPr>
            <a:endParaRPr lang="en-US" dirty="0"/>
          </a:p>
        </p:txBody>
      </p:sp>
      <p:sp>
        <p:nvSpPr>
          <p:cNvPr id="51203" name="Footer Placeholder 3"/>
          <p:cNvSpPr>
            <a:spLocks noGrp="1"/>
          </p:cNvSpPr>
          <p:nvPr>
            <p:ph type="ftr" sz="quarter" idx="11"/>
          </p:nvPr>
        </p:nvSpPr>
        <p:spPr>
          <a:noFill/>
        </p:spPr>
        <p:txBody>
          <a:bodyPr/>
          <a:lstStyle/>
          <a:p>
            <a:r>
              <a:rPr lang="en-US">
                <a:cs typeface="Arial" charset="0"/>
              </a:rPr>
              <a:t>Biblical Studies Foundation</a:t>
            </a:r>
          </a:p>
        </p:txBody>
      </p:sp>
      <p:pic>
        <p:nvPicPr>
          <p:cNvPr id="51204" name="Picture 4" descr="Heaven's Glory"/>
          <p:cNvPicPr>
            <a:picLocks noChangeAspect="1" noChangeArrowheads="1"/>
          </p:cNvPicPr>
          <p:nvPr/>
        </p:nvPicPr>
        <p:blipFill>
          <a:blip r:embed="rId2"/>
          <a:srcRect/>
          <a:stretch>
            <a:fillRect/>
          </a:stretch>
        </p:blipFill>
        <p:spPr bwMode="auto">
          <a:xfrm>
            <a:off x="5257800" y="1905000"/>
            <a:ext cx="3886200" cy="4648200"/>
          </a:xfrm>
          <a:prstGeom prst="rect">
            <a:avLst/>
          </a:prstGeom>
          <a:noFill/>
          <a:ln w="9525">
            <a:noFill/>
            <a:miter lim="800000"/>
            <a:headEnd/>
            <a:tailEnd/>
          </a:ln>
        </p:spPr>
      </p:pic>
      <p:sp>
        <p:nvSpPr>
          <p:cNvPr id="51205" name="TextBox 4"/>
          <p:cNvSpPr txBox="1">
            <a:spLocks noChangeArrowheads="1"/>
          </p:cNvSpPr>
          <p:nvPr/>
        </p:nvSpPr>
        <p:spPr bwMode="auto">
          <a:xfrm>
            <a:off x="5867400" y="3048000"/>
            <a:ext cx="2819400" cy="1323975"/>
          </a:xfrm>
          <a:prstGeom prst="rect">
            <a:avLst/>
          </a:prstGeom>
          <a:noFill/>
          <a:ln w="9525">
            <a:noFill/>
            <a:miter lim="800000"/>
            <a:headEnd/>
            <a:tailEnd/>
          </a:ln>
        </p:spPr>
        <p:txBody>
          <a:bodyPr>
            <a:spAutoFit/>
          </a:bodyPr>
          <a:lstStyle/>
          <a:p>
            <a:r>
              <a:rPr lang="en-US" sz="4000" b="1">
                <a:latin typeface="Algerian"/>
              </a:rPr>
              <a:t>Eternal Glory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Possible Responses to Theodicy </a:t>
            </a:r>
          </a:p>
        </p:txBody>
      </p:sp>
      <p:sp>
        <p:nvSpPr>
          <p:cNvPr id="3" name="Content Placeholder 2"/>
          <p:cNvSpPr>
            <a:spLocks noGrp="1"/>
          </p:cNvSpPr>
          <p:nvPr>
            <p:ph idx="1"/>
          </p:nvPr>
        </p:nvSpPr>
        <p:spPr>
          <a:xfrm>
            <a:off x="0" y="914400"/>
            <a:ext cx="4800600" cy="5483225"/>
          </a:xfrm>
        </p:spPr>
        <p:txBody>
          <a:bodyPr/>
          <a:lstStyle/>
          <a:p>
            <a:pPr marL="0" indent="0">
              <a:buFont typeface="Wingdings" pitchFamily="2" charset="2"/>
              <a:buNone/>
              <a:defRPr/>
            </a:pPr>
            <a:endParaRPr lang="en-US" dirty="0"/>
          </a:p>
          <a:p>
            <a:pPr>
              <a:defRPr/>
            </a:pPr>
            <a:r>
              <a:rPr lang="en-US" b="1" i="1" dirty="0" smtClean="0"/>
              <a:t>5) It </a:t>
            </a:r>
            <a:r>
              <a:rPr lang="en-US" b="1" i="1" dirty="0"/>
              <a:t>is too complicated for </a:t>
            </a:r>
            <a:r>
              <a:rPr lang="en-US" b="1" i="1" dirty="0" smtClean="0"/>
              <a:t>us </a:t>
            </a:r>
            <a:r>
              <a:rPr lang="en-US" b="1" i="1" dirty="0"/>
              <a:t>to understand</a:t>
            </a:r>
          </a:p>
          <a:p>
            <a:pPr lvl="1">
              <a:defRPr/>
            </a:pPr>
            <a:r>
              <a:rPr lang="en-US" sz="2400" dirty="0"/>
              <a:t>Even if we can see some possible purpose in some evil/suffering, there are events which we can’t understand and we just have to recognize we are finite creatures who can’t know God’s purpose in allowing those things. </a:t>
            </a:r>
            <a:endParaRPr lang="en-US" sz="1200" dirty="0"/>
          </a:p>
          <a:p>
            <a:pPr marL="0" indent="0">
              <a:buFont typeface="Wingdings" pitchFamily="2" charset="2"/>
              <a:buNone/>
              <a:defRPr/>
            </a:pPr>
            <a:endParaRPr lang="en-US" dirty="0"/>
          </a:p>
        </p:txBody>
      </p:sp>
      <p:pic>
        <p:nvPicPr>
          <p:cNvPr id="52227" name="Picture 2" descr="http://t3.gstatic.com/images?q=tbn:ANd9GcTymc6ueDZkRZk12WEtIKGFpyRQuqXcbgzBA-qC3B0neO0Jql91&amp;t=1"/>
          <p:cNvPicPr>
            <a:picLocks noChangeAspect="1" noChangeArrowheads="1"/>
          </p:cNvPicPr>
          <p:nvPr/>
        </p:nvPicPr>
        <p:blipFill>
          <a:blip r:embed="rId2"/>
          <a:srcRect/>
          <a:stretch>
            <a:fillRect/>
          </a:stretch>
        </p:blipFill>
        <p:spPr bwMode="auto">
          <a:xfrm>
            <a:off x="5049838" y="2057400"/>
            <a:ext cx="3941762" cy="4114800"/>
          </a:xfrm>
          <a:prstGeom prst="rect">
            <a:avLst/>
          </a:prstGeom>
          <a:noFill/>
          <a:ln w="9525">
            <a:noFill/>
            <a:miter lim="800000"/>
            <a:headEnd/>
            <a:tailEnd/>
          </a:ln>
        </p:spPr>
      </p:pic>
      <p:sp>
        <p:nvSpPr>
          <p:cNvPr id="52228"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Summary Thoughts?</a:t>
            </a:r>
            <a:r>
              <a:rPr lang="en-US" dirty="0"/>
              <a:t/>
            </a:r>
            <a:br>
              <a:rPr lang="en-US" dirty="0"/>
            </a:br>
            <a:r>
              <a:rPr lang="en-US" dirty="0" smtClean="0"/>
              <a:t> </a:t>
            </a:r>
            <a:endParaRPr lang="en-US" dirty="0"/>
          </a:p>
        </p:txBody>
      </p:sp>
      <p:sp>
        <p:nvSpPr>
          <p:cNvPr id="53250" name="Content Placeholder 2"/>
          <p:cNvSpPr>
            <a:spLocks noGrp="1"/>
          </p:cNvSpPr>
          <p:nvPr>
            <p:ph idx="1"/>
          </p:nvPr>
        </p:nvSpPr>
        <p:spPr>
          <a:xfrm>
            <a:off x="457200" y="1371600"/>
            <a:ext cx="4191000" cy="5026025"/>
          </a:xfrm>
        </p:spPr>
        <p:txBody>
          <a:bodyPr/>
          <a:lstStyle/>
          <a:p>
            <a:r>
              <a:rPr lang="en-US" smtClean="0"/>
              <a:t> </a:t>
            </a:r>
            <a:r>
              <a:rPr lang="en-US" sz="2800" smtClean="0"/>
              <a:t>Sin and evil are not creations of God. They are a deprivation of God’s creations. Just like darkness is the absence of light and cold is the absence of heat, evil is really the absence of good. This was one of Augustine’s arguments.</a:t>
            </a:r>
          </a:p>
        </p:txBody>
      </p:sp>
      <p:pic>
        <p:nvPicPr>
          <p:cNvPr id="53251" name="Picture 2" descr="http://upload.wikimedia.org/wikipedia/commons/thumb/e/ea/Saint_Augustine_by_Philippe_de_Champaigne.jpg/220px-Saint_Augustine_by_Philippe_de_Champaigne.jpg"/>
          <p:cNvPicPr>
            <a:picLocks noChangeAspect="1" noChangeArrowheads="1"/>
          </p:cNvPicPr>
          <p:nvPr/>
        </p:nvPicPr>
        <p:blipFill>
          <a:blip r:embed="rId2"/>
          <a:srcRect/>
          <a:stretch>
            <a:fillRect/>
          </a:stretch>
        </p:blipFill>
        <p:spPr bwMode="auto">
          <a:xfrm>
            <a:off x="4953000" y="1676400"/>
            <a:ext cx="4038600" cy="3962400"/>
          </a:xfrm>
          <a:prstGeom prst="rect">
            <a:avLst/>
          </a:prstGeom>
          <a:noFill/>
          <a:ln w="9525">
            <a:noFill/>
            <a:miter lim="800000"/>
            <a:headEnd/>
            <a:tailEnd/>
          </a:ln>
        </p:spPr>
      </p:pic>
      <p:sp>
        <p:nvSpPr>
          <p:cNvPr id="53252"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799"/>
            <a:ext cx="6858000" cy="838201"/>
          </a:xfrm>
        </p:spPr>
        <p:txBody>
          <a:bodyPr/>
          <a:lstStyle/>
          <a:p>
            <a:pPr>
              <a:defRPr/>
            </a:pPr>
            <a:r>
              <a:rPr lang="en-US" dirty="0" smtClean="0"/>
              <a:t>Now that </a:t>
            </a:r>
            <a:r>
              <a:rPr lang="en-US" dirty="0"/>
              <a:t>has all </a:t>
            </a:r>
            <a:r>
              <a:rPr lang="en-US" dirty="0" smtClean="0"/>
              <a:t>changed </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pPr>
              <a:defRPr/>
            </a:pPr>
            <a:r>
              <a:rPr lang="en-US" dirty="0"/>
              <a:t> </a:t>
            </a:r>
            <a:r>
              <a:rPr lang="en-US" dirty="0" smtClean="0"/>
              <a:t>Many people now</a:t>
            </a:r>
          </a:p>
          <a:p>
            <a:pPr lvl="1">
              <a:defRPr/>
            </a:pPr>
            <a:r>
              <a:rPr lang="en-US" dirty="0" smtClean="0"/>
              <a:t>don’t </a:t>
            </a:r>
            <a:r>
              <a:rPr lang="en-US" dirty="0"/>
              <a:t>believe in God. </a:t>
            </a:r>
            <a:endParaRPr lang="en-US" dirty="0" smtClean="0"/>
          </a:p>
          <a:p>
            <a:pPr lvl="1">
              <a:defRPr/>
            </a:pPr>
            <a:r>
              <a:rPr lang="en-US" dirty="0" smtClean="0"/>
              <a:t>don’t </a:t>
            </a:r>
            <a:r>
              <a:rPr lang="en-US" dirty="0"/>
              <a:t>believe the Bible is the Word of God. </a:t>
            </a:r>
            <a:endParaRPr lang="en-US" dirty="0" smtClean="0"/>
          </a:p>
          <a:p>
            <a:pPr lvl="1">
              <a:defRPr/>
            </a:pPr>
            <a:r>
              <a:rPr lang="en-US" dirty="0"/>
              <a:t>d</a:t>
            </a:r>
            <a:r>
              <a:rPr lang="en-US" dirty="0" smtClean="0"/>
              <a:t>on’t agree </a:t>
            </a:r>
            <a:r>
              <a:rPr lang="en-US" dirty="0"/>
              <a:t>on issues of morality and sin</a:t>
            </a:r>
            <a:r>
              <a:rPr lang="en-US" dirty="0" smtClean="0"/>
              <a:t>.</a:t>
            </a:r>
          </a:p>
          <a:p>
            <a:pPr lvl="1">
              <a:defRPr/>
            </a:pPr>
            <a:r>
              <a:rPr lang="en-US" dirty="0" smtClean="0"/>
              <a:t>don’t accept the foundational tenets of Christianity </a:t>
            </a:r>
          </a:p>
          <a:p>
            <a:pPr>
              <a:defRPr/>
            </a:pPr>
            <a:r>
              <a:rPr lang="en-US" dirty="0" smtClean="0"/>
              <a:t>Now</a:t>
            </a:r>
            <a:r>
              <a:rPr lang="en-US" dirty="0"/>
              <a:t>, if you try to present the gospel to someone, you’re more likely to have them say, “That’s just your opinion.” Or “That may be true for you but not for me</a:t>
            </a:r>
            <a:r>
              <a:rPr lang="en-US" dirty="0" smtClean="0"/>
              <a:t>.” </a:t>
            </a:r>
          </a:p>
          <a:p>
            <a:pPr>
              <a:defRPr/>
            </a:pPr>
            <a:r>
              <a:rPr lang="en-US" sz="1200" dirty="0" smtClean="0"/>
              <a:t>(See Jim </a:t>
            </a:r>
            <a:r>
              <a:rPr lang="en-US" sz="1200" dirty="0"/>
              <a:t>Keller, </a:t>
            </a:r>
            <a:r>
              <a:rPr lang="en-US" sz="1200" i="1" dirty="0"/>
              <a:t>The Supremacy of Christ and the Gospel in a Postmodern World</a:t>
            </a:r>
            <a:r>
              <a:rPr lang="en-US" sz="1200" dirty="0"/>
              <a:t>. Audio message from </a:t>
            </a:r>
            <a:r>
              <a:rPr lang="en-US" sz="1200" dirty="0" smtClean="0"/>
              <a:t>desiringgod.org).</a:t>
            </a:r>
            <a:endParaRPr lang="en-US" sz="1200" dirty="0"/>
          </a:p>
          <a:p>
            <a:pPr marL="0" indent="0">
              <a:buFont typeface="Wingdings" pitchFamily="2" charset="2"/>
              <a:buNone/>
              <a:defRPr/>
            </a:pPr>
            <a:endParaRPr lang="en-US" dirty="0"/>
          </a:p>
        </p:txBody>
      </p:sp>
      <p:sp>
        <p:nvSpPr>
          <p:cNvPr id="17411"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Summary Thoughts?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0" y="1066800"/>
            <a:ext cx="5029200" cy="5791200"/>
          </a:xfrm>
        </p:spPr>
        <p:txBody>
          <a:bodyPr/>
          <a:lstStyle/>
          <a:p>
            <a:r>
              <a:rPr lang="en-US" b="1" smtClean="0"/>
              <a:t>The Bible Says:</a:t>
            </a:r>
          </a:p>
          <a:p>
            <a:pPr lvl="1"/>
            <a:r>
              <a:rPr lang="en-US" sz="2000" b="1" i="1" smtClean="0"/>
              <a:t>God created the world and it was “good. Gen 1” </a:t>
            </a:r>
          </a:p>
          <a:p>
            <a:pPr lvl="1"/>
            <a:r>
              <a:rPr lang="en-US" sz="2000" b="1" i="1" smtClean="0"/>
              <a:t>However, man sinned and brought sin and suffering into the world (Gen 3)</a:t>
            </a:r>
          </a:p>
          <a:p>
            <a:pPr lvl="1"/>
            <a:r>
              <a:rPr lang="en-US" sz="2000" b="1" i="1" smtClean="0"/>
              <a:t>God is in the process of eradicating sin, suffering and Satan and it will happen in His perfect timing (Rev 20-22)</a:t>
            </a:r>
          </a:p>
          <a:p>
            <a:pPr lvl="1"/>
            <a:r>
              <a:rPr lang="en-US" sz="2000" smtClean="0"/>
              <a:t>Then</a:t>
            </a:r>
            <a:r>
              <a:rPr lang="en-US" sz="2000" baseline="30000" smtClean="0"/>
              <a:t> </a:t>
            </a:r>
            <a:r>
              <a:rPr lang="en-US" sz="2000" smtClean="0"/>
              <a:t>I saw a new heaven and a new earth, for the first heaven and earth had ceased to exist . . . He</a:t>
            </a:r>
            <a:r>
              <a:rPr lang="en-US" sz="2000" baseline="30000" smtClean="0"/>
              <a:t> </a:t>
            </a:r>
            <a:r>
              <a:rPr lang="en-US" sz="2000" smtClean="0"/>
              <a:t>will wipe away every tear from their eyes, and death will not exist any more – or mourning, or crying, or pain, for the former things have ceased to exist. (Rev 21:1, 4)”</a:t>
            </a:r>
            <a:r>
              <a:rPr lang="en-US" sz="2000" baseline="30000" smtClean="0"/>
              <a:t> </a:t>
            </a:r>
            <a:endParaRPr lang="en-US" sz="2000" smtClean="0"/>
          </a:p>
          <a:p>
            <a:pPr lvl="1"/>
            <a:endParaRPr lang="en-US" sz="2400" b="1" i="1" smtClean="0"/>
          </a:p>
          <a:p>
            <a:endParaRPr lang="en-US" sz="1200" smtClean="0"/>
          </a:p>
        </p:txBody>
      </p:sp>
      <p:pic>
        <p:nvPicPr>
          <p:cNvPr id="54275" name="Picture 2" descr="http://www.andrewcorbett.net/articles/images/newheavenearth6.jpg"/>
          <p:cNvPicPr>
            <a:picLocks noChangeAspect="1" noChangeArrowheads="1"/>
          </p:cNvPicPr>
          <p:nvPr/>
        </p:nvPicPr>
        <p:blipFill>
          <a:blip r:embed="rId2"/>
          <a:srcRect/>
          <a:stretch>
            <a:fillRect/>
          </a:stretch>
        </p:blipFill>
        <p:spPr bwMode="auto">
          <a:xfrm>
            <a:off x="5257800" y="1447800"/>
            <a:ext cx="3886200" cy="5105400"/>
          </a:xfrm>
          <a:prstGeom prst="rect">
            <a:avLst/>
          </a:prstGeom>
          <a:noFill/>
          <a:ln w="9525">
            <a:noFill/>
            <a:miter lim="800000"/>
            <a:headEnd/>
            <a:tailEnd/>
          </a:ln>
        </p:spPr>
      </p:pic>
      <p:sp>
        <p:nvSpPr>
          <p:cNvPr id="54276"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Discussion Questions?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0" y="1066800"/>
            <a:ext cx="9144000" cy="5791200"/>
          </a:xfrm>
        </p:spPr>
        <p:txBody>
          <a:bodyPr/>
          <a:lstStyle/>
          <a:p>
            <a:r>
              <a:rPr lang="en-US" b="1" smtClean="0"/>
              <a:t>What are some responses you have received when trying to present the gospel?</a:t>
            </a:r>
          </a:p>
          <a:p>
            <a:r>
              <a:rPr lang="en-US" b="1" smtClean="0"/>
              <a:t>Why is the gospel particularly offensive in a pluralistic society?</a:t>
            </a:r>
          </a:p>
          <a:p>
            <a:r>
              <a:rPr lang="en-US" b="1" smtClean="0"/>
              <a:t>How much allowance should be made in contextualizing a gospel presentation? What can be changed? What must not be changed?</a:t>
            </a:r>
          </a:p>
          <a:p>
            <a:pPr lvl="1"/>
            <a:endParaRPr lang="en-US" sz="3200" b="1" smtClean="0"/>
          </a:p>
          <a:p>
            <a:endParaRPr lang="en-US" sz="1200" smtClean="0"/>
          </a:p>
        </p:txBody>
      </p:sp>
      <p:sp>
        <p:nvSpPr>
          <p:cNvPr id="55299"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Discussion Questions?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0" y="1066800"/>
            <a:ext cx="9144000" cy="5791200"/>
          </a:xfrm>
        </p:spPr>
        <p:txBody>
          <a:bodyPr/>
          <a:lstStyle/>
          <a:p>
            <a:pPr>
              <a:defRPr/>
            </a:pPr>
            <a:r>
              <a:rPr lang="en-US" b="1" dirty="0"/>
              <a:t>How did Paul’s Presentation of the Gospel to the Thessalonians differ from that to the Athenians in Acts 17? Can we learn any lessons from this?</a:t>
            </a:r>
          </a:p>
          <a:p>
            <a:pPr>
              <a:defRPr/>
            </a:pPr>
            <a:r>
              <a:rPr lang="en-US" b="1" dirty="0" smtClean="0"/>
              <a:t>What evidence is persuasive to you that the God exists?</a:t>
            </a:r>
          </a:p>
          <a:p>
            <a:pPr>
              <a:defRPr/>
            </a:pPr>
            <a:r>
              <a:rPr lang="en-US" b="1" dirty="0" smtClean="0"/>
              <a:t>Do Atheists have to take some of their presuppositions on “faith” or is it all “science”? What do they take on “faith”?</a:t>
            </a:r>
          </a:p>
          <a:p>
            <a:pPr marL="0" indent="0">
              <a:buFont typeface="Wingdings" pitchFamily="2" charset="2"/>
              <a:buNone/>
              <a:defRPr/>
            </a:pPr>
            <a:endParaRPr lang="en-US" b="1" dirty="0" smtClean="0"/>
          </a:p>
          <a:p>
            <a:pPr>
              <a:defRPr/>
            </a:pPr>
            <a:endParaRPr lang="en-US" b="1" dirty="0" smtClean="0"/>
          </a:p>
          <a:p>
            <a:pPr lvl="1">
              <a:defRPr/>
            </a:pPr>
            <a:endParaRPr lang="en-US" sz="3200" b="1" dirty="0"/>
          </a:p>
          <a:p>
            <a:pPr>
              <a:defRPr/>
            </a:pPr>
            <a:endParaRPr lang="en-US" sz="1200" dirty="0"/>
          </a:p>
        </p:txBody>
      </p:sp>
      <p:sp>
        <p:nvSpPr>
          <p:cNvPr id="56323"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Discussion Questions?</a:t>
            </a:r>
            <a:r>
              <a:rPr lang="en-US" dirty="0"/>
              <a:t/>
            </a:r>
            <a:br>
              <a:rPr lang="en-US" dirty="0"/>
            </a:br>
            <a:r>
              <a:rPr lang="en-US" dirty="0" smtClean="0"/>
              <a:t> </a:t>
            </a:r>
            <a:endParaRPr lang="en-US" dirty="0"/>
          </a:p>
        </p:txBody>
      </p:sp>
      <p:sp>
        <p:nvSpPr>
          <p:cNvPr id="3" name="Content Placeholder 2"/>
          <p:cNvSpPr>
            <a:spLocks noGrp="1"/>
          </p:cNvSpPr>
          <p:nvPr>
            <p:ph idx="1"/>
          </p:nvPr>
        </p:nvSpPr>
        <p:spPr>
          <a:xfrm>
            <a:off x="0" y="1066800"/>
            <a:ext cx="9144000" cy="5791200"/>
          </a:xfrm>
        </p:spPr>
        <p:txBody>
          <a:bodyPr/>
          <a:lstStyle/>
          <a:p>
            <a:pPr>
              <a:defRPr/>
            </a:pPr>
            <a:r>
              <a:rPr lang="en-US" b="1" dirty="0" smtClean="0"/>
              <a:t>Why do you think God allows evil and suffering? Can any good come out of it?</a:t>
            </a:r>
          </a:p>
          <a:p>
            <a:pPr>
              <a:defRPr/>
            </a:pPr>
            <a:r>
              <a:rPr lang="en-US" b="1" dirty="0"/>
              <a:t>What would you tell a friend who is undergoing great suffering and questioning whether or not God cares or even exists? </a:t>
            </a:r>
            <a:endParaRPr lang="en-US" dirty="0"/>
          </a:p>
          <a:p>
            <a:pPr marL="0" indent="0">
              <a:buFont typeface="Wingdings" pitchFamily="2" charset="2"/>
              <a:buNone/>
              <a:defRPr/>
            </a:pPr>
            <a:endParaRPr lang="en-US" b="1" dirty="0" smtClean="0"/>
          </a:p>
          <a:p>
            <a:pPr>
              <a:defRPr/>
            </a:pPr>
            <a:endParaRPr lang="en-US" b="1" dirty="0" smtClean="0"/>
          </a:p>
          <a:p>
            <a:pPr lvl="1">
              <a:defRPr/>
            </a:pPr>
            <a:endParaRPr lang="en-US" sz="3200" b="1" dirty="0"/>
          </a:p>
          <a:p>
            <a:pPr>
              <a:defRPr/>
            </a:pPr>
            <a:endParaRPr lang="en-US" sz="1200" dirty="0"/>
          </a:p>
        </p:txBody>
      </p:sp>
      <p:sp>
        <p:nvSpPr>
          <p:cNvPr id="57347"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smtClean="0"/>
              <a:t>Crucial Questions in a Post Modern World</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pPr>
              <a:defRPr/>
            </a:pPr>
            <a:r>
              <a:rPr lang="en-US" dirty="0" smtClean="0"/>
              <a:t>How does Christianity fit into the larger contexts of other world views?</a:t>
            </a:r>
          </a:p>
          <a:p>
            <a:pPr>
              <a:defRPr/>
            </a:pPr>
            <a:r>
              <a:rPr lang="en-US" dirty="0" smtClean="0"/>
              <a:t>Is there a God?</a:t>
            </a:r>
          </a:p>
          <a:p>
            <a:pPr>
              <a:defRPr/>
            </a:pPr>
            <a:r>
              <a:rPr lang="en-US" dirty="0" smtClean="0"/>
              <a:t>Why is there evil and suffering? </a:t>
            </a:r>
          </a:p>
          <a:p>
            <a:pPr>
              <a:defRPr/>
            </a:pPr>
            <a:r>
              <a:rPr lang="en-US" dirty="0" smtClean="0"/>
              <a:t>How do we know?</a:t>
            </a:r>
            <a:endParaRPr lang="en-US" sz="1200" dirty="0"/>
          </a:p>
          <a:p>
            <a:pPr marL="0" indent="0">
              <a:buFont typeface="Wingdings" pitchFamily="2" charset="2"/>
              <a:buNone/>
              <a:defRPr/>
            </a:pPr>
            <a:endParaRPr lang="en-US" dirty="0"/>
          </a:p>
        </p:txBody>
      </p:sp>
      <p:sp>
        <p:nvSpPr>
          <p:cNvPr id="18435"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Christianity/Theism in Worldview Contexts</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smtClean="0"/>
              <a:t> </a:t>
            </a:r>
            <a:r>
              <a:rPr lang="en-US" smtClean="0">
                <a:solidFill>
                  <a:srgbClr val="FF0000"/>
                </a:solidFill>
              </a:rPr>
              <a:t>Theism</a:t>
            </a:r>
          </a:p>
          <a:p>
            <a:r>
              <a:rPr lang="en-US" sz="2800" smtClean="0"/>
              <a:t>Theism is the belief that there is a personal God outside of time and space who created the universe out of nothing and is involved in events (supernaturally). He reveals himself to man through nature and through the Bible (Christians) or the TANAK = Old Testament (Jews) or the Koran (Muslims). He sets the rules for mankind. And there will be eternal consequences for breaking the rules. </a:t>
            </a:r>
            <a:r>
              <a:rPr lang="en-US" sz="2800" i="1" smtClean="0"/>
              <a:t>Deism</a:t>
            </a:r>
            <a:r>
              <a:rPr lang="en-US" sz="2800" smtClean="0"/>
              <a:t> a form of theism. God created everything, but is no longer involved in creation. </a:t>
            </a:r>
          </a:p>
        </p:txBody>
      </p:sp>
      <p:sp>
        <p:nvSpPr>
          <p:cNvPr id="19459"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Christianity/Theism in Worldview Contexts</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smtClean="0"/>
              <a:t> </a:t>
            </a:r>
            <a:r>
              <a:rPr lang="en-US" smtClean="0">
                <a:solidFill>
                  <a:srgbClr val="FF0000"/>
                </a:solidFill>
              </a:rPr>
              <a:t>Pantheism </a:t>
            </a:r>
          </a:p>
          <a:p>
            <a:r>
              <a:rPr lang="en-US" sz="2800" smtClean="0"/>
              <a:t>Everything is god. Everything material is an illusion. Humans are gods. Knowledge is getting in touch with the cosmic consciousness. One of the favorite terms you’ll hear from pantheists is “enlightenment.” History is cyclical and men are reincarnated until they realize their own divinity. This world view is the basis for Hinduism, Buddhism, Christian Science, and New Age teaching.</a:t>
            </a:r>
          </a:p>
        </p:txBody>
      </p:sp>
      <p:sp>
        <p:nvSpPr>
          <p:cNvPr id="20483"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Christianity/Theism in Worldview Contexts</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smtClean="0"/>
              <a:t> </a:t>
            </a:r>
            <a:r>
              <a:rPr lang="en-US" smtClean="0">
                <a:solidFill>
                  <a:srgbClr val="FF0000"/>
                </a:solidFill>
              </a:rPr>
              <a:t>Naturalism (Modernism)</a:t>
            </a:r>
          </a:p>
          <a:p>
            <a:r>
              <a:rPr lang="en-US" sz="2800" smtClean="0"/>
              <a:t>There is no God. There is no supernatural. We live in a closed system and the world and mankind just evolved. Men are just the product of their environment. Morality is decided by man. Reason and science are basis of authority and pursued for the good of mankind. There is no purpose to history; it just happens. When you die, you cease to exist. </a:t>
            </a:r>
          </a:p>
        </p:txBody>
      </p:sp>
      <p:sp>
        <p:nvSpPr>
          <p:cNvPr id="21507"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991600" cy="838201"/>
          </a:xfrm>
        </p:spPr>
        <p:txBody>
          <a:bodyPr/>
          <a:lstStyle/>
          <a:p>
            <a:pPr>
              <a:defRPr/>
            </a:pPr>
            <a:r>
              <a:rPr lang="en-US" dirty="0"/>
              <a:t>Christianity/Theism in Worldview Contexts</a:t>
            </a:r>
            <a:br>
              <a:rPr lang="en-US" dirty="0"/>
            </a:br>
            <a:r>
              <a:rPr lang="en-US" dirty="0" smtClean="0"/>
              <a:t> </a:t>
            </a:r>
            <a:endParaRPr lang="en-US" dirty="0"/>
          </a:p>
        </p:txBody>
      </p:sp>
      <p:sp>
        <p:nvSpPr>
          <p:cNvPr id="3" name="Content Placeholder 2"/>
          <p:cNvSpPr>
            <a:spLocks noGrp="1"/>
          </p:cNvSpPr>
          <p:nvPr>
            <p:ph idx="1"/>
          </p:nvPr>
        </p:nvSpPr>
        <p:spPr/>
        <p:txBody>
          <a:bodyPr/>
          <a:lstStyle/>
          <a:p>
            <a:pPr>
              <a:defRPr/>
            </a:pPr>
            <a:r>
              <a:rPr lang="en-US" dirty="0"/>
              <a:t> </a:t>
            </a:r>
            <a:r>
              <a:rPr lang="en-US" dirty="0" smtClean="0">
                <a:solidFill>
                  <a:srgbClr val="FF0000"/>
                </a:solidFill>
              </a:rPr>
              <a:t>Pluralism (Post-Modernism)</a:t>
            </a:r>
          </a:p>
          <a:p>
            <a:pPr marL="0" indent="0">
              <a:lnSpc>
                <a:spcPct val="90000"/>
              </a:lnSpc>
              <a:buFont typeface="Wingdings" pitchFamily="2" charset="2"/>
              <a:buNone/>
              <a:defRPr/>
            </a:pPr>
            <a:r>
              <a:rPr lang="en-US" sz="2800" dirty="0"/>
              <a:t>Pluralism is </a:t>
            </a:r>
            <a:r>
              <a:rPr lang="en-US" sz="2800" dirty="0" smtClean="0"/>
              <a:t>sort </a:t>
            </a:r>
            <a:r>
              <a:rPr lang="en-US" sz="2800" dirty="0"/>
              <a:t>of a cafeteria style world view. People mix and match various aspects of the other world views. </a:t>
            </a:r>
            <a:endParaRPr lang="en-US" sz="2800" dirty="0">
              <a:latin typeface="Chiller" pitchFamily="82" charset="0"/>
            </a:endParaRPr>
          </a:p>
          <a:p>
            <a:pPr lvl="1">
              <a:lnSpc>
                <a:spcPct val="90000"/>
              </a:lnSpc>
              <a:defRPr/>
            </a:pPr>
            <a:r>
              <a:rPr lang="en-US" sz="2400" dirty="0">
                <a:latin typeface="Chiller" pitchFamily="82" charset="0"/>
              </a:rPr>
              <a:t>Reject idea of objective truth</a:t>
            </a:r>
          </a:p>
          <a:p>
            <a:pPr lvl="1">
              <a:lnSpc>
                <a:spcPct val="90000"/>
              </a:lnSpc>
              <a:defRPr/>
            </a:pPr>
            <a:r>
              <a:rPr lang="en-US" sz="2400" dirty="0">
                <a:latin typeface="Chiller" pitchFamily="82" charset="0"/>
              </a:rPr>
              <a:t>Suspicious and skeptical of authority</a:t>
            </a:r>
          </a:p>
          <a:p>
            <a:pPr lvl="1">
              <a:lnSpc>
                <a:spcPct val="90000"/>
              </a:lnSpc>
              <a:defRPr/>
            </a:pPr>
            <a:r>
              <a:rPr lang="en-US" sz="2400" dirty="0">
                <a:latin typeface="Chiller" pitchFamily="82" charset="0"/>
              </a:rPr>
              <a:t>In search of identity apart from knowledge but through relationship</a:t>
            </a:r>
          </a:p>
          <a:p>
            <a:pPr lvl="1">
              <a:lnSpc>
                <a:spcPct val="90000"/>
              </a:lnSpc>
              <a:defRPr/>
            </a:pPr>
            <a:r>
              <a:rPr lang="en-US" sz="2400" dirty="0">
                <a:latin typeface="Chiller" pitchFamily="82" charset="0"/>
              </a:rPr>
              <a:t>No morality, only expediency</a:t>
            </a:r>
          </a:p>
          <a:p>
            <a:pPr lvl="1">
              <a:lnSpc>
                <a:spcPct val="90000"/>
              </a:lnSpc>
              <a:defRPr/>
            </a:pPr>
            <a:r>
              <a:rPr lang="en-US" sz="2400" dirty="0">
                <a:latin typeface="Chiller" pitchFamily="82" charset="0"/>
              </a:rPr>
              <a:t>In search of </a:t>
            </a:r>
            <a:r>
              <a:rPr lang="en-US" sz="2400" dirty="0" smtClean="0">
                <a:latin typeface="Chiller" pitchFamily="82" charset="0"/>
              </a:rPr>
              <a:t>transcendence, spirituality, but not religion</a:t>
            </a:r>
            <a:endParaRPr lang="en-US" sz="2400" dirty="0">
              <a:latin typeface="Chiller" pitchFamily="82" charset="0"/>
            </a:endParaRPr>
          </a:p>
          <a:p>
            <a:pPr lvl="1">
              <a:lnSpc>
                <a:spcPct val="90000"/>
              </a:lnSpc>
              <a:defRPr/>
            </a:pPr>
            <a:r>
              <a:rPr lang="en-US" sz="2400" dirty="0">
                <a:latin typeface="Chiller" pitchFamily="82" charset="0"/>
              </a:rPr>
              <a:t>In quest of meaningful community</a:t>
            </a:r>
          </a:p>
          <a:p>
            <a:pPr lvl="1">
              <a:lnSpc>
                <a:spcPct val="90000"/>
              </a:lnSpc>
              <a:defRPr/>
            </a:pPr>
            <a:r>
              <a:rPr lang="en-US" sz="2400" dirty="0" smtClean="0">
                <a:latin typeface="Chiller" pitchFamily="82" charset="0"/>
              </a:rPr>
              <a:t>The “knowing smirk” at anyone who says they know the truth </a:t>
            </a:r>
            <a:r>
              <a:rPr lang="en-US" sz="1200" dirty="0" smtClean="0">
                <a:latin typeface="Chiller" pitchFamily="82" charset="0"/>
              </a:rPr>
              <a:t>(</a:t>
            </a:r>
            <a:r>
              <a:rPr lang="en-US" sz="1200" dirty="0">
                <a:latin typeface="Tempus Sans ITC" pitchFamily="82" charset="0"/>
              </a:rPr>
              <a:t>Graham Johnston, </a:t>
            </a:r>
            <a:r>
              <a:rPr lang="en-US" sz="1200" u="sng" dirty="0">
                <a:latin typeface="Tempus Sans ITC" pitchFamily="82" charset="0"/>
              </a:rPr>
              <a:t>Preaching to a Post-Modern World</a:t>
            </a:r>
            <a:r>
              <a:rPr lang="en-US" sz="1200" dirty="0">
                <a:latin typeface="Tempus Sans ITC" pitchFamily="82" charset="0"/>
              </a:rPr>
              <a:t>, Baker, 2001, </a:t>
            </a:r>
            <a:r>
              <a:rPr lang="en-US" sz="1200" dirty="0" smtClean="0">
                <a:latin typeface="Tempus Sans ITC" pitchFamily="82" charset="0"/>
              </a:rPr>
              <a:t>26</a:t>
            </a:r>
            <a:r>
              <a:rPr lang="en-US" sz="1200" dirty="0" smtClean="0">
                <a:latin typeface="Chiller" pitchFamily="82" charset="0"/>
              </a:rPr>
              <a:t>)</a:t>
            </a:r>
            <a:endParaRPr lang="en-US" sz="1200" dirty="0">
              <a:latin typeface="Chiller" pitchFamily="82" charset="0"/>
            </a:endParaRPr>
          </a:p>
        </p:txBody>
      </p:sp>
      <p:sp>
        <p:nvSpPr>
          <p:cNvPr id="22531" name="Footer Placeholder 3"/>
          <p:cNvSpPr>
            <a:spLocks noGrp="1"/>
          </p:cNvSpPr>
          <p:nvPr>
            <p:ph type="ftr" sz="quarter" idx="11"/>
          </p:nvPr>
        </p:nvSpPr>
        <p:spPr>
          <a:noFill/>
        </p:spPr>
        <p:txBody>
          <a:bodyPr/>
          <a:lstStyle/>
          <a:p>
            <a:r>
              <a:rPr lang="en-US">
                <a:cs typeface="Arial" charset="0"/>
              </a:rPr>
              <a:t>Biblical Studies Foundation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additive="base">
                                        <p:cTn id="2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030006154">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74806"/>
      </a:accent4>
      <a:accent5>
        <a:srgbClr val="4BACC6"/>
      </a:accent5>
      <a:accent6>
        <a:srgbClr val="F79646"/>
      </a:accent6>
      <a:hlink>
        <a:srgbClr val="0000FF"/>
      </a:hlink>
      <a:folHlink>
        <a:srgbClr val="95373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with animation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Sample presentation slides with animation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Sample presentation slides with animation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517A506-D679-4C1D-8845-6D1D5B13B3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TS030006154</Template>
  <TotalTime>2098</TotalTime>
  <Words>2546</Words>
  <Application>Microsoft Office PowerPoint</Application>
  <PresentationFormat>On-screen Show (4:3)</PresentationFormat>
  <Paragraphs>232</Paragraphs>
  <Slides>43</Slides>
  <Notes>1</Notes>
  <HiddenSlides>0</HiddenSlides>
  <MMClips>0</MMClips>
  <ScaleCrop>false</ScaleCrop>
  <HeadingPairs>
    <vt:vector size="6" baseType="variant">
      <vt:variant>
        <vt:lpstr>Fonts Used</vt:lpstr>
      </vt:variant>
      <vt:variant>
        <vt:i4>8</vt:i4>
      </vt:variant>
      <vt:variant>
        <vt:lpstr>Design Template</vt:lpstr>
      </vt:variant>
      <vt:variant>
        <vt:i4>3</vt:i4>
      </vt:variant>
      <vt:variant>
        <vt:lpstr>Slide Titles</vt:lpstr>
      </vt:variant>
      <vt:variant>
        <vt:i4>43</vt:i4>
      </vt:variant>
    </vt:vector>
  </HeadingPairs>
  <TitlesOfParts>
    <vt:vector size="54" baseType="lpstr">
      <vt:lpstr>Arial</vt:lpstr>
      <vt:lpstr>Wingdings</vt:lpstr>
      <vt:lpstr>Wingdings 2</vt:lpstr>
      <vt:lpstr>Calibri</vt:lpstr>
      <vt:lpstr>Chiller</vt:lpstr>
      <vt:lpstr>Tempus Sans ITC</vt:lpstr>
      <vt:lpstr>Times New Roman</vt:lpstr>
      <vt:lpstr>Algerian</vt:lpstr>
      <vt:lpstr>TS030006154</vt:lpstr>
      <vt:lpstr>TS030006154</vt:lpstr>
      <vt:lpstr>TS030006154</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Worldviews</dc:title>
  <dc:creator>James</dc:creator>
  <cp:lastModifiedBy>Dodge</cp:lastModifiedBy>
  <cp:revision>74</cp:revision>
  <dcterms:created xsi:type="dcterms:W3CDTF">2012-08-22T21:46:48Z</dcterms:created>
  <dcterms:modified xsi:type="dcterms:W3CDTF">2013-10-04T11:22:40Z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TC300061549990</vt:lpwstr>
  </property>
</Properties>
</file>