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9" r:id="rId1"/>
    <p:sldMasterId id="2147484231" r:id="rId2"/>
  </p:sldMasterIdLst>
  <p:notesMasterIdLst>
    <p:notesMasterId r:id="rId106"/>
  </p:notesMasterIdLst>
  <p:handoutMasterIdLst>
    <p:handoutMasterId r:id="rId107"/>
  </p:handoutMasterIdLst>
  <p:sldIdLst>
    <p:sldId id="717" r:id="rId3"/>
    <p:sldId id="705" r:id="rId4"/>
    <p:sldId id="773" r:id="rId5"/>
    <p:sldId id="706" r:id="rId6"/>
    <p:sldId id="707" r:id="rId7"/>
    <p:sldId id="750" r:id="rId8"/>
    <p:sldId id="757" r:id="rId9"/>
    <p:sldId id="758" r:id="rId10"/>
    <p:sldId id="751" r:id="rId11"/>
    <p:sldId id="572" r:id="rId12"/>
    <p:sldId id="624" r:id="rId13"/>
    <p:sldId id="759" r:id="rId14"/>
    <p:sldId id="760" r:id="rId15"/>
    <p:sldId id="761" r:id="rId16"/>
    <p:sldId id="755" r:id="rId17"/>
    <p:sldId id="762" r:id="rId18"/>
    <p:sldId id="756" r:id="rId19"/>
    <p:sldId id="702" r:id="rId20"/>
    <p:sldId id="574" r:id="rId21"/>
    <p:sldId id="763" r:id="rId22"/>
    <p:sldId id="569" r:id="rId23"/>
    <p:sldId id="752" r:id="rId24"/>
    <p:sldId id="728" r:id="rId25"/>
    <p:sldId id="575" r:id="rId26"/>
    <p:sldId id="581" r:id="rId27"/>
    <p:sldId id="583" r:id="rId28"/>
    <p:sldId id="580" r:id="rId29"/>
    <p:sldId id="576" r:id="rId30"/>
    <p:sldId id="578" r:id="rId31"/>
    <p:sldId id="579" r:id="rId32"/>
    <p:sldId id="585" r:id="rId33"/>
    <p:sldId id="577" r:id="rId34"/>
    <p:sldId id="582" r:id="rId35"/>
    <p:sldId id="584" r:id="rId36"/>
    <p:sldId id="632" r:id="rId37"/>
    <p:sldId id="548" r:id="rId38"/>
    <p:sldId id="708" r:id="rId39"/>
    <p:sldId id="586" r:id="rId40"/>
    <p:sldId id="588" r:id="rId41"/>
    <p:sldId id="741" r:id="rId42"/>
    <p:sldId id="742" r:id="rId43"/>
    <p:sldId id="743" r:id="rId44"/>
    <p:sldId id="744" r:id="rId45"/>
    <p:sldId id="745" r:id="rId46"/>
    <p:sldId id="746" r:id="rId47"/>
    <p:sldId id="673" r:id="rId48"/>
    <p:sldId id="674" r:id="rId49"/>
    <p:sldId id="675" r:id="rId50"/>
    <p:sldId id="676" r:id="rId51"/>
    <p:sldId id="677" r:id="rId52"/>
    <p:sldId id="590" r:id="rId53"/>
    <p:sldId id="709" r:id="rId54"/>
    <p:sldId id="644" r:id="rId55"/>
    <p:sldId id="764" r:id="rId56"/>
    <p:sldId id="765" r:id="rId57"/>
    <p:sldId id="766" r:id="rId58"/>
    <p:sldId id="767" r:id="rId59"/>
    <p:sldId id="645" r:id="rId60"/>
    <p:sldId id="771" r:id="rId61"/>
    <p:sldId id="753" r:id="rId62"/>
    <p:sldId id="550" r:id="rId63"/>
    <p:sldId id="772" r:id="rId64"/>
    <p:sldId id="680" r:id="rId65"/>
    <p:sldId id="597" r:id="rId66"/>
    <p:sldId id="551" r:id="rId67"/>
    <p:sldId id="682" r:id="rId68"/>
    <p:sldId id="639" r:id="rId69"/>
    <p:sldId id="729" r:id="rId70"/>
    <p:sldId id="685" r:id="rId71"/>
    <p:sldId id="730" r:id="rId72"/>
    <p:sldId id="710" r:id="rId73"/>
    <p:sldId id="711" r:id="rId74"/>
    <p:sldId id="712" r:id="rId75"/>
    <p:sldId id="552" r:id="rId76"/>
    <p:sldId id="647" r:id="rId77"/>
    <p:sldId id="651" r:id="rId78"/>
    <p:sldId id="715" r:id="rId79"/>
    <p:sldId id="731" r:id="rId80"/>
    <p:sldId id="652" r:id="rId81"/>
    <p:sldId id="732" r:id="rId82"/>
    <p:sldId id="714" r:id="rId83"/>
    <p:sldId id="768" r:id="rId84"/>
    <p:sldId id="769" r:id="rId85"/>
    <p:sldId id="734" r:id="rId86"/>
    <p:sldId id="735" r:id="rId87"/>
    <p:sldId id="747" r:id="rId88"/>
    <p:sldId id="736" r:id="rId89"/>
    <p:sldId id="739" r:id="rId90"/>
    <p:sldId id="737" r:id="rId91"/>
    <p:sldId id="738" r:id="rId92"/>
    <p:sldId id="653" r:id="rId93"/>
    <p:sldId id="770" r:id="rId94"/>
    <p:sldId id="718" r:id="rId95"/>
    <p:sldId id="720" r:id="rId96"/>
    <p:sldId id="724" r:id="rId97"/>
    <p:sldId id="725" r:id="rId98"/>
    <p:sldId id="727" r:id="rId99"/>
    <p:sldId id="713" r:id="rId100"/>
    <p:sldId id="748" r:id="rId101"/>
    <p:sldId id="740" r:id="rId102"/>
    <p:sldId id="723" r:id="rId103"/>
    <p:sldId id="658" r:id="rId104"/>
    <p:sldId id="657" r:id="rId105"/>
  </p:sldIdLst>
  <p:sldSz cx="9144000" cy="6858000" type="screen4x3"/>
  <p:notesSz cx="9601200" cy="7315200"/>
  <p:defaultTextStyle>
    <a:defPPr>
      <a:defRPr lang="en-US"/>
    </a:defPPr>
    <a:lvl1pPr algn="l" rtl="0" eaLnBrk="0" fontAlgn="base" hangingPunct="0">
      <a:spcBef>
        <a:spcPct val="0"/>
      </a:spcBef>
      <a:spcAft>
        <a:spcPct val="0"/>
      </a:spcAft>
      <a:defRPr sz="3600" kern="1200">
        <a:solidFill>
          <a:schemeClr val="tx1"/>
        </a:solidFill>
        <a:latin typeface="Tahoma" pitchFamily="34" charset="0"/>
        <a:ea typeface="+mn-ea"/>
        <a:cs typeface="Tahoma" pitchFamily="34" charset="0"/>
      </a:defRPr>
    </a:lvl1pPr>
    <a:lvl2pPr marL="457200" algn="l" rtl="0" eaLnBrk="0" fontAlgn="base" hangingPunct="0">
      <a:spcBef>
        <a:spcPct val="0"/>
      </a:spcBef>
      <a:spcAft>
        <a:spcPct val="0"/>
      </a:spcAft>
      <a:defRPr sz="3600" kern="1200">
        <a:solidFill>
          <a:schemeClr val="tx1"/>
        </a:solidFill>
        <a:latin typeface="Tahoma" pitchFamily="34" charset="0"/>
        <a:ea typeface="+mn-ea"/>
        <a:cs typeface="Tahoma" pitchFamily="34" charset="0"/>
      </a:defRPr>
    </a:lvl2pPr>
    <a:lvl3pPr marL="914400" algn="l" rtl="0" eaLnBrk="0" fontAlgn="base" hangingPunct="0">
      <a:spcBef>
        <a:spcPct val="0"/>
      </a:spcBef>
      <a:spcAft>
        <a:spcPct val="0"/>
      </a:spcAft>
      <a:defRPr sz="3600" kern="1200">
        <a:solidFill>
          <a:schemeClr val="tx1"/>
        </a:solidFill>
        <a:latin typeface="Tahoma" pitchFamily="34" charset="0"/>
        <a:ea typeface="+mn-ea"/>
        <a:cs typeface="Tahoma" pitchFamily="34" charset="0"/>
      </a:defRPr>
    </a:lvl3pPr>
    <a:lvl4pPr marL="1371600" algn="l" rtl="0" eaLnBrk="0" fontAlgn="base" hangingPunct="0">
      <a:spcBef>
        <a:spcPct val="0"/>
      </a:spcBef>
      <a:spcAft>
        <a:spcPct val="0"/>
      </a:spcAft>
      <a:defRPr sz="3600" kern="1200">
        <a:solidFill>
          <a:schemeClr val="tx1"/>
        </a:solidFill>
        <a:latin typeface="Tahoma" pitchFamily="34" charset="0"/>
        <a:ea typeface="+mn-ea"/>
        <a:cs typeface="Tahoma" pitchFamily="34" charset="0"/>
      </a:defRPr>
    </a:lvl4pPr>
    <a:lvl5pPr marL="1828800" algn="l" rtl="0" eaLnBrk="0" fontAlgn="base" hangingPunct="0">
      <a:spcBef>
        <a:spcPct val="0"/>
      </a:spcBef>
      <a:spcAft>
        <a:spcPct val="0"/>
      </a:spcAft>
      <a:defRPr sz="3600" kern="1200">
        <a:solidFill>
          <a:schemeClr val="tx1"/>
        </a:solidFill>
        <a:latin typeface="Tahoma" pitchFamily="34" charset="0"/>
        <a:ea typeface="+mn-ea"/>
        <a:cs typeface="Tahoma" pitchFamily="34" charset="0"/>
      </a:defRPr>
    </a:lvl5pPr>
    <a:lvl6pPr marL="2286000" algn="l" defTabSz="914400" rtl="0" eaLnBrk="1" latinLnBrk="0" hangingPunct="1">
      <a:defRPr sz="3600" kern="1200">
        <a:solidFill>
          <a:schemeClr val="tx1"/>
        </a:solidFill>
        <a:latin typeface="Tahoma" pitchFamily="34" charset="0"/>
        <a:ea typeface="+mn-ea"/>
        <a:cs typeface="Tahoma" pitchFamily="34" charset="0"/>
      </a:defRPr>
    </a:lvl6pPr>
    <a:lvl7pPr marL="2743200" algn="l" defTabSz="914400" rtl="0" eaLnBrk="1" latinLnBrk="0" hangingPunct="1">
      <a:defRPr sz="3600" kern="1200">
        <a:solidFill>
          <a:schemeClr val="tx1"/>
        </a:solidFill>
        <a:latin typeface="Tahoma" pitchFamily="34" charset="0"/>
        <a:ea typeface="+mn-ea"/>
        <a:cs typeface="Tahoma" pitchFamily="34" charset="0"/>
      </a:defRPr>
    </a:lvl7pPr>
    <a:lvl8pPr marL="3200400" algn="l" defTabSz="914400" rtl="0" eaLnBrk="1" latinLnBrk="0" hangingPunct="1">
      <a:defRPr sz="3600" kern="1200">
        <a:solidFill>
          <a:schemeClr val="tx1"/>
        </a:solidFill>
        <a:latin typeface="Tahoma" pitchFamily="34" charset="0"/>
        <a:ea typeface="+mn-ea"/>
        <a:cs typeface="Tahoma" pitchFamily="34" charset="0"/>
      </a:defRPr>
    </a:lvl8pPr>
    <a:lvl9pPr marL="3657600" algn="l" defTabSz="914400" rtl="0" eaLnBrk="1" latinLnBrk="0" hangingPunct="1">
      <a:defRPr sz="3600" kern="1200">
        <a:solidFill>
          <a:schemeClr val="tx1"/>
        </a:solidFill>
        <a:latin typeface="Tahoma" pitchFamily="34" charset="0"/>
        <a:ea typeface="+mn-ea"/>
        <a:cs typeface="Tahoma" pitchFamily="34" charset="0"/>
      </a:defRPr>
    </a:lvl9pPr>
  </p:defaultTextStyle>
  <p:modifyVerifier cryptProviderType="rsaAES" cryptAlgorithmClass="hash" cryptAlgorithmType="typeAny" cryptAlgorithmSid="14" spinCount="100000" saltData="8QN1ciYqk/dN5vrv3pPf8g==" hashData="mP07lDT3odJEqIpwQq46Va2gevndX3ZFraBts4avD5YEZPQFkwJ08JBru+Awz1GDL5B6FKOKj2qCILQeamIir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eferred Customer" initials="P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CFFCC"/>
    <a:srgbClr val="FF9900"/>
    <a:srgbClr val="6666FF"/>
    <a:srgbClr val="FF33CC"/>
    <a:srgbClr val="E50505"/>
    <a:srgbClr val="FF99FF"/>
    <a:srgbClr val="33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1" autoAdjust="0"/>
    <p:restoredTop sz="62749" autoAdjust="0"/>
  </p:normalViewPr>
  <p:slideViewPr>
    <p:cSldViewPr snapToGrid="0">
      <p:cViewPr varScale="1">
        <p:scale>
          <a:sx n="78" d="100"/>
          <a:sy n="78" d="100"/>
        </p:scale>
        <p:origin x="96" y="240"/>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43806"/>
    </p:cViewPr>
  </p:sorterViewPr>
  <p:notesViewPr>
    <p:cSldViewPr snapToGrid="0">
      <p:cViewPr varScale="1">
        <p:scale>
          <a:sx n="94" d="100"/>
          <a:sy n="94" d="100"/>
        </p:scale>
        <p:origin x="-108" y="-111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cs typeface="Arial" charset="0"/>
              </a:defRPr>
            </a:lvl1pPr>
          </a:lstStyle>
          <a:p>
            <a:pPr>
              <a:defRPr/>
            </a:pPr>
            <a:endParaRPr lang="en-US"/>
          </a:p>
        </p:txBody>
      </p:sp>
      <p:sp>
        <p:nvSpPr>
          <p:cNvPr id="18435" name="Rectangle 3"/>
          <p:cNvSpPr>
            <a:spLocks noGrp="1" noChangeArrowheads="1"/>
          </p:cNvSpPr>
          <p:nvPr>
            <p:ph type="dt" sz="quarter" idx="1"/>
          </p:nvPr>
        </p:nvSpPr>
        <p:spPr bwMode="auto">
          <a:xfrm>
            <a:off x="5438775"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cs typeface="Arial" charset="0"/>
              </a:defRPr>
            </a:lvl1pPr>
          </a:lstStyle>
          <a:p>
            <a:pPr>
              <a:defRPr/>
            </a:pPr>
            <a:fld id="{17971C66-F59C-4366-80DD-153482E014B7}" type="datetime1">
              <a:rPr lang="en-US"/>
              <a:pPr>
                <a:defRPr/>
              </a:pPr>
              <a:t>9/1/2021</a:t>
            </a:fld>
            <a:endParaRPr lang="en-US"/>
          </a:p>
        </p:txBody>
      </p:sp>
      <p:sp>
        <p:nvSpPr>
          <p:cNvPr id="18436" name="Rectangle 4"/>
          <p:cNvSpPr>
            <a:spLocks noGrp="1" noChangeArrowheads="1"/>
          </p:cNvSpPr>
          <p:nvPr>
            <p:ph type="ftr" sz="quarter" idx="2"/>
          </p:nvPr>
        </p:nvSpPr>
        <p:spPr bwMode="auto">
          <a:xfrm>
            <a:off x="0"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cs typeface="Arial" charset="0"/>
              </a:defRPr>
            </a:lvl1pPr>
          </a:lstStyle>
          <a:p>
            <a:pPr>
              <a:defRPr/>
            </a:pPr>
            <a:endParaRPr lang="en-US"/>
          </a:p>
        </p:txBody>
      </p:sp>
      <p:sp>
        <p:nvSpPr>
          <p:cNvPr id="18437" name="Rectangle 5"/>
          <p:cNvSpPr>
            <a:spLocks noGrp="1" noChangeArrowheads="1"/>
          </p:cNvSpPr>
          <p:nvPr>
            <p:ph type="sldNum" sz="quarter" idx="3"/>
          </p:nvPr>
        </p:nvSpPr>
        <p:spPr bwMode="auto">
          <a:xfrm>
            <a:off x="5438775"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charset="0"/>
                <a:cs typeface="Arial" charset="0"/>
              </a:defRPr>
            </a:lvl1pPr>
          </a:lstStyle>
          <a:p>
            <a:pPr>
              <a:defRPr/>
            </a:pPr>
            <a:fld id="{96CC8D6E-2CAF-4ED1-AB16-07F73B44AF5D}" type="slidenum">
              <a:rPr lang="en-US"/>
              <a:pPr>
                <a:defRPr/>
              </a:pPr>
              <a:t>‹#›</a:t>
            </a:fld>
            <a:endParaRPr lang="en-US"/>
          </a:p>
        </p:txBody>
      </p:sp>
    </p:spTree>
    <p:extLst>
      <p:ext uri="{BB962C8B-B14F-4D97-AF65-F5344CB8AC3E}">
        <p14:creationId xmlns:p14="http://schemas.microsoft.com/office/powerpoint/2010/main" val="163194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cs typeface="Arial" charset="0"/>
              </a:defRPr>
            </a:lvl1pPr>
          </a:lstStyle>
          <a:p>
            <a:pPr>
              <a:defRPr/>
            </a:pPr>
            <a:endParaRPr lang="en-US"/>
          </a:p>
        </p:txBody>
      </p:sp>
      <p:sp>
        <p:nvSpPr>
          <p:cNvPr id="218115" name="Rectangle 3"/>
          <p:cNvSpPr>
            <a:spLocks noGrp="1" noChangeArrowheads="1"/>
          </p:cNvSpPr>
          <p:nvPr>
            <p:ph type="dt" idx="1"/>
          </p:nvPr>
        </p:nvSpPr>
        <p:spPr bwMode="auto">
          <a:xfrm>
            <a:off x="5438775"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cs typeface="Arial" charset="0"/>
              </a:defRPr>
            </a:lvl1pPr>
          </a:lstStyle>
          <a:p>
            <a:pPr>
              <a:defRPr/>
            </a:pPr>
            <a:fld id="{C6D26151-7533-4191-9923-8AD10D8133E1}" type="datetime1">
              <a:rPr lang="en-US"/>
              <a:pPr>
                <a:defRPr/>
              </a:pPr>
              <a:t>9/1/2021</a:t>
            </a:fld>
            <a:endParaRPr lang="en-US"/>
          </a:p>
        </p:txBody>
      </p:sp>
      <p:sp>
        <p:nvSpPr>
          <p:cNvPr id="150532"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8117" name="Rectangle 5"/>
          <p:cNvSpPr>
            <a:spLocks noGrp="1" noChangeArrowheads="1"/>
          </p:cNvSpPr>
          <p:nvPr>
            <p:ph type="body" sz="quarter" idx="3"/>
          </p:nvPr>
        </p:nvSpPr>
        <p:spPr bwMode="auto">
          <a:xfrm>
            <a:off x="960438" y="3475038"/>
            <a:ext cx="7680325" cy="32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8118" name="Rectangle 6"/>
          <p:cNvSpPr>
            <a:spLocks noGrp="1" noChangeArrowheads="1"/>
          </p:cNvSpPr>
          <p:nvPr>
            <p:ph type="ftr" sz="quarter" idx="4"/>
          </p:nvPr>
        </p:nvSpPr>
        <p:spPr bwMode="auto">
          <a:xfrm>
            <a:off x="0"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cs typeface="Arial" charset="0"/>
              </a:defRPr>
            </a:lvl1pPr>
          </a:lstStyle>
          <a:p>
            <a:pPr>
              <a:defRPr/>
            </a:pPr>
            <a:endParaRPr lang="en-US"/>
          </a:p>
        </p:txBody>
      </p:sp>
      <p:sp>
        <p:nvSpPr>
          <p:cNvPr id="218119" name="Rectangle 7"/>
          <p:cNvSpPr>
            <a:spLocks noGrp="1" noChangeArrowheads="1"/>
          </p:cNvSpPr>
          <p:nvPr>
            <p:ph type="sldNum" sz="quarter" idx="5"/>
          </p:nvPr>
        </p:nvSpPr>
        <p:spPr bwMode="auto">
          <a:xfrm>
            <a:off x="5438775"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charset="0"/>
                <a:cs typeface="Arial" charset="0"/>
              </a:defRPr>
            </a:lvl1pPr>
          </a:lstStyle>
          <a:p>
            <a:pPr>
              <a:defRPr/>
            </a:pPr>
            <a:fld id="{7DC78C67-DC48-4469-8394-91880C60D0C5}" type="slidenum">
              <a:rPr lang="en-US"/>
              <a:pPr>
                <a:defRPr/>
              </a:pPr>
              <a:t>‹#›</a:t>
            </a:fld>
            <a:endParaRPr lang="en-US"/>
          </a:p>
        </p:txBody>
      </p:sp>
    </p:spTree>
    <p:extLst>
      <p:ext uri="{BB962C8B-B14F-4D97-AF65-F5344CB8AC3E}">
        <p14:creationId xmlns:p14="http://schemas.microsoft.com/office/powerpoint/2010/main" val="1259263109"/>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1</a:t>
            </a:fld>
            <a:endParaRPr lang="en-US" sz="13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30693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To properly understand the proper attitude for our endeavor, we’ll look</a:t>
            </a:r>
            <a:r>
              <a:rPr lang="en-US" baseline="0" dirty="0"/>
              <a:t> at two particularly harmful approaches to theology. </a:t>
            </a:r>
            <a:r>
              <a:rPr lang="en-US" b="1" baseline="0" dirty="0"/>
              <a:t>&lt;NE</a:t>
            </a:r>
            <a:r>
              <a:rPr lang="en-US" b="1" dirty="0"/>
              <a:t>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10</a:t>
            </a:fld>
            <a:endParaRPr lang="en-US" sz="1300" dirty="0">
              <a:latin typeface="Arial" pitchFamily="34" charset="0"/>
              <a:cs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…and we learn of</a:t>
            </a:r>
            <a:r>
              <a:rPr lang="en-US" sz="1200" kern="1200" baseline="0" dirty="0">
                <a:solidFill>
                  <a:schemeClr val="tx1"/>
                </a:solidFill>
                <a:effectLst/>
                <a:latin typeface="Arial" charset="0"/>
                <a:ea typeface="+mn-ea"/>
                <a:cs typeface="Arial" charset="0"/>
              </a:rPr>
              <a:t> our smallness compared to God’s greatness by knowledge of Him.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100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4471404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endParaRPr lang="en-US" sz="1200" kern="1200" dirty="0">
              <a:solidFill>
                <a:schemeClr val="tx1"/>
              </a:solidFill>
              <a:effectLst/>
              <a:latin typeface="Arial" charset="0"/>
              <a:ea typeface="+mn-ea"/>
              <a:cs typeface="Arial" charset="0"/>
            </a:endParaRP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He gave us this infinite blessing despite our infinite unworthiness and unrighteousness.  But by His grace we would be condemned to an eternity of torment.</a:t>
            </a:r>
            <a:r>
              <a:rPr lang="en-US" sz="1200" kern="1200" baseline="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The deeper our knowledge of God, the greater will be our humility before God and men (see Philippians 3:1-16).</a:t>
            </a:r>
          </a:p>
          <a:p>
            <a:r>
              <a:rPr lang="en-US" sz="1200" kern="1200" dirty="0">
                <a:solidFill>
                  <a:schemeClr val="tx1"/>
                </a:solidFill>
                <a:effectLst/>
                <a:latin typeface="Arial" charset="0"/>
                <a:ea typeface="+mn-ea"/>
                <a:cs typeface="Arial" charset="0"/>
              </a:rPr>
              <a:t>  </a:t>
            </a:r>
          </a:p>
          <a:p>
            <a:pPr lvl="0"/>
            <a:r>
              <a:rPr lang="en-US" sz="1200" i="1" kern="1200" dirty="0">
                <a:solidFill>
                  <a:schemeClr val="tx1"/>
                </a:solidFill>
                <a:effectLst/>
                <a:latin typeface="Arial" charset="0"/>
                <a:ea typeface="+mn-ea"/>
                <a:cs typeface="Arial" charset="0"/>
              </a:rPr>
              <a:t>Knowledge without the obedience of love and gratitude makes proud  </a:t>
            </a:r>
            <a:r>
              <a:rPr lang="en-US" sz="1200" i="0" kern="1200" dirty="0">
                <a:solidFill>
                  <a:schemeClr val="tx1"/>
                </a:solidFill>
                <a:effectLst/>
                <a:latin typeface="Arial" charset="0"/>
                <a:ea typeface="+mn-ea"/>
                <a:cs typeface="Arial" charset="0"/>
              </a:rPr>
              <a:t>(1 Corinthians 13:1-2).</a:t>
            </a:r>
          </a:p>
          <a:p>
            <a:r>
              <a:rPr lang="en-US" sz="1200" kern="1200" dirty="0">
                <a:solidFill>
                  <a:schemeClr val="tx1"/>
                </a:solidFill>
                <a:effectLst/>
                <a:latin typeface="Arial" charset="0"/>
                <a:ea typeface="+mn-ea"/>
                <a:cs typeface="Arial" charset="0"/>
              </a:rPr>
              <a:t> </a:t>
            </a:r>
          </a:p>
          <a:p>
            <a:pPr lvl="0"/>
            <a:r>
              <a:rPr lang="en-US" sz="1200" i="1" kern="1200" dirty="0">
                <a:solidFill>
                  <a:schemeClr val="tx1"/>
                </a:solidFill>
                <a:effectLst/>
                <a:latin typeface="Arial" charset="0"/>
                <a:ea typeface="+mn-ea"/>
                <a:cs typeface="Arial" charset="0"/>
              </a:rPr>
              <a:t>Zeal without knowledge is worthless, or worse. </a:t>
            </a:r>
          </a:p>
          <a:p>
            <a:r>
              <a:rPr lang="en-US" sz="1200" kern="1200" dirty="0">
                <a:solidFill>
                  <a:schemeClr val="tx1"/>
                </a:solidFill>
                <a:effectLst/>
                <a:latin typeface="Arial" charset="0"/>
                <a:ea typeface="+mn-ea"/>
                <a:cs typeface="Arial" charset="0"/>
              </a:rPr>
              <a:t> </a:t>
            </a:r>
          </a:p>
          <a:p>
            <a:pPr lvl="0"/>
            <a:r>
              <a:rPr lang="en-US" sz="1200" i="1" kern="1200" dirty="0">
                <a:solidFill>
                  <a:schemeClr val="tx1"/>
                </a:solidFill>
                <a:effectLst/>
                <a:latin typeface="Arial" charset="0"/>
                <a:ea typeface="+mn-ea"/>
                <a:cs typeface="Arial" charset="0"/>
              </a:rPr>
              <a:t>The greater our view of God, the smaller our view of self </a:t>
            </a:r>
            <a:r>
              <a:rPr lang="en-US" sz="1200" i="0" kern="1200" dirty="0">
                <a:solidFill>
                  <a:schemeClr val="tx1"/>
                </a:solidFill>
                <a:effectLst/>
                <a:latin typeface="Arial" charset="0"/>
                <a:ea typeface="+mn-ea"/>
                <a:cs typeface="Arial" charset="0"/>
              </a:rPr>
              <a:t>(Isaiah 6:1-5).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101</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6713526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as the perfections of God are the foundation of all meaningful thought and statements of truth, so they are not only the foundation of apologetics, but of all theology, philosophy, and life, both now and in glory forever.  </a:t>
            </a:r>
            <a:endParaRPr lang="en-US"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How and why this is true, and the profound and comprehensive implications of this simple truth, will be the subject of the course.  </a:t>
            </a:r>
            <a:r>
              <a:rPr lang="en-US" b="1" baseline="0" dirty="0"/>
              <a:t>END</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102</a:t>
            </a:fld>
            <a:endParaRPr lang="en-US" sz="1300" dirty="0">
              <a:latin typeface="Arial" pitchFamily="34" charset="0"/>
              <a:cs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103</a:t>
            </a:fld>
            <a:endParaRPr lang="en-US" sz="1300" dirty="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first is </a:t>
            </a:r>
            <a:r>
              <a:rPr lang="en-US" b="1" baseline="0" dirty="0"/>
              <a:t>[READ SLIDE]</a:t>
            </a:r>
            <a:r>
              <a:rPr lang="en-US" baseline="0" dirty="0"/>
              <a:t>  </a:t>
            </a:r>
            <a:r>
              <a:rPr lang="en-US" dirty="0"/>
              <a:t>Intellectual knowledge of God</a:t>
            </a:r>
            <a:r>
              <a:rPr lang="en-US" baseline="0" dirty="0"/>
              <a:t> </a:t>
            </a:r>
            <a:r>
              <a:rPr lang="en-US" i="1" baseline="0" dirty="0"/>
              <a:t>is</a:t>
            </a:r>
            <a:r>
              <a:rPr lang="en-US" baseline="0" dirty="0"/>
              <a:t> </a:t>
            </a:r>
            <a:r>
              <a:rPr lang="en-US" dirty="0"/>
              <a:t>possible</a:t>
            </a:r>
            <a:r>
              <a:rPr lang="en-US" baseline="0" dirty="0"/>
              <a:t> </a:t>
            </a:r>
            <a:r>
              <a:rPr lang="en-US" dirty="0"/>
              <a:t>without a love and willful obedience to God.</a:t>
            </a:r>
            <a:r>
              <a:rPr lang="en-US" baseline="0" dirty="0"/>
              <a:t>  </a:t>
            </a:r>
            <a:r>
              <a:rPr lang="en-US" dirty="0"/>
              <a:t>We call this a kind of head knowledge without heart knowledge.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Notice knowledge is in quotes, as a true knowledge of God leads to a love of God and an application of His truth. </a:t>
            </a:r>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11</a:t>
            </a:fld>
            <a:endParaRPr lang="en-US" sz="1300" dirty="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Scripture tells us… </a:t>
            </a: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Knowledge</a:t>
            </a:r>
            <a:r>
              <a:rPr lang="en-US" baseline="0" dirty="0"/>
              <a:t> </a:t>
            </a:r>
            <a:r>
              <a:rPr lang="en-US" dirty="0"/>
              <a:t>is worthless without love and application.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This loveless knowledge is what Scripture says “puffs up” or makes proud,</a:t>
            </a:r>
            <a:r>
              <a:rPr lang="en-US" baseline="0" dirty="0"/>
              <a:t> whereas a </a:t>
            </a:r>
            <a:r>
              <a:rPr lang="en-US" dirty="0"/>
              <a:t>true knowledge of God produces humility.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80588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This is a critical point, for even if</a:t>
            </a:r>
            <a:r>
              <a:rPr lang="en-US" baseline="0" dirty="0"/>
              <a:t> we should win the battle of a discussion or argument, we can lose the war by our attitude.  Arrogance is a particularly prevalent and pernicious sin in the arena of defending the faith.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751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And when all is said and done, the best argument for the reality and glory of the Gospel, second to God’s testimony in Scripture, is a changed life.  Talk is cheap.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469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Well-reasoned arguments are easy compared to humble love and faithfulness in the face of irrational, petty, and sometimes vicious opposition.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88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And so much more in this cynical age where people need to see the real deal, where Christians walk the talk.  And as somebody once said, preach the Gospel, and if necessary, use words.  Of course, we are to use words, but…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7697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18</a:t>
            </a:fld>
            <a:endParaRPr lang="en-US" sz="1300" dirty="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19</a:t>
            </a:fld>
            <a:endParaRPr lang="en-US" sz="1300"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Good morning, it is great to see you all again, even though you are some of the most ignorant people on the earth.</a:t>
            </a:r>
          </a:p>
          <a:p>
            <a:pPr lvl="0"/>
            <a:r>
              <a:rPr lang="en-US" sz="1200" kern="1200" dirty="0">
                <a:solidFill>
                  <a:schemeClr val="tx1"/>
                </a:solidFill>
                <a:effectLst/>
                <a:latin typeface="Arial" charset="0"/>
                <a:ea typeface="+mn-ea"/>
                <a:cs typeface="Arial" charset="0"/>
              </a:rPr>
              <a:t>If it were not for the fact that food was stored and prepared inside, you wouldn’t have sense to come in out of the rain.  Members of the flat earth society, you are hopelessly stuck in the darkness of Medieval superstition.  You stubbornly reject science and reason to take comfort in blind faith in unscientific fantasies.  You are narrow-minded bigots, the cause of everything wrong in the world,  and your book, while including some wisdom for living, is choked full of ridiculous fantasies that cannot be taken literally or seriously.  Your “god” is a murderous tyrant, unfit for worship or polite conversation.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That is, if Christopher Hitchens, Richard Dawkins, and countless self-appointed authorities on the internet are to be believed (btw, the late Mr. Hitchens has since changed his mind).   Some of you more seasoned saints are well-accustomed to such language.  But for the new believer or college freshman, the vitriol of unbelief can be shocking.   My introduction may have been the morning lecture.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Yet, the sophisticated arguments of unbelief can disturb the peace and assurance of any saint, while an antagonistic culture tempts and intimidates us to dilute, neglect, or deny the more offensive aspects of the Gospel.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But, what if reality is quite the opposite of what Dawkins and company so colorfully describe?  What if unbelief is actually built on unreasonable, unsupportable, and unscientific blind faith, while Christianity is reasonable, scientific, and supported by the entirety of the known universe, in addition to the clear and convincing evidence of Scripture?   And what if this can easily be shown to be true?  What if all Christians could have their faith and assurance strengthened such that the best arguments of unbelief are no longer intimidating?  What if the best arguments of unbelief can easily be shown to be false?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Well, stay tuned and stay put, as our questions are all answered in the affirmative.  God will have the last word, but our faith need not be disturbed until He does.</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2</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We can deceive ourselves by thinking that knowing </a:t>
            </a:r>
            <a:r>
              <a:rPr lang="en-US" i="1" dirty="0"/>
              <a:t>about</a:t>
            </a:r>
            <a:r>
              <a:rPr lang="en-US" dirty="0"/>
              <a:t> God, without a love </a:t>
            </a:r>
            <a:r>
              <a:rPr lang="en-US" i="1" dirty="0"/>
              <a:t>to</a:t>
            </a:r>
            <a:r>
              <a:rPr lang="en-US" dirty="0"/>
              <a:t> God, is the same as knowing God personally or </a:t>
            </a:r>
            <a:r>
              <a:rPr lang="en-US" dirty="0" err="1"/>
              <a:t>savingly</a:t>
            </a:r>
            <a:r>
              <a:rPr lang="en-US" dirty="0"/>
              <a:t>.  Even demons know </a:t>
            </a:r>
            <a:r>
              <a:rPr lang="en-US" i="1" dirty="0"/>
              <a:t>about</a:t>
            </a:r>
            <a:r>
              <a:rPr lang="en-US" dirty="0"/>
              <a:t> God.  </a:t>
            </a: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823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 opposite error to truth without love, is a kind of “love” and “application” without truth and knowledge.   Notice again the</a:t>
            </a:r>
            <a:r>
              <a:rPr lang="en-US" baseline="0" dirty="0"/>
              <a:t> quotation marks.  True love comes from true knowledge of God, and what we apply is theological truth, Scripture.  Without true knowledge of God, one cannot love God, and one has nothing to apply.   </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This particular error can actually be more destructive than the previous one.   </a:t>
            </a: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21</a:t>
            </a:fld>
            <a:endParaRPr lang="en-US" sz="1300" dirty="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For those of you familiar with the 18</a:t>
            </a:r>
            <a:r>
              <a:rPr lang="en-US" baseline="30000" dirty="0"/>
              <a:t>th</a:t>
            </a:r>
            <a:r>
              <a:rPr lang="en-US" dirty="0"/>
              <a:t> Century</a:t>
            </a:r>
            <a:r>
              <a:rPr lang="en-US" baseline="0" dirty="0"/>
              <a:t> </a:t>
            </a:r>
            <a:r>
              <a:rPr lang="en-US" dirty="0"/>
              <a:t>Great Awakening in the American Colonies, the greatest “revival” in the history of America, you may recall that Jonathan Edwards concluded that biblical and theological ignorance was behind the errors that produced the greatest damage to the Awakening.  Some of its loudest and most zealous supporters brought the greatest shame upon the Awakening by their mistaken “theological ideas.” </a:t>
            </a: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0084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Zeal without knowledge is dangerous and destructive.  Love and application require</a:t>
            </a:r>
            <a:r>
              <a:rPr lang="en-US" baseline="0" dirty="0"/>
              <a:t> the objective, propositional truth of Scripture, without which, we have nothing to offer.   </a:t>
            </a:r>
            <a:r>
              <a:rPr lang="en-US" b="1" dirty="0"/>
              <a:t>&lt;NEXT&gt;</a:t>
            </a: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23</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822305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Zeal without knowledge makes trouble and gets no one to heaven.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24</a:t>
            </a:fld>
            <a:endParaRPr lang="en-US" sz="1300" dirty="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a:solidFill>
                  <a:schemeClr val="bg1"/>
                </a:solidFill>
                <a:latin typeface="Calibri" panose="020F0502020204030204" pitchFamily="34" charset="0"/>
                <a:ea typeface="Microsoft Yi Baiti" pitchFamily="66" charset="0"/>
              </a:rPr>
              <a:t>Wrong approaches to theology can lead to </a:t>
            </a:r>
            <a:r>
              <a:rPr lang="en-US" baseline="0" dirty="0"/>
              <a:t>a host of problems.  We won’t spend time</a:t>
            </a:r>
            <a:r>
              <a:rPr lang="en-US" dirty="0"/>
              <a:t> on this, so I will just</a:t>
            </a:r>
            <a:r>
              <a:rPr lang="en-US" baseline="0" dirty="0"/>
              <a:t> quickly scroll through a few examples.    </a:t>
            </a:r>
            <a:r>
              <a:rPr lang="en-US" b="1" dirty="0"/>
              <a:t>&lt;NEXT&gt;</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25</a:t>
            </a:fld>
            <a:endParaRPr lang="en-US" sz="1300" dirty="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If blasphemy is saying false and dishonoring things about the person and works of God, then this is a particularly troubling result.  We risk the</a:t>
            </a:r>
            <a:r>
              <a:rPr lang="en-US" baseline="0" dirty="0"/>
              <a:t> idolatry of worshipping a false “god” by </a:t>
            </a:r>
            <a:r>
              <a:rPr lang="en-US" dirty="0"/>
              <a:t>making God into our own image, according to our own fallen desires.   </a:t>
            </a:r>
            <a:r>
              <a:rPr lang="en-US" b="1" dirty="0"/>
              <a:t>&lt;NEXT&gt;</a:t>
            </a:r>
          </a:p>
          <a:p>
            <a:pPr eaLnBrk="1" fontAlgn="auto" hangingPunct="1">
              <a:spcBef>
                <a:spcPts val="0"/>
              </a:spcBef>
              <a:spcAft>
                <a:spcPts val="0"/>
              </a:spcAft>
              <a:defRPr/>
            </a:pPr>
            <a:r>
              <a:rPr lang="en-US" dirty="0"/>
              <a:t>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26</a:t>
            </a:fld>
            <a:endParaRPr lang="en-US" sz="1300" dirty="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We can</a:t>
            </a:r>
            <a:r>
              <a:rPr lang="en-US" baseline="0" dirty="0"/>
              <a:t> </a:t>
            </a:r>
            <a:r>
              <a:rPr lang="en-US" dirty="0"/>
              <a:t>end up presenting a watered-down, false, or poisonous medicine to a world in need of the true and uncompromised Gospel of Christ.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27</a:t>
            </a:fld>
            <a:endParaRPr lang="en-US" sz="1300" dirty="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Even if we get the facts straight, a proper Gospel presented</a:t>
            </a:r>
            <a:r>
              <a:rPr lang="en-US" baseline="0" dirty="0"/>
              <a:t> with wrong motives is unacceptable worship and service before God.  </a:t>
            </a:r>
            <a:r>
              <a:rPr lang="en-US" dirty="0"/>
              <a:t>  </a:t>
            </a:r>
            <a:r>
              <a:rPr lang="en-US" b="1" dirty="0"/>
              <a:t>&lt;NEXT&gt;</a:t>
            </a:r>
          </a:p>
          <a:p>
            <a:pPr eaLnBrk="1" fontAlgn="auto" hangingPunct="1">
              <a:spcBef>
                <a:spcPts val="0"/>
              </a:spcBef>
              <a:spcAft>
                <a:spcPts val="0"/>
              </a:spcAft>
              <a:defRPr/>
            </a:pP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28</a:t>
            </a:fld>
            <a:endParaRPr lang="en-US" sz="1300" dirty="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Even with proper motives, incorrect</a:t>
            </a:r>
            <a:r>
              <a:rPr lang="en-US" baseline="0" dirty="0"/>
              <a:t> theology can lead to our dishonoring God with all our strength and zeal.  </a:t>
            </a:r>
            <a:r>
              <a:rPr lang="en-US" b="1" baseline="0" dirty="0"/>
              <a:t>&lt;</a:t>
            </a:r>
            <a:r>
              <a:rPr lang="en-US" b="1" dirty="0"/>
              <a:t>NEXT</a:t>
            </a:r>
            <a:r>
              <a:rPr lang="en-US" b="1" baseline="0" dirty="0"/>
              <a:t>&gt;</a:t>
            </a:r>
            <a:r>
              <a:rPr lang="en-US" baseline="0" dirty="0"/>
              <a:t>  </a:t>
            </a: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29</a:t>
            </a:fld>
            <a:endParaRPr lang="en-US" sz="1300" dirty="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0" dirty="0"/>
              <a:t>Books for the course include God the Reason, which contains most of the course content and should be read concurrently with the presentations. It also provides a helpful resource and review once the course is concluded. The Box is a short application of the principles of the course, applied in several fun discussions between an atheist and Christian. These are available online at Amazon and other booksellers. </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3</a:t>
            </a:fld>
            <a:endParaRPr lang="en-US" sz="13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60382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30</a:t>
            </a:fld>
            <a:endParaRPr lang="en-US" sz="1300" dirty="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 particular problem of our modern age.</a:t>
            </a:r>
            <a:r>
              <a:rPr lang="en-US" baseline="0" dirty="0"/>
              <a:t>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31</a:t>
            </a:fld>
            <a:endParaRPr lang="en-US" sz="1300" dirty="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Another particular problem of our modern age.</a:t>
            </a:r>
            <a:r>
              <a:rPr lang="en-US" baseline="0" dirty="0"/>
              <a:t>  </a:t>
            </a:r>
            <a:r>
              <a:rPr lang="en-US" dirty="0"/>
              <a:t>This is a sure way, especially in an increasingly apostate world, to have…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32</a:t>
            </a:fld>
            <a:endParaRPr lang="en-US" sz="1300" dirty="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And lastly, and most importantly,</a:t>
            </a:r>
            <a:r>
              <a:rPr lang="en-US" baseline="0" dirty="0"/>
              <a:t> an improper approach to theology can result in…  </a:t>
            </a:r>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33</a:t>
            </a:fld>
            <a:endParaRPr lang="en-US" sz="1300" dirty="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then, is the proper approach to theology and</a:t>
            </a:r>
            <a:r>
              <a:rPr lang="en-US" baseline="0" dirty="0"/>
              <a:t> apologetics</a:t>
            </a:r>
            <a:r>
              <a:rPr lang="en-US" dirty="0"/>
              <a:t>?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34</a:t>
            </a:fld>
            <a:endParaRPr lang="en-US" sz="1300" dirty="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&lt;NEXT&gt;</a:t>
            </a:r>
          </a:p>
          <a:p>
            <a:pPr eaLnBrk="1" fontAlgn="auto" hangingPunct="1">
              <a:spcBef>
                <a:spcPts val="0"/>
              </a:spcBef>
              <a:spcAft>
                <a:spcPts val="0"/>
              </a:spcAft>
              <a:defRPr/>
            </a:pP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35</a:t>
            </a:fld>
            <a:endParaRPr lang="en-US" sz="1300" dirty="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John Milton put it this way…      </a:t>
            </a: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36</a:t>
            </a:fld>
            <a:endParaRPr lang="en-US" sz="1300" dirty="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What, then, is</a:t>
            </a:r>
            <a:r>
              <a:rPr lang="en-US" baseline="0" dirty="0"/>
              <a:t> the definition of apologetics?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37</a:t>
            </a:fld>
            <a:endParaRPr lang="en-US" sz="1300" dirty="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The term apologetics, comes from the Greek word apologia, which simply means…   </a:t>
            </a:r>
            <a:r>
              <a:rPr lang="en-US" b="1" baseline="0" dirty="0"/>
              <a:t>[READ SLIDE]</a:t>
            </a:r>
            <a:endParaRPr lang="en-US" b="1"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John Bunyan introduces Pilgrim’s Progress with an “apology for his book,” defending his use of allegory to teach theological lessons.  Part of Calvin’s motivation for the Institutes was to present an apology, a defense of Protestant Christianity to King Francis I of France.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Please turn with me to 1Peter 3:15 where we find a verse that will provide us with a definition of apologetics.   </a:t>
            </a:r>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38</a:t>
            </a:fld>
            <a:endParaRPr lang="en-US" sz="1300" dirty="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39</a:t>
            </a:fld>
            <a:endParaRPr lang="en-US" sz="1300"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l"/>
            <a:r>
              <a:rPr lang="en-US" b="0" dirty="0"/>
              <a:t>To</a:t>
            </a:r>
            <a:r>
              <a:rPr lang="en-US" b="0" baseline="0" dirty="0"/>
              <a:t> introduce the course, we will first take a look at the </a:t>
            </a:r>
            <a:r>
              <a:rPr lang="en-US" sz="1200" dirty="0">
                <a:solidFill>
                  <a:schemeClr val="bg1"/>
                </a:solidFill>
                <a:latin typeface="Calibri" panose="020F0502020204030204" pitchFamily="34" charset="0"/>
                <a:ea typeface="Microsoft Yi Baiti" pitchFamily="66" charset="0"/>
                <a:cs typeface="Arial" pitchFamily="34" charset="0"/>
              </a:rPr>
              <a:t>Attitude, Definition, and Place of Apologetics.</a:t>
            </a:r>
          </a:p>
          <a:p>
            <a:endParaRPr lang="en-US" b="1" dirty="0"/>
          </a:p>
          <a:p>
            <a:r>
              <a:rPr lang="en-US" b="1" dirty="0"/>
              <a:t>&lt;NEXT&gt;</a:t>
            </a:r>
          </a:p>
          <a:p>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4</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From</a:t>
            </a:r>
            <a:r>
              <a:rPr lang="en-US" baseline="0" dirty="0"/>
              <a:t> this verse we learn several important principles of apologetics, such as…</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796699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endParaRPr lang="en-US" baseline="0"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41</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241813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endParaRPr lang="en-US" baseline="0"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42</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402553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endParaRPr lang="en-US" baseline="0"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43</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598008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endParaRPr lang="en-US" baseline="0"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44</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781544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r>
              <a:rPr lang="en-US" baseline="0" dirty="0"/>
              <a:t>   The context of 1Peter 3:15 is important.  Look with me, beginning in verse 8…  [READ through v. 17]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&lt;NEXT&gt;</a:t>
            </a:r>
          </a:p>
          <a:p>
            <a:pPr eaLnBrk="1" fontAlgn="auto" hangingPunct="1">
              <a:spcBef>
                <a:spcPts val="0"/>
              </a:spcBef>
              <a:spcAft>
                <a:spcPts val="0"/>
              </a:spcAft>
              <a:defRPr/>
            </a:pPr>
            <a:endParaRPr lang="en-US" baseline="0"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45</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4057884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r>
              <a:rPr lang="en-US" baseline="0" dirty="0"/>
              <a:t>   </a:t>
            </a:r>
          </a:p>
          <a:p>
            <a:pPr eaLnBrk="1" fontAlgn="auto" hangingPunct="1">
              <a:spcBef>
                <a:spcPts val="0"/>
              </a:spcBef>
              <a:spcAft>
                <a:spcPts val="0"/>
              </a:spcAft>
              <a:defRPr/>
            </a:pPr>
            <a:endParaRPr lang="en-US" baseline="0" dirty="0"/>
          </a:p>
          <a:p>
            <a:pPr rtl="0"/>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46</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r>
              <a:rPr lang="en-US" baseline="0" dirty="0"/>
              <a:t>   </a:t>
            </a:r>
          </a:p>
          <a:p>
            <a:pPr eaLnBrk="1" fontAlgn="auto" hangingPunct="1">
              <a:spcBef>
                <a:spcPts val="0"/>
              </a:spcBef>
              <a:spcAft>
                <a:spcPts val="0"/>
              </a:spcAft>
              <a:defRPr/>
            </a:pPr>
            <a:endParaRPr lang="en-US" baseline="0" dirty="0"/>
          </a:p>
          <a:p>
            <a:pPr rtl="0"/>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47</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r>
              <a:rPr lang="en-US" baseline="0" dirty="0"/>
              <a:t>   </a:t>
            </a:r>
          </a:p>
          <a:p>
            <a:pPr eaLnBrk="1" fontAlgn="auto" hangingPunct="1">
              <a:spcBef>
                <a:spcPts val="0"/>
              </a:spcBef>
              <a:spcAft>
                <a:spcPts val="0"/>
              </a:spcAft>
              <a:defRPr/>
            </a:pPr>
            <a:endParaRPr lang="en-US" baseline="0" dirty="0"/>
          </a:p>
          <a:p>
            <a:pPr rtl="0"/>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48</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0" baseline="0" dirty="0"/>
              <a:t>Now here’s our verse…    </a:t>
            </a:r>
            <a:r>
              <a:rPr lang="en-US" b="1" baseline="0" dirty="0"/>
              <a:t>[READ SLIDE]</a:t>
            </a:r>
            <a:r>
              <a:rPr lang="en-US" baseline="0" dirty="0"/>
              <a:t>   </a:t>
            </a:r>
          </a:p>
          <a:p>
            <a:pPr eaLnBrk="1" fontAlgn="auto" hangingPunct="1">
              <a:spcBef>
                <a:spcPts val="0"/>
              </a:spcBef>
              <a:spcAft>
                <a:spcPts val="0"/>
              </a:spcAft>
              <a:defRPr/>
            </a:pPr>
            <a:endParaRPr lang="en-US" baseline="0" dirty="0"/>
          </a:p>
          <a:p>
            <a:pPr rtl="0"/>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49</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[READ SLIDE]</a:t>
            </a:r>
          </a:p>
          <a:p>
            <a:endParaRPr lang="en-US" b="0" dirty="0"/>
          </a:p>
          <a:p>
            <a:r>
              <a:rPr lang="en-US" b="0" dirty="0"/>
              <a:t>Or, the proper,</a:t>
            </a:r>
            <a:r>
              <a:rPr lang="en-US" b="0" baseline="0" dirty="0"/>
              <a:t> God-honoring attitude to defend and proclaim the Gospel of Christ in the face of unbelief.  As we begin, we need to adjust our spiritual bearings and be mindful of how God would have us approach our topic, as this can be a very contentious arena, as some of you already know.  To do this, we will examine how we should view Christian knowledge, or theological knowledge in general, because apologetics, or how we defend and proclaim the Gospel of Christ in the face of unbelief is a theological activity, founded upon and flowing from the knowledge of God.  Indeed, as we will see, everything in the universe, ultimately, is a theological issue.     </a:t>
            </a:r>
            <a:r>
              <a:rPr lang="en-US" b="1" dirty="0"/>
              <a:t>&lt;NEXT&gt;</a:t>
            </a:r>
          </a:p>
          <a:p>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5</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r>
              <a:rPr lang="en-US" baseline="0" dirty="0"/>
              <a:t>   </a:t>
            </a:r>
          </a:p>
          <a:p>
            <a:pPr eaLnBrk="1" fontAlgn="auto" hangingPunct="1">
              <a:spcBef>
                <a:spcPts val="0"/>
              </a:spcBef>
              <a:spcAft>
                <a:spcPts val="0"/>
              </a:spcAft>
              <a:defRPr/>
            </a:pPr>
            <a:endParaRPr lang="en-US" baseline="0" dirty="0"/>
          </a:p>
          <a:p>
            <a:pPr rtl="0"/>
            <a:r>
              <a:rPr lang="en-US" b="1" baseline="0" dirty="0"/>
              <a:t>&lt;</a:t>
            </a:r>
            <a:r>
              <a:rPr lang="en-US" b="1" dirty="0"/>
              <a:t>NEXT</a:t>
            </a:r>
            <a:r>
              <a:rPr lang="en-US" b="1" baseline="0" dirty="0"/>
              <a: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solidFill>
                  <a:prstClr val="black"/>
                </a:solidFill>
                <a:latin typeface="Arial" pitchFamily="34" charset="0"/>
                <a:cs typeface="Arial" pitchFamily="34" charset="0"/>
              </a:rPr>
              <a:pPr/>
              <a:t>50</a:t>
            </a:fld>
            <a:endParaRPr lang="en-US" sz="1300" dirty="0">
              <a:solidFill>
                <a:prstClr val="black"/>
              </a:solidFill>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With</a:t>
            </a:r>
            <a:r>
              <a:rPr lang="en-US" baseline="0" dirty="0"/>
              <a:t> this in mind, and c</a:t>
            </a:r>
            <a:r>
              <a:rPr lang="en-US" dirty="0"/>
              <a:t>ombining the elements of v. 15, </a:t>
            </a:r>
            <a:r>
              <a:rPr lang="en-US" baseline="0" dirty="0"/>
              <a:t>we have a brief definition:  “Apologetics is…  </a:t>
            </a:r>
            <a:r>
              <a:rPr lang="en-US" b="1" baseline="0" dirty="0"/>
              <a:t>[READ SLIDE]</a:t>
            </a:r>
          </a:p>
          <a:p>
            <a:pPr eaLnBrk="1" fontAlgn="auto" hangingPunct="1">
              <a:spcBef>
                <a:spcPts val="0"/>
              </a:spcBef>
              <a:spcAft>
                <a:spcPts val="0"/>
              </a:spcAf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as the perfections of God are the foundation of all meaningful thought and statements of truth, so they are not only the foundation of apologetics, but of all theology, philosophy, and life, both now and in glory forever.  </a:t>
            </a:r>
            <a:endParaRPr lang="en-US" dirty="0"/>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How and why this is true, and the profound and comprehensive implications of this simple truth, will be the subject of the course.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51</a:t>
            </a:fld>
            <a:endParaRPr lang="en-US" sz="1300" dirty="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Now, what is the relationship of theology and philosophy to apologetics?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52</a:t>
            </a:fld>
            <a:endParaRPr lang="en-US" sz="1300" dirty="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For</a:t>
            </a:r>
            <a:r>
              <a:rPr lang="en-US" baseline="0" dirty="0"/>
              <a:t> one, </a:t>
            </a:r>
            <a:r>
              <a:rPr lang="en-US" dirty="0"/>
              <a:t>they both address…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53</a:t>
            </a:fld>
            <a:endParaRPr lang="en-US" sz="1300" dirty="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54</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556914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They both address…  </a:t>
            </a: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55</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266640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And they both address how we</a:t>
            </a:r>
            <a:r>
              <a:rPr lang="en-US" baseline="0" dirty="0"/>
              <a:t> are to live, or ethics.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56</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4074461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ea typeface="Microsoft Yi Baiti" pitchFamily="66" charset="0"/>
              </a:rPr>
              <a:t>Therefore, apologetics is essentially a theological task.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57</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762660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While</a:t>
            </a:r>
            <a:r>
              <a:rPr lang="en-US" baseline="0" dirty="0"/>
              <a:t> sharing </a:t>
            </a:r>
            <a:r>
              <a:rPr lang="en-US" dirty="0"/>
              <a:t>the same content or subjects</a:t>
            </a:r>
            <a:r>
              <a:rPr lang="en-US" baseline="0" dirty="0"/>
              <a:t> as theology, as represented by the same colors, apologetics is a subset of theology, with a more narrow focus, viewing truth as it relates to arguments raised against the validity of Christianity and Scripture. </a:t>
            </a:r>
          </a:p>
          <a:p>
            <a:pPr eaLnBrk="1" fontAlgn="auto" hangingPunct="1">
              <a:spcBef>
                <a:spcPts val="0"/>
              </a:spcBef>
              <a:spcAft>
                <a:spcPts val="0"/>
              </a:spcAf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 all would agree with this picture, however.</a:t>
            </a:r>
            <a:r>
              <a:rPr lang="en-US" baseline="0" dirty="0"/>
              <a:t>    </a:t>
            </a:r>
            <a:r>
              <a:rPr lang="en-US" b="1" baseline="0" dirty="0"/>
              <a:t>&lt;NEXT&gt;</a:t>
            </a:r>
            <a:r>
              <a:rPr lang="en-US" baseline="0" dirty="0"/>
              <a:t> </a:t>
            </a: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58</a:t>
            </a:fld>
            <a:endParaRPr lang="en-US" sz="1300" dirty="0">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One prominent view believes philosophy is the starting point that provides the principles and methodology used by apologists…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59</a:t>
            </a:fld>
            <a:endParaRPr lang="en-US" sz="1300" dirty="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We begin with a </a:t>
            </a:r>
            <a:r>
              <a:rPr lang="en-US"/>
              <a:t>brief definition…   </a:t>
            </a:r>
            <a:r>
              <a:rPr lang="en-US" b="1" dirty="0"/>
              <a:t>[READ SLIDE]</a:t>
            </a:r>
            <a:r>
              <a:rPr lang="en-US" baseline="0" dirty="0"/>
              <a:t>    and no study is more important than the study of our Creator, Sustainer, and Redeemer.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22937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to establish the truth and authority of Scripture, which then…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730677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…provides the basis for doing theology.  Here, apologetics is not a subset, but a precursor to theology.</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This implies, however, that a higher authority than God’s Word exists.  And it implies that Scripture must be validated or certified by this higher authority.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61</a:t>
            </a:fld>
            <a:endParaRPr lang="en-US" sz="1300" dirty="0">
              <a:latin typeface="Arial" pitchFamily="34" charset="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And as philosophy is done by people, it puts Scripture, in a sense, under the authority and the opinions and interpretations of people.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62</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0880315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 view presented</a:t>
            </a:r>
            <a:r>
              <a:rPr lang="en-US" baseline="0" dirty="0"/>
              <a:t> in this course, however, is that Christian philosophy and apologetics are the product of theology.  The necessity of theology as the starting point will become clear as the course progresses.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The basic truth that undergirds this approach is this...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63</a:t>
            </a:fld>
            <a:endParaRPr lang="en-US" sz="1300" dirty="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along with the entire</a:t>
            </a:r>
            <a:r>
              <a:rPr lang="en-US" baseline="0" dirty="0"/>
              <a:t> world, depend upon God for everything, a</a:t>
            </a:r>
            <a:r>
              <a:rPr lang="en-US" dirty="0"/>
              <a:t>nd that includes doing philosophy, apologetics, and,</a:t>
            </a:r>
            <a:r>
              <a:rPr lang="en-US" baseline="0" dirty="0"/>
              <a:t> of course, theology</a:t>
            </a:r>
            <a:r>
              <a:rPr lang="en-US" dirty="0"/>
              <a:t>.    </a:t>
            </a:r>
            <a:r>
              <a:rPr lang="en-US" b="1" baseline="0" dirty="0"/>
              <a:t>&lt;NEXT&gt;</a:t>
            </a:r>
            <a:r>
              <a:rPr lang="en-US" baseline="0" dirty="0"/>
              <a:t>  </a:t>
            </a:r>
          </a:p>
          <a:p>
            <a:pPr eaLnBrk="1" fontAlgn="auto" hangingPunct="1">
              <a:spcBef>
                <a:spcPts val="0"/>
              </a:spcBef>
              <a:spcAft>
                <a:spcPts val="0"/>
              </a:spcAft>
              <a:defRPr/>
            </a:pPr>
            <a:endParaRPr lang="en-US"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64</a:t>
            </a:fld>
            <a:endParaRPr lang="en-US" sz="1300" dirty="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Therefore,   </a:t>
            </a: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How and why this is true is a central aspect of this course. </a:t>
            </a:r>
            <a:r>
              <a:rPr lang="en-US" baseline="0" dirty="0"/>
              <a:t> This is not just an apologetics course, but a course in how to think, how to be a Christian, how to be human, how to develop a comprehensive, satisfying, God-honoring  worldview.  The principles taught in this course are fundamental to all aspects of life, including all theological study.  Who is God?  Who are we? How do we know, and how do we know what is true?  What constitutes authority, truth, knowledge?  How and why do we need Scripture?  How should we think and live?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65</a:t>
            </a:fld>
            <a:endParaRPr lang="en-US" sz="1300" dirty="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a:t>
            </a: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 created and sustains all things and is therefore the source of all truth and knowledge of all things.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Therefore…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66</a:t>
            </a:fld>
            <a:endParaRPr lang="en-US" sz="1300" dirty="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…the knowledge of God and His universe, as He has revealed them to us…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67</a:t>
            </a:fld>
            <a:endParaRPr lang="en-US" sz="1300" dirty="0">
              <a:latin typeface="Arial" pitchFamily="34" charset="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 </a:t>
            </a:r>
            <a:r>
              <a:rPr lang="en-US" b="1" baseline="0" dirty="0"/>
              <a:t>in Scripture</a:t>
            </a:r>
            <a:r>
              <a:rPr lang="en-US" baseline="0" dirty="0"/>
              <a:t>, is the proper starting point and basis for apologetics, philosophy, theology, and all right thinking.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aseline="0" dirty="0"/>
              <a:t>Of course, philosophy has not always been done this way, and Christians do not always do apologetics, and even theology, this way.  But, when we examine the nature and implications of God’s attributes, God as the necessary starting point for </a:t>
            </a:r>
            <a:r>
              <a:rPr lang="en-US" i="1" baseline="0" dirty="0"/>
              <a:t>all thought </a:t>
            </a:r>
            <a:r>
              <a:rPr lang="en-US" baseline="0" dirty="0"/>
              <a:t>will become obvious.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68</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727582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thus far we have briefly examined…</a:t>
            </a:r>
          </a:p>
          <a:p>
            <a:pPr eaLnBrk="1" fontAlgn="auto" hangingPunct="1">
              <a:spcBef>
                <a:spcPts val="0"/>
              </a:spcBef>
              <a:spcAft>
                <a:spcPts val="0"/>
              </a:spcAft>
              <a:defRPr/>
            </a:pPr>
            <a:endParaRPr lang="en-US" b="1" baseline="0" dirty="0"/>
          </a:p>
          <a:p>
            <a:pPr eaLnBrk="1" fontAlgn="auto" hangingPunct="1">
              <a:spcBef>
                <a:spcPts val="0"/>
              </a:spcBef>
              <a:spcAft>
                <a:spcPts val="0"/>
              </a:spcAft>
              <a:defRPr/>
            </a:pP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69</a:t>
            </a:fld>
            <a:endParaRPr lang="en-US" sz="1300" dirty="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Unbelievers, however, often dismiss the study of God </a:t>
            </a:r>
            <a:r>
              <a:rPr lang="en-US" dirty="0"/>
              <a:t>as irrelevant or even dangerous.  And strangely enough, even</a:t>
            </a:r>
            <a:r>
              <a:rPr lang="en-US" baseline="0" dirty="0"/>
              <a:t> professing Christians sometimes dismiss theology as irrelevant, unimportant, or even destructive to the Christian life.  Some </a:t>
            </a:r>
            <a:r>
              <a:rPr lang="en-US" dirty="0"/>
              <a:t>from ignorance, some from arrogance, some from an experience with a pompous</a:t>
            </a:r>
            <a:r>
              <a:rPr lang="en-US" baseline="0" dirty="0"/>
              <a:t> </a:t>
            </a:r>
            <a:r>
              <a:rPr lang="en-US" dirty="0"/>
              <a:t>theology teacher or recent seminary graduate </a:t>
            </a:r>
            <a:r>
              <a:rPr lang="en-US" baseline="0" dirty="0"/>
              <a:t>who talked the talk, but did not walk the walk, etc., etc.  People find all kinds of reasons. But whatever the reason…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094489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1" baseline="0" dirty="0"/>
              <a:t>READ SLIDE]</a:t>
            </a:r>
            <a:endParaRPr lang="en-US" baseline="0" dirty="0"/>
          </a:p>
          <a:p>
            <a:pPr eaLnBrk="1" fontAlgn="auto" hangingPunct="1">
              <a:spcBef>
                <a:spcPts val="0"/>
              </a:spcBef>
              <a:spcAft>
                <a:spcPts val="0"/>
              </a:spcAft>
              <a:defRPr/>
            </a:pPr>
            <a:endParaRPr lang="en-US" b="1" baseline="0" dirty="0"/>
          </a:p>
          <a:p>
            <a:pPr eaLnBrk="1" fontAlgn="auto" hangingPunct="1">
              <a:spcBef>
                <a:spcPts val="0"/>
              </a:spcBef>
              <a:spcAft>
                <a:spcPts val="0"/>
              </a:spcAft>
              <a:defRPr/>
            </a:pP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250884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p>
          <a:p>
            <a:pPr eaLnBrk="1" fontAlgn="auto" hangingPunct="1">
              <a:spcBef>
                <a:spcPts val="0"/>
              </a:spcBef>
              <a:spcAft>
                <a:spcPts val="0"/>
              </a:spcAft>
              <a:defRPr/>
            </a:pPr>
            <a:endParaRPr lang="en-US" b="1" baseline="0" dirty="0"/>
          </a:p>
          <a:p>
            <a:pPr eaLnBrk="1" fontAlgn="auto" hangingPunct="1">
              <a:spcBef>
                <a:spcPts val="0"/>
              </a:spcBef>
              <a:spcAft>
                <a:spcPts val="0"/>
              </a:spcAft>
              <a:defRPr/>
            </a:pP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71</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337529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p>
          <a:p>
            <a:pPr eaLnBrk="1" fontAlgn="auto" hangingPunct="1">
              <a:spcBef>
                <a:spcPts val="0"/>
              </a:spcBef>
              <a:spcAft>
                <a:spcPts val="0"/>
              </a:spcAf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Which brings us to…    </a:t>
            </a: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72</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6957468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baseline="0" dirty="0"/>
              <a:t>[READ SLIDE]</a:t>
            </a:r>
          </a:p>
          <a:p>
            <a:pPr eaLnBrk="1" fontAlgn="auto" hangingPunct="1">
              <a:spcBef>
                <a:spcPts val="0"/>
              </a:spcBef>
              <a:spcAft>
                <a:spcPts val="0"/>
              </a:spcAft>
              <a:defRPr/>
            </a:pPr>
            <a:endParaRPr lang="en-US" b="1" baseline="0" dirty="0"/>
          </a:p>
          <a:p>
            <a:pPr eaLnBrk="1" fontAlgn="auto" hangingPunct="1">
              <a:spcBef>
                <a:spcPts val="0"/>
              </a:spcBef>
              <a:spcAft>
                <a:spcPts val="0"/>
              </a:spcAft>
              <a:defRPr/>
            </a:pPr>
            <a:r>
              <a:rPr lang="en-US" b="1" baseline="0" dirty="0"/>
              <a:t>&lt;NEXT&gt;</a:t>
            </a: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73</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908963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74</a:t>
            </a:fld>
            <a:endParaRPr lang="en-US" sz="1300" dirty="0">
              <a:latin typeface="Arial" pitchFamily="34" charset="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Now, let’s answer a few objections to doing apologetics.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75</a:t>
            </a:fld>
            <a:endParaRPr lang="en-US" sz="1300" dirty="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Though in different ways and capacities (Romans 12:3-4), </a:t>
            </a:r>
            <a:r>
              <a:rPr lang="en-US" sz="1200" i="1" kern="1200" dirty="0">
                <a:solidFill>
                  <a:schemeClr val="tx1"/>
                </a:solidFill>
                <a:effectLst/>
                <a:latin typeface="Arial" charset="0"/>
                <a:ea typeface="+mn-ea"/>
                <a:cs typeface="Arial" charset="0"/>
              </a:rPr>
              <a:t>all</a:t>
            </a:r>
            <a:r>
              <a:rPr lang="en-US" sz="1200" kern="1200" dirty="0">
                <a:solidFill>
                  <a:schemeClr val="tx1"/>
                </a:solidFill>
                <a:effectLst/>
                <a:latin typeface="Arial" charset="0"/>
                <a:ea typeface="+mn-ea"/>
                <a:cs typeface="Arial" charset="0"/>
              </a:rPr>
              <a:t> Christians are called to defend and proclaim the Gospel (1 Peter 3:15).</a:t>
            </a:r>
          </a:p>
          <a:p>
            <a:pPr lvl="0"/>
            <a:endParaRPr lang="en-US" sz="14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All Christians are to be diligent students of Scripture (Acts 17:11) in order to grow in the grace and knowledge of the glorious person and works of God, to glorify Him and make Him known, to earnestly contend for the once-for-all-delivered-faith of the saints, and to give an answer of the hope that is within us.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76</a:t>
            </a:fld>
            <a:endParaRPr lang="en-US" sz="1300" dirty="0">
              <a:latin typeface="Arial" pitchFamily="34" charset="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It can be, especially when </a:t>
            </a:r>
            <a:r>
              <a:rPr lang="en-US" sz="1200" kern="1200" dirty="0">
                <a:solidFill>
                  <a:schemeClr val="tx1"/>
                </a:solidFill>
                <a:effectLst/>
                <a:latin typeface="Arial" charset="0"/>
                <a:ea typeface="+mn-ea"/>
                <a:cs typeface="Arial" charset="0"/>
              </a:rPr>
              <a:t>philosophy, not theology, provides the starting point.  But this does not argue against a proper, biblical approach.  </a:t>
            </a:r>
            <a:endParaRPr lang="en-US" sz="1400" kern="1200" dirty="0">
              <a:solidFill>
                <a:schemeClr val="tx1"/>
              </a:solidFill>
              <a:effectLst/>
              <a:latin typeface="Arial" charset="0"/>
              <a:ea typeface="+mn-ea"/>
              <a:cs typeface="Arial" charset="0"/>
            </a:endParaRP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Proper apologetics is fundamentally grounded in what Scripture has revealed to us about the person and works of God and our relationship to Him, and is rooted in Scripture from beginning to end (1 Corinthians 1:18-25; 2:6-13). </a:t>
            </a:r>
            <a:endParaRPr lang="en-US" sz="1400" kern="1200" dirty="0">
              <a:solidFill>
                <a:schemeClr val="tx1"/>
              </a:solidFill>
              <a:effectLst/>
              <a:latin typeface="Arial" charset="0"/>
              <a:ea typeface="+mn-ea"/>
              <a:cs typeface="Arial" charset="0"/>
            </a:endParaRP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Also, the Gospel is both simple and infinitely profound.  The study of theology (including apologetics), by God’s grace and power, will produce</a:t>
            </a:r>
            <a:r>
              <a:rPr lang="en-US" sz="1200" kern="1200" baseline="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in us a comprehensive biblical worldview (i.e., a proper God-honoring understanding of God, His creation, and his ordering of all things for His purposes).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77</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6789008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78</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834600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r>
              <a:rPr lang="en-US" sz="1200" kern="1200" dirty="0">
                <a:solidFill>
                  <a:schemeClr val="tx1"/>
                </a:solidFill>
                <a:effectLst/>
                <a:latin typeface="Arial" charset="0"/>
                <a:ea typeface="+mn-ea"/>
                <a:cs typeface="Arial" charset="0"/>
              </a:rPr>
              <a:t>Very true.  He needs nothing, but has graciously called and commanded us to participate in His marvelous plan of redemption, and that</a:t>
            </a:r>
            <a:r>
              <a:rPr lang="en-US" sz="1200" kern="1200" baseline="0" dirty="0">
                <a:solidFill>
                  <a:schemeClr val="tx1"/>
                </a:solidFill>
                <a:effectLst/>
                <a:latin typeface="Arial" charset="0"/>
                <a:ea typeface="+mn-ea"/>
                <a:cs typeface="Arial" charset="0"/>
              </a:rPr>
              <a:t> includes contending</a:t>
            </a:r>
            <a:r>
              <a:rPr lang="en-US" sz="1200" kern="1200" dirty="0">
                <a:solidFill>
                  <a:schemeClr val="tx1"/>
                </a:solidFill>
                <a:effectLst/>
                <a:latin typeface="Arial" charset="0"/>
                <a:ea typeface="+mn-ea"/>
                <a:cs typeface="Arial" charset="0"/>
              </a:rPr>
              <a:t> for the faith.  In the same way, God is sovereign in salvation, but He has graciously called us to be His instruments in bringing the Gospel to the lost.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Jude 3 tells us…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79</a:t>
            </a:fld>
            <a:endParaRPr lang="en-US" sz="1300" dirty="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aseline="0" dirty="0"/>
              <a:t>Theology, or the study of God, can never be the problem, any more than </a:t>
            </a:r>
            <a:r>
              <a:rPr lang="en-US" dirty="0"/>
              <a:t>God is the problem.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 </a:t>
            </a:r>
          </a:p>
          <a:p>
            <a:r>
              <a:rPr lang="en-US" sz="1200" i="0" kern="1200" dirty="0">
                <a:solidFill>
                  <a:schemeClr val="tx1"/>
                </a:solidFill>
                <a:effectLst/>
                <a:latin typeface="Arial" charset="0"/>
                <a:ea typeface="+mn-ea"/>
                <a:cs typeface="Arial" charset="0"/>
              </a:rPr>
              <a:t>Note that much </a:t>
            </a:r>
            <a:r>
              <a:rPr lang="en-US" sz="1200" kern="1200" dirty="0">
                <a:solidFill>
                  <a:schemeClr val="tx1"/>
                </a:solidFill>
                <a:effectLst/>
                <a:latin typeface="Arial" charset="0"/>
                <a:ea typeface="+mn-ea"/>
                <a:cs typeface="Arial" charset="0"/>
              </a:rPr>
              <a:t>in the New Testament is written to correct error in order to defend the faith.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3058893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r>
              <a:rPr lang="en-US" sz="1200" kern="1200" dirty="0">
                <a:solidFill>
                  <a:schemeClr val="tx1"/>
                </a:solidFill>
                <a:effectLst/>
                <a:latin typeface="Arial" charset="0"/>
                <a:ea typeface="+mn-ea"/>
                <a:cs typeface="Arial" charset="0"/>
              </a:rPr>
              <a:t>Yes, very true, but the Gospel presents a worldview contrary to all other worldviews, and calls for repentance from a false worldview…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81</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3654754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…including false views of God, man, reality, knowledge, truth, authority, and how we should live.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82</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92775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The Gospel calls </a:t>
            </a:r>
            <a:r>
              <a:rPr lang="en-US" sz="1200" kern="1200" baseline="0" dirty="0">
                <a:solidFill>
                  <a:schemeClr val="tx1"/>
                </a:solidFill>
                <a:effectLst/>
                <a:latin typeface="Arial" charset="0"/>
                <a:ea typeface="+mn-ea"/>
                <a:cs typeface="Arial" charset="0"/>
              </a:rPr>
              <a:t>unbelievers to repent of an entire worldview, and we need to understand it, and how and why Christ is the necessary fix.  We must understand the comprehensive nature of sin.  We speak of total depravity, but often forget that it includes a wrong view of truth, knowledge and authority, from which unbelievers need to repent. It is a huge, monumental, and comprehensive thing that we are asking people to repent of.  If we do not understand these things, we may ask unbelievers to repent of some things while the biggest and most important things remain untouched.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sz="1200" kern="1200" baseline="0" dirty="0">
                <a:solidFill>
                  <a:schemeClr val="tx1"/>
                </a:solidFill>
                <a:effectLst/>
                <a:latin typeface="Arial" charset="0"/>
                <a:ea typeface="+mn-ea"/>
                <a:cs typeface="Arial" charset="0"/>
              </a:rPr>
              <a:t>So yes, it is all God’s work, but…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83</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4306879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sz="1200" kern="1200" baseline="0" dirty="0">
                <a:solidFill>
                  <a:schemeClr val="tx1"/>
                </a:solidFill>
                <a:effectLst/>
                <a:latin typeface="Arial" charset="0"/>
                <a:ea typeface="+mn-ea"/>
                <a:cs typeface="Arial" charset="0"/>
              </a:rPr>
              <a:t>Indeed, the better we understand the problem, the more we will grasp the necessity of Christ as the only possible solution.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84</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46529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In exposing sin of unbelief, we highlight the need of God’s grace in the saving Gospel of Christ (Romans 1-3).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85</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349901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baseline="0" dirty="0">
                <a:solidFill>
                  <a:schemeClr val="tx1"/>
                </a:solidFill>
                <a:effectLst/>
                <a:latin typeface="Arial" charset="0"/>
                <a:ea typeface="+mn-ea"/>
                <a:cs typeface="Arial" charset="0"/>
              </a:rPr>
              <a:t>And </a:t>
            </a:r>
            <a:r>
              <a:rPr lang="en-US" sz="1200" kern="1200" dirty="0">
                <a:solidFill>
                  <a:schemeClr val="tx1"/>
                </a:solidFill>
                <a:effectLst/>
                <a:latin typeface="Arial" charset="0"/>
                <a:ea typeface="+mn-ea"/>
                <a:cs typeface="Arial" charset="0"/>
              </a:rPr>
              <a:t>In defending the faith, we proclaim the Gospel and the truth of Scripture.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86</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8643337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87</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6210958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88</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016257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pPr eaLnBrk="1" fontAlgn="auto" hangingPunct="1">
              <a:spcBef>
                <a:spcPts val="0"/>
              </a:spcBef>
              <a:spcAft>
                <a:spcPts val="0"/>
              </a:spcAft>
              <a:defRPr/>
            </a:pP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89</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69381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 fault, dear Christian, lies not in the study of God, but in </a:t>
            </a:r>
            <a:r>
              <a:rPr lang="en-US" baseline="0" dirty="0"/>
              <a:t>ourselves, in our sinful nature, in our ignorance of the excellence of God and His works, and what He has called each of us to do.    </a:t>
            </a:r>
            <a:r>
              <a:rPr lang="en-US" dirty="0"/>
              <a:t> </a:t>
            </a:r>
            <a:r>
              <a:rPr lang="en-US" b="1" baseline="0" dirty="0"/>
              <a:t>&lt;</a:t>
            </a:r>
            <a:r>
              <a:rPr lang="en-US" b="1" dirty="0"/>
              <a: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CEAE9B0-7365-43B4-BB41-9810AD1A1958}"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747557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sz="1200" kern="1200" baseline="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Apologetics helps us to think and approach difficult questions in way that honors God.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90</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1592773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Additional objections to apologetics include: </a:t>
            </a: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91</a:t>
            </a:fld>
            <a:endParaRPr lang="en-US" sz="1300" dirty="0">
              <a:latin typeface="Arial"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Some say that studying apologetics is not practical.  But, since</a:t>
            </a:r>
            <a:r>
              <a:rPr lang="en-US" baseline="0" dirty="0"/>
              <a:t> a</a:t>
            </a:r>
            <a:r>
              <a:rPr lang="en-US" sz="1200" kern="1200" dirty="0">
                <a:solidFill>
                  <a:schemeClr val="tx1"/>
                </a:solidFill>
                <a:effectLst/>
                <a:latin typeface="Arial" charset="0"/>
                <a:ea typeface="+mn-ea"/>
                <a:cs typeface="Arial" charset="0"/>
              </a:rPr>
              <a:t>pologetics is part of theology (the study of God), to say it is not practical is to say that the study of God in Scripture is not practical.  Yet, what can be more practical, foundational, and necessary to a Christian than the knowledge of God?  Created</a:t>
            </a:r>
            <a:r>
              <a:rPr lang="en-US" sz="1200" kern="1200" baseline="0" dirty="0">
                <a:solidFill>
                  <a:schemeClr val="tx1"/>
                </a:solidFill>
                <a:effectLst/>
                <a:latin typeface="Arial" charset="0"/>
                <a:ea typeface="+mn-ea"/>
                <a:cs typeface="Arial" charset="0"/>
              </a:rPr>
              <a:t> and sustained by God, living in His universe, breathing His air, eating his food, with the brain and body He gives us, and somehow it is not practical to know about Him and know Him?? Moreover… </a:t>
            </a: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92</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5714572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r>
              <a:rPr lang="en-US" dirty="0"/>
              <a:t>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93</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140969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94</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3225409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95</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672067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96</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2647543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[READ SLIDE</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You cannot get any more practical than that.    </a:t>
            </a:r>
            <a:r>
              <a:rPr lang="en-US" b="1" dirty="0"/>
              <a:t>&lt;NEXT&gt;</a:t>
            </a:r>
          </a:p>
          <a:p>
            <a:pPr eaLnBrk="1" fontAlgn="auto" hangingPunct="1">
              <a:spcBef>
                <a:spcPts val="0"/>
              </a:spcBef>
              <a:spcAft>
                <a:spcPts val="0"/>
              </a:spcAft>
              <a:defRPr/>
            </a:pPr>
            <a:endParaRPr lang="en-US" b="1" dirty="0"/>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97</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32454976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0" dirty="0"/>
              <a:t>Another objection says that “knowledge makes proud,” and, indeed, it certainly can and does. But, knowledge </a:t>
            </a:r>
            <a:r>
              <a:rPr lang="en-US" baseline="0" dirty="0"/>
              <a:t>without love makes proud, while </a:t>
            </a:r>
            <a:r>
              <a:rPr lang="en-US" i="1" baseline="0" dirty="0"/>
              <a:t>tr</a:t>
            </a:r>
            <a:r>
              <a:rPr lang="en-US" sz="1200" i="1" kern="1200" dirty="0">
                <a:solidFill>
                  <a:schemeClr val="tx1"/>
                </a:solidFill>
                <a:effectLst/>
                <a:latin typeface="Arial" charset="0"/>
                <a:ea typeface="+mn-ea"/>
                <a:cs typeface="Arial" charset="0"/>
              </a:rPr>
              <a:t>ue knowledge of God </a:t>
            </a:r>
            <a:r>
              <a:rPr lang="en-US" sz="1200" i="0" kern="1200" dirty="0">
                <a:solidFill>
                  <a:schemeClr val="tx1"/>
                </a:solidFill>
                <a:effectLst/>
                <a:latin typeface="Arial" charset="0"/>
                <a:ea typeface="+mn-ea"/>
                <a:cs typeface="Arial" charset="0"/>
              </a:rPr>
              <a:t>produces humility.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98</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22985676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effectLst/>
                <a:latin typeface="Arial" charset="0"/>
                <a:ea typeface="+mn-ea"/>
                <a:cs typeface="Arial" charset="0"/>
              </a:rPr>
              <a:t>Knowledge of God’s holiness and majesty reveals the great evil of our sin, the necessity and justice of God’s wrath against us, the infinite love, mercy, and grace of God in sending His Son for our salvation, the infinite glory of Christ in voluntarily taking upon Himself the infinite wrath of the Father in our place, and God’s amazing grace in adopting unworthy, wicked sinners, to be His children in His kingdom.   </a:t>
            </a:r>
            <a:r>
              <a:rPr lang="en-US" b="1" dirty="0"/>
              <a:t>&lt;NEXT&gt;</a:t>
            </a:r>
          </a:p>
        </p:txBody>
      </p:sp>
      <p:sp>
        <p:nvSpPr>
          <p:cNvPr id="152580" name="Slide Number Placeholder 3"/>
          <p:cNvSpPr>
            <a:spLocks noGrp="1"/>
          </p:cNvSpPr>
          <p:nvPr>
            <p:ph type="sldNum" sz="quarter" idx="5"/>
          </p:nvPr>
        </p:nvSpPr>
        <p:spPr>
          <a:noFill/>
        </p:spPr>
        <p:txBody>
          <a:bodyPr/>
          <a:lstStyle>
            <a:lvl1pPr defTabSz="966788">
              <a:defRPr sz="3600">
                <a:solidFill>
                  <a:schemeClr val="tx1"/>
                </a:solidFill>
                <a:latin typeface="Tahoma" pitchFamily="34" charset="0"/>
                <a:cs typeface="Tahoma" pitchFamily="34" charset="0"/>
              </a:defRPr>
            </a:lvl1pPr>
            <a:lvl2pPr marL="742950" indent="-285750" defTabSz="966788">
              <a:defRPr sz="3600">
                <a:solidFill>
                  <a:schemeClr val="tx1"/>
                </a:solidFill>
                <a:latin typeface="Tahoma" pitchFamily="34" charset="0"/>
                <a:cs typeface="Tahoma" pitchFamily="34" charset="0"/>
              </a:defRPr>
            </a:lvl2pPr>
            <a:lvl3pPr marL="1143000" indent="-228600" defTabSz="966788">
              <a:defRPr sz="3600">
                <a:solidFill>
                  <a:schemeClr val="tx1"/>
                </a:solidFill>
                <a:latin typeface="Tahoma" pitchFamily="34" charset="0"/>
                <a:cs typeface="Tahoma" pitchFamily="34" charset="0"/>
              </a:defRPr>
            </a:lvl3pPr>
            <a:lvl4pPr marL="1600200" indent="-228600" defTabSz="966788">
              <a:defRPr sz="3600">
                <a:solidFill>
                  <a:schemeClr val="tx1"/>
                </a:solidFill>
                <a:latin typeface="Tahoma" pitchFamily="34" charset="0"/>
                <a:cs typeface="Tahoma" pitchFamily="34" charset="0"/>
              </a:defRPr>
            </a:lvl4pPr>
            <a:lvl5pPr marL="2057400" indent="-228600" defTabSz="966788">
              <a:defRPr sz="3600">
                <a:solidFill>
                  <a:schemeClr val="tx1"/>
                </a:solidFill>
                <a:latin typeface="Tahoma" pitchFamily="34" charset="0"/>
                <a:cs typeface="Tahoma" pitchFamily="34" charset="0"/>
              </a:defRPr>
            </a:lvl5pPr>
            <a:lvl6pPr marL="2514600" indent="-228600" defTabSz="966788"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defTabSz="966788"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defTabSz="966788"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defTabSz="966788" eaLnBrk="0" fontAlgn="base" hangingPunct="0">
              <a:spcBef>
                <a:spcPct val="0"/>
              </a:spcBef>
              <a:spcAft>
                <a:spcPct val="0"/>
              </a:spcAft>
              <a:defRPr sz="3600">
                <a:solidFill>
                  <a:schemeClr val="tx1"/>
                </a:solidFill>
                <a:latin typeface="Tahoma" pitchFamily="34" charset="0"/>
                <a:cs typeface="Tahoma" pitchFamily="34" charset="0"/>
              </a:defRPr>
            </a:lvl9pPr>
          </a:lstStyle>
          <a:p>
            <a:fld id="{8CEAE9B0-7365-43B4-BB41-9810AD1A1958}" type="slidenum">
              <a:rPr lang="en-US" sz="1300" smtClean="0">
                <a:latin typeface="Arial" pitchFamily="34" charset="0"/>
                <a:cs typeface="Arial" pitchFamily="34" charset="0"/>
              </a:rPr>
              <a:pPr/>
              <a:t>99</a:t>
            </a:fld>
            <a:endParaRPr lang="en-US" sz="1300" dirty="0">
              <a:latin typeface="Arial" pitchFamily="34" charset="0"/>
              <a:cs typeface="Arial" pitchFamily="34" charset="0"/>
            </a:endParaRPr>
          </a:p>
        </p:txBody>
      </p:sp>
    </p:spTree>
    <p:extLst>
      <p:ext uri="{BB962C8B-B14F-4D97-AF65-F5344CB8AC3E}">
        <p14:creationId xmlns:p14="http://schemas.microsoft.com/office/powerpoint/2010/main" val="104116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41508717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3205912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2337428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97119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61079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56929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629237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02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7854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1643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91379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65469051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61313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69125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9/1/2021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82383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29191317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6251056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2479343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42779920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9626514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49005195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t>9/1/2021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8157812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12D1B-ECAC-43BC-8896-D869663C824C}" type="datetimeFigureOut">
              <a:rPr lang="en-US" smtClean="0"/>
              <a:t>9/1/2021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544B4-773B-4C49-85AA-C657A6083081}" type="slidenum">
              <a:rPr lang="en-US" smtClean="0"/>
              <a:t>‹#›</a:t>
            </a:fld>
            <a:endParaRPr lang="en-US"/>
          </a:p>
        </p:txBody>
      </p:sp>
    </p:spTree>
    <p:extLst>
      <p:ext uri="{BB962C8B-B14F-4D97-AF65-F5344CB8AC3E}">
        <p14:creationId xmlns:p14="http://schemas.microsoft.com/office/powerpoint/2010/main" val="3186946400"/>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12D1B-ECAC-43BC-8896-D869663C824C}" type="datetimeFigureOut">
              <a:rPr lang="en-US" smtClean="0">
                <a:solidFill>
                  <a:prstClr val="black">
                    <a:tint val="75000"/>
                  </a:prstClr>
                </a:solidFill>
              </a:rPr>
              <a:pPr/>
              <a:t>9/1/2021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544B4-773B-4C49-85AA-C657A6083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298744"/>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microsoft.com/office/2007/relationships/hdphoto" Target="../media/hdphoto2.wdp"/></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microsoft.com/office/2007/relationships/hdphoto" Target="../media/hdphoto2.wdp"/></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microsoft.com/office/2007/relationships/hdphoto" Target="../media/hdphoto2.wdp"/></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microsoft.com/office/2007/relationships/hdphoto" Target="../media/hdphoto2.wdp"/></Relationships>
</file>

<file path=ppt/slides/_rels/slide9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41287344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4858BF-2B3C-4870-B6F2-EB5DD247DE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2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Wrong Approaches to Theology</a:t>
            </a:r>
          </a:p>
        </p:txBody>
      </p:sp>
    </p:spTree>
    <p:extLst>
      <p:ext uri="{BB962C8B-B14F-4D97-AF65-F5344CB8AC3E}">
        <p14:creationId xmlns:p14="http://schemas.microsoft.com/office/powerpoint/2010/main" val="3399153321"/>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BA19FE-DEAB-4EBB-8E40-907EC8AEED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205C9056-DDE0-4490-B909-6DEB0D82B6E0}"/>
              </a:ext>
            </a:extLst>
          </p:cNvPr>
          <p:cNvSpPr/>
          <p:nvPr/>
        </p:nvSpPr>
        <p:spPr>
          <a:xfrm>
            <a:off x="1605475" y="2551837"/>
            <a:ext cx="5933049" cy="1754326"/>
          </a:xfrm>
          <a:prstGeom prst="rect">
            <a:avLst/>
          </a:prstGeom>
        </p:spPr>
        <p:txBody>
          <a:bodyPr wrap="square">
            <a:spAutoFit/>
          </a:bodyPr>
          <a:lstStyle/>
          <a:p>
            <a:pPr algn="ctr"/>
            <a:r>
              <a:rPr lang="en-US" dirty="0">
                <a:solidFill>
                  <a:schemeClr val="bg1">
                    <a:lumMod val="95000"/>
                  </a:schemeClr>
                </a:solidFill>
                <a:latin typeface="Fredericka the Great" panose="02000000000000000000" pitchFamily="2" charset="0"/>
                <a:ea typeface="Fredericka the Great" panose="02000000000000000000" pitchFamily="2" charset="0"/>
                <a:cs typeface="Arial" charset="0"/>
              </a:rPr>
              <a:t>The problem with pride is we don’t see our smallness in light of God’s greatness.</a:t>
            </a:r>
            <a:endParaRPr lang="en-US" dirty="0">
              <a:solidFill>
                <a:schemeClr val="bg1">
                  <a:lumMod val="95000"/>
                </a:schemeClr>
              </a:solidFill>
              <a:latin typeface="Fredericka the Great" panose="02000000000000000000" pitchFamily="2" charset="0"/>
              <a:ea typeface="Fredericka the Great" panose="02000000000000000000" pitchFamily="2" charset="0"/>
            </a:endParaRPr>
          </a:p>
        </p:txBody>
      </p:sp>
      <p:sp>
        <p:nvSpPr>
          <p:cNvPr id="6" name="Rectangle 2">
            <a:extLst>
              <a:ext uri="{FF2B5EF4-FFF2-40B4-BE49-F238E27FC236}">
                <a16:creationId xmlns:a16="http://schemas.microsoft.com/office/drawing/2014/main" id="{E98660C2-715B-4AC7-BAAB-A80F30F9B78F}"/>
              </a:ext>
            </a:extLst>
          </p:cNvPr>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Answering Objections to </a:t>
            </a:r>
            <a:r>
              <a:rPr lang="en-US" sz="4000" i="1" dirty="0">
                <a:solidFill>
                  <a:schemeClr val="bg1">
                    <a:lumMod val="50000"/>
                    <a:alpha val="65000"/>
                  </a:schemeClr>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145482204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BA19FE-DEAB-4EBB-8E40-907EC8AEED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BFFE4DAA-091E-4175-8AA5-F3C71BF000D4}"/>
              </a:ext>
            </a:extLst>
          </p:cNvPr>
          <p:cNvSpPr/>
          <p:nvPr/>
        </p:nvSpPr>
        <p:spPr>
          <a:xfrm>
            <a:off x="1787857" y="2367171"/>
            <a:ext cx="5568286" cy="2123658"/>
          </a:xfrm>
          <a:prstGeom prst="rect">
            <a:avLst/>
          </a:prstGeom>
        </p:spPr>
        <p:txBody>
          <a:bodyPr wrap="square">
            <a:spAutoFit/>
          </a:bodyPr>
          <a:lstStyle/>
          <a:p>
            <a:pPr algn="ctr"/>
            <a:r>
              <a:rPr lang="en-US" sz="4400" dirty="0">
                <a:solidFill>
                  <a:schemeClr val="bg1">
                    <a:lumMod val="95000"/>
                  </a:schemeClr>
                </a:solidFill>
                <a:latin typeface="Fredericka the Great" panose="02000000000000000000" pitchFamily="2" charset="0"/>
                <a:ea typeface="Fredericka the Great" panose="02000000000000000000" pitchFamily="2" charset="0"/>
                <a:cs typeface="Arial" charset="0"/>
              </a:rPr>
              <a:t>The only solution to the sin of pride is knowing God. </a:t>
            </a:r>
            <a:endParaRPr lang="en-US" sz="4400" dirty="0">
              <a:solidFill>
                <a:schemeClr val="bg1">
                  <a:lumMod val="95000"/>
                </a:schemeClr>
              </a:solidFill>
              <a:latin typeface="Fredericka the Great" panose="02000000000000000000" pitchFamily="2" charset="0"/>
              <a:ea typeface="Fredericka the Great" panose="02000000000000000000" pitchFamily="2" charset="0"/>
            </a:endParaRPr>
          </a:p>
        </p:txBody>
      </p:sp>
      <p:sp>
        <p:nvSpPr>
          <p:cNvPr id="6" name="Rectangle 2">
            <a:extLst>
              <a:ext uri="{FF2B5EF4-FFF2-40B4-BE49-F238E27FC236}">
                <a16:creationId xmlns:a16="http://schemas.microsoft.com/office/drawing/2014/main" id="{412068F1-015D-4A7D-BB17-82FA2DB374C3}"/>
              </a:ext>
            </a:extLst>
          </p:cNvPr>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Answering Objections to </a:t>
            </a:r>
            <a:r>
              <a:rPr lang="en-US" sz="4000" i="1" dirty="0">
                <a:solidFill>
                  <a:schemeClr val="bg1">
                    <a:lumMod val="50000"/>
                    <a:alpha val="65000"/>
                  </a:schemeClr>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310928839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Text Box 5"/>
          <p:cNvSpPr txBox="1">
            <a:spLocks noChangeArrowheads="1"/>
          </p:cNvSpPr>
          <p:nvPr/>
        </p:nvSpPr>
        <p:spPr bwMode="auto">
          <a:xfrm>
            <a:off x="907146" y="2960455"/>
            <a:ext cx="731520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2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rPr>
              <a:t>Next Up:</a:t>
            </a:r>
          </a:p>
          <a:p>
            <a:pPr algn="ctr">
              <a:lnSpc>
                <a:spcPts val="4200"/>
              </a:lnSpc>
            </a:pP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r>
              <a:rPr lang="en-US" sz="3000" dirty="0">
                <a:solidFill>
                  <a:schemeClr val="accent6">
                    <a:lumMod val="40000"/>
                    <a:lumOff val="60000"/>
                  </a:schemeClr>
                </a:solidFill>
                <a:effectLst>
                  <a:glow rad="1460500">
                    <a:schemeClr val="tx1">
                      <a:alpha val="15000"/>
                    </a:schemeClr>
                  </a:glow>
                  <a:reflection blurRad="774700" stA="44000" endPos="0" dist="647700" dir="5400000" sy="-100000" algn="bl" rotWithShape="0"/>
                </a:effectLst>
                <a:latin typeface="Trajan Pro" panose="02020502050506020301" pitchFamily="18" charset="0"/>
                <a:ea typeface="Microsoft Yi Baiti" pitchFamily="66" charset="0"/>
              </a:rPr>
              <a:t>Assumptions of Faith, </a:t>
            </a:r>
          </a:p>
          <a:p>
            <a:pPr algn="ctr">
              <a:lnSpc>
                <a:spcPts val="4200"/>
              </a:lnSpc>
            </a:pPr>
            <a:r>
              <a:rPr lang="en-US" sz="3000" dirty="0">
                <a:solidFill>
                  <a:schemeClr val="accent6">
                    <a:lumMod val="40000"/>
                    <a:lumOff val="60000"/>
                  </a:schemeClr>
                </a:solidFill>
                <a:effectLst>
                  <a:glow rad="1460500">
                    <a:schemeClr val="tx1">
                      <a:alpha val="15000"/>
                    </a:schemeClr>
                  </a:glow>
                  <a:reflection blurRad="774700" stA="44000" endPos="0" dist="647700" dir="5400000" sy="-100000" algn="bl" rotWithShape="0"/>
                </a:effectLst>
                <a:latin typeface="Trajan Pro" panose="02020502050506020301" pitchFamily="18" charset="0"/>
                <a:ea typeface="Microsoft Yi Baiti" pitchFamily="66" charset="0"/>
              </a:rPr>
              <a:t>The Ground of All Unbelieving Arguments</a:t>
            </a:r>
            <a:endParaRPr lang="en-US" sz="3000" dirty="0">
              <a:solidFill>
                <a:schemeClr val="accent6">
                  <a:lumMod val="40000"/>
                  <a:lumOff val="60000"/>
                </a:schemeClr>
              </a:solidFill>
              <a:latin typeface="Calibri" panose="020F0502020204030204" pitchFamily="34" charset="0"/>
              <a:ea typeface="Microsoft Yi Baiti" pitchFamily="66" charset="0"/>
              <a:cs typeface="Arial" pitchFamily="34" charset="0"/>
            </a:endParaRPr>
          </a:p>
        </p:txBody>
      </p:sp>
    </p:spTree>
    <p:extLst>
      <p:ext uri="{BB962C8B-B14F-4D97-AF65-F5344CB8AC3E}">
        <p14:creationId xmlns:p14="http://schemas.microsoft.com/office/powerpoint/2010/main" val="268620158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8" name="Freeform 7"/>
          <p:cNvSpPr/>
          <p:nvPr/>
        </p:nvSpPr>
        <p:spPr>
          <a:xfrm>
            <a:off x="-101600" y="5257800"/>
            <a:ext cx="8178800" cy="1752600"/>
          </a:xfrm>
          <a:custGeom>
            <a:avLst/>
            <a:gdLst>
              <a:gd name="connsiteX0" fmla="*/ 29029 w 8447314"/>
              <a:gd name="connsiteY0" fmla="*/ 58057 h 1161143"/>
              <a:gd name="connsiteX1" fmla="*/ 798286 w 8447314"/>
              <a:gd name="connsiteY1" fmla="*/ 72572 h 1161143"/>
              <a:gd name="connsiteX2" fmla="*/ 943429 w 8447314"/>
              <a:gd name="connsiteY2" fmla="*/ 0 h 1161143"/>
              <a:gd name="connsiteX3" fmla="*/ 1190172 w 8447314"/>
              <a:gd name="connsiteY3" fmla="*/ 14515 h 1161143"/>
              <a:gd name="connsiteX4" fmla="*/ 1349829 w 8447314"/>
              <a:gd name="connsiteY4" fmla="*/ 72572 h 1161143"/>
              <a:gd name="connsiteX5" fmla="*/ 1524000 w 8447314"/>
              <a:gd name="connsiteY5" fmla="*/ 58057 h 1161143"/>
              <a:gd name="connsiteX6" fmla="*/ 1669143 w 8447314"/>
              <a:gd name="connsiteY6" fmla="*/ 29029 h 1161143"/>
              <a:gd name="connsiteX7" fmla="*/ 1886857 w 8447314"/>
              <a:gd name="connsiteY7" fmla="*/ 29029 h 1161143"/>
              <a:gd name="connsiteX8" fmla="*/ 2032000 w 8447314"/>
              <a:gd name="connsiteY8" fmla="*/ 116115 h 1161143"/>
              <a:gd name="connsiteX9" fmla="*/ 2162629 w 8447314"/>
              <a:gd name="connsiteY9" fmla="*/ 188686 h 1161143"/>
              <a:gd name="connsiteX10" fmla="*/ 2351314 w 8447314"/>
              <a:gd name="connsiteY10" fmla="*/ 159657 h 1161143"/>
              <a:gd name="connsiteX11" fmla="*/ 2714172 w 8447314"/>
              <a:gd name="connsiteY11" fmla="*/ 87086 h 1161143"/>
              <a:gd name="connsiteX12" fmla="*/ 2975429 w 8447314"/>
              <a:gd name="connsiteY12" fmla="*/ 116115 h 1161143"/>
              <a:gd name="connsiteX13" fmla="*/ 3193143 w 8447314"/>
              <a:gd name="connsiteY13" fmla="*/ 87086 h 1161143"/>
              <a:gd name="connsiteX14" fmla="*/ 3483429 w 8447314"/>
              <a:gd name="connsiteY14" fmla="*/ 87086 h 1161143"/>
              <a:gd name="connsiteX15" fmla="*/ 3585029 w 8447314"/>
              <a:gd name="connsiteY15" fmla="*/ 174172 h 1161143"/>
              <a:gd name="connsiteX16" fmla="*/ 3657600 w 8447314"/>
              <a:gd name="connsiteY16" fmla="*/ 232229 h 1161143"/>
              <a:gd name="connsiteX17" fmla="*/ 3860800 w 8447314"/>
              <a:gd name="connsiteY17" fmla="*/ 319315 h 1161143"/>
              <a:gd name="connsiteX18" fmla="*/ 4122057 w 8447314"/>
              <a:gd name="connsiteY18" fmla="*/ 304800 h 1161143"/>
              <a:gd name="connsiteX19" fmla="*/ 4441372 w 8447314"/>
              <a:gd name="connsiteY19" fmla="*/ 319315 h 1161143"/>
              <a:gd name="connsiteX20" fmla="*/ 4586514 w 8447314"/>
              <a:gd name="connsiteY20" fmla="*/ 348343 h 1161143"/>
              <a:gd name="connsiteX21" fmla="*/ 4673600 w 8447314"/>
              <a:gd name="connsiteY21" fmla="*/ 362857 h 1161143"/>
              <a:gd name="connsiteX22" fmla="*/ 4731657 w 8447314"/>
              <a:gd name="connsiteY22" fmla="*/ 377372 h 1161143"/>
              <a:gd name="connsiteX23" fmla="*/ 5007429 w 8447314"/>
              <a:gd name="connsiteY23" fmla="*/ 435429 h 1161143"/>
              <a:gd name="connsiteX24" fmla="*/ 5225143 w 8447314"/>
              <a:gd name="connsiteY24" fmla="*/ 449943 h 1161143"/>
              <a:gd name="connsiteX25" fmla="*/ 5471886 w 8447314"/>
              <a:gd name="connsiteY25" fmla="*/ 406400 h 1161143"/>
              <a:gd name="connsiteX26" fmla="*/ 5675086 w 8447314"/>
              <a:gd name="connsiteY26" fmla="*/ 478972 h 1161143"/>
              <a:gd name="connsiteX27" fmla="*/ 5747657 w 8447314"/>
              <a:gd name="connsiteY27" fmla="*/ 595086 h 1161143"/>
              <a:gd name="connsiteX28" fmla="*/ 5805714 w 8447314"/>
              <a:gd name="connsiteY28" fmla="*/ 624115 h 1161143"/>
              <a:gd name="connsiteX29" fmla="*/ 5849257 w 8447314"/>
              <a:gd name="connsiteY29" fmla="*/ 667657 h 1161143"/>
              <a:gd name="connsiteX30" fmla="*/ 5965372 w 8447314"/>
              <a:gd name="connsiteY30" fmla="*/ 682172 h 1161143"/>
              <a:gd name="connsiteX31" fmla="*/ 6197600 w 8447314"/>
              <a:gd name="connsiteY31" fmla="*/ 696686 h 1161143"/>
              <a:gd name="connsiteX32" fmla="*/ 6444343 w 8447314"/>
              <a:gd name="connsiteY32" fmla="*/ 682172 h 1161143"/>
              <a:gd name="connsiteX33" fmla="*/ 6691086 w 8447314"/>
              <a:gd name="connsiteY33" fmla="*/ 653143 h 1161143"/>
              <a:gd name="connsiteX34" fmla="*/ 7184572 w 8447314"/>
              <a:gd name="connsiteY34" fmla="*/ 754743 h 1161143"/>
              <a:gd name="connsiteX35" fmla="*/ 7271657 w 8447314"/>
              <a:gd name="connsiteY35" fmla="*/ 841829 h 1161143"/>
              <a:gd name="connsiteX36" fmla="*/ 7445829 w 8447314"/>
              <a:gd name="connsiteY36" fmla="*/ 899886 h 1161143"/>
              <a:gd name="connsiteX37" fmla="*/ 7881257 w 8447314"/>
              <a:gd name="connsiteY37" fmla="*/ 914400 h 1161143"/>
              <a:gd name="connsiteX38" fmla="*/ 8360229 w 8447314"/>
              <a:gd name="connsiteY38" fmla="*/ 1132115 h 1161143"/>
              <a:gd name="connsiteX39" fmla="*/ 8447314 w 8447314"/>
              <a:gd name="connsiteY39" fmla="*/ 1132115 h 1161143"/>
              <a:gd name="connsiteX40" fmla="*/ 0 w 8447314"/>
              <a:gd name="connsiteY40" fmla="*/ 1161143 h 1161143"/>
              <a:gd name="connsiteX41" fmla="*/ 43543 w 8447314"/>
              <a:gd name="connsiteY41" fmla="*/ 159657 h 1161143"/>
              <a:gd name="connsiteX0" fmla="*/ 0 w 8418285"/>
              <a:gd name="connsiteY0" fmla="*/ 58057 h 1175657"/>
              <a:gd name="connsiteX1" fmla="*/ 769257 w 8418285"/>
              <a:gd name="connsiteY1" fmla="*/ 72572 h 1175657"/>
              <a:gd name="connsiteX2" fmla="*/ 914400 w 8418285"/>
              <a:gd name="connsiteY2" fmla="*/ 0 h 1175657"/>
              <a:gd name="connsiteX3" fmla="*/ 1161143 w 8418285"/>
              <a:gd name="connsiteY3" fmla="*/ 14515 h 1175657"/>
              <a:gd name="connsiteX4" fmla="*/ 1320800 w 8418285"/>
              <a:gd name="connsiteY4" fmla="*/ 72572 h 1175657"/>
              <a:gd name="connsiteX5" fmla="*/ 1494971 w 8418285"/>
              <a:gd name="connsiteY5" fmla="*/ 58057 h 1175657"/>
              <a:gd name="connsiteX6" fmla="*/ 1640114 w 8418285"/>
              <a:gd name="connsiteY6" fmla="*/ 29029 h 1175657"/>
              <a:gd name="connsiteX7" fmla="*/ 1857828 w 8418285"/>
              <a:gd name="connsiteY7" fmla="*/ 29029 h 1175657"/>
              <a:gd name="connsiteX8" fmla="*/ 2002971 w 8418285"/>
              <a:gd name="connsiteY8" fmla="*/ 116115 h 1175657"/>
              <a:gd name="connsiteX9" fmla="*/ 2133600 w 8418285"/>
              <a:gd name="connsiteY9" fmla="*/ 188686 h 1175657"/>
              <a:gd name="connsiteX10" fmla="*/ 2322285 w 8418285"/>
              <a:gd name="connsiteY10" fmla="*/ 159657 h 1175657"/>
              <a:gd name="connsiteX11" fmla="*/ 2685143 w 8418285"/>
              <a:gd name="connsiteY11" fmla="*/ 87086 h 1175657"/>
              <a:gd name="connsiteX12" fmla="*/ 2946400 w 8418285"/>
              <a:gd name="connsiteY12" fmla="*/ 116115 h 1175657"/>
              <a:gd name="connsiteX13" fmla="*/ 3164114 w 8418285"/>
              <a:gd name="connsiteY13" fmla="*/ 87086 h 1175657"/>
              <a:gd name="connsiteX14" fmla="*/ 3454400 w 8418285"/>
              <a:gd name="connsiteY14" fmla="*/ 87086 h 1175657"/>
              <a:gd name="connsiteX15" fmla="*/ 3556000 w 8418285"/>
              <a:gd name="connsiteY15" fmla="*/ 174172 h 1175657"/>
              <a:gd name="connsiteX16" fmla="*/ 3628571 w 8418285"/>
              <a:gd name="connsiteY16" fmla="*/ 232229 h 1175657"/>
              <a:gd name="connsiteX17" fmla="*/ 3831771 w 8418285"/>
              <a:gd name="connsiteY17" fmla="*/ 319315 h 1175657"/>
              <a:gd name="connsiteX18" fmla="*/ 4093028 w 8418285"/>
              <a:gd name="connsiteY18" fmla="*/ 304800 h 1175657"/>
              <a:gd name="connsiteX19" fmla="*/ 4412343 w 8418285"/>
              <a:gd name="connsiteY19" fmla="*/ 319315 h 1175657"/>
              <a:gd name="connsiteX20" fmla="*/ 4557485 w 8418285"/>
              <a:gd name="connsiteY20" fmla="*/ 348343 h 1175657"/>
              <a:gd name="connsiteX21" fmla="*/ 4644571 w 8418285"/>
              <a:gd name="connsiteY21" fmla="*/ 362857 h 1175657"/>
              <a:gd name="connsiteX22" fmla="*/ 4702628 w 8418285"/>
              <a:gd name="connsiteY22" fmla="*/ 377372 h 1175657"/>
              <a:gd name="connsiteX23" fmla="*/ 4978400 w 8418285"/>
              <a:gd name="connsiteY23" fmla="*/ 435429 h 1175657"/>
              <a:gd name="connsiteX24" fmla="*/ 5196114 w 8418285"/>
              <a:gd name="connsiteY24" fmla="*/ 449943 h 1175657"/>
              <a:gd name="connsiteX25" fmla="*/ 5442857 w 8418285"/>
              <a:gd name="connsiteY25" fmla="*/ 406400 h 1175657"/>
              <a:gd name="connsiteX26" fmla="*/ 5646057 w 8418285"/>
              <a:gd name="connsiteY26" fmla="*/ 478972 h 1175657"/>
              <a:gd name="connsiteX27" fmla="*/ 5718628 w 8418285"/>
              <a:gd name="connsiteY27" fmla="*/ 595086 h 1175657"/>
              <a:gd name="connsiteX28" fmla="*/ 5776685 w 8418285"/>
              <a:gd name="connsiteY28" fmla="*/ 624115 h 1175657"/>
              <a:gd name="connsiteX29" fmla="*/ 5820228 w 8418285"/>
              <a:gd name="connsiteY29" fmla="*/ 667657 h 1175657"/>
              <a:gd name="connsiteX30" fmla="*/ 5936343 w 8418285"/>
              <a:gd name="connsiteY30" fmla="*/ 682172 h 1175657"/>
              <a:gd name="connsiteX31" fmla="*/ 6168571 w 8418285"/>
              <a:gd name="connsiteY31" fmla="*/ 696686 h 1175657"/>
              <a:gd name="connsiteX32" fmla="*/ 6415314 w 8418285"/>
              <a:gd name="connsiteY32" fmla="*/ 682172 h 1175657"/>
              <a:gd name="connsiteX33" fmla="*/ 6662057 w 8418285"/>
              <a:gd name="connsiteY33" fmla="*/ 653143 h 1175657"/>
              <a:gd name="connsiteX34" fmla="*/ 7155543 w 8418285"/>
              <a:gd name="connsiteY34" fmla="*/ 754743 h 1175657"/>
              <a:gd name="connsiteX35" fmla="*/ 7242628 w 8418285"/>
              <a:gd name="connsiteY35" fmla="*/ 841829 h 1175657"/>
              <a:gd name="connsiteX36" fmla="*/ 7416800 w 8418285"/>
              <a:gd name="connsiteY36" fmla="*/ 899886 h 1175657"/>
              <a:gd name="connsiteX37" fmla="*/ 7852228 w 8418285"/>
              <a:gd name="connsiteY37" fmla="*/ 914400 h 1175657"/>
              <a:gd name="connsiteX38" fmla="*/ 8331200 w 8418285"/>
              <a:gd name="connsiteY38" fmla="*/ 1132115 h 1175657"/>
              <a:gd name="connsiteX39" fmla="*/ 8418285 w 8418285"/>
              <a:gd name="connsiteY39" fmla="*/ 1132115 h 1175657"/>
              <a:gd name="connsiteX40" fmla="*/ 14514 w 8418285"/>
              <a:gd name="connsiteY40" fmla="*/ 1175657 h 1175657"/>
              <a:gd name="connsiteX41" fmla="*/ 14514 w 8418285"/>
              <a:gd name="connsiteY41" fmla="*/ 159657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18285" h="1175657">
                <a:moveTo>
                  <a:pt x="0" y="58057"/>
                </a:moveTo>
                <a:lnTo>
                  <a:pt x="769257" y="72572"/>
                </a:lnTo>
                <a:lnTo>
                  <a:pt x="914400" y="0"/>
                </a:lnTo>
                <a:lnTo>
                  <a:pt x="1161143" y="14515"/>
                </a:lnTo>
                <a:lnTo>
                  <a:pt x="1320800" y="72572"/>
                </a:lnTo>
                <a:cubicBezTo>
                  <a:pt x="1475571" y="57094"/>
                  <a:pt x="1417321" y="58057"/>
                  <a:pt x="1494971" y="58057"/>
                </a:cubicBezTo>
                <a:lnTo>
                  <a:pt x="1640114" y="29029"/>
                </a:lnTo>
                <a:lnTo>
                  <a:pt x="1857828" y="29029"/>
                </a:lnTo>
                <a:lnTo>
                  <a:pt x="2002971" y="116115"/>
                </a:lnTo>
                <a:cubicBezTo>
                  <a:pt x="2112445" y="194310"/>
                  <a:pt x="2062952" y="188686"/>
                  <a:pt x="2133600" y="188686"/>
                </a:cubicBezTo>
                <a:lnTo>
                  <a:pt x="2322285" y="159657"/>
                </a:lnTo>
                <a:lnTo>
                  <a:pt x="2685143" y="87086"/>
                </a:lnTo>
                <a:lnTo>
                  <a:pt x="2946400" y="116115"/>
                </a:lnTo>
                <a:lnTo>
                  <a:pt x="3164114" y="87086"/>
                </a:lnTo>
                <a:lnTo>
                  <a:pt x="3454400" y="87086"/>
                </a:lnTo>
                <a:cubicBezTo>
                  <a:pt x="3488267" y="116115"/>
                  <a:pt x="3521169" y="146307"/>
                  <a:pt x="3556000" y="174172"/>
                </a:cubicBezTo>
                <a:cubicBezTo>
                  <a:pt x="3647545" y="247408"/>
                  <a:pt x="3558485" y="162140"/>
                  <a:pt x="3628571" y="232229"/>
                </a:cubicBezTo>
                <a:lnTo>
                  <a:pt x="3831771" y="319315"/>
                </a:lnTo>
                <a:lnTo>
                  <a:pt x="4093028" y="304800"/>
                </a:lnTo>
                <a:lnTo>
                  <a:pt x="4412343" y="319315"/>
                </a:lnTo>
                <a:lnTo>
                  <a:pt x="4557485" y="348343"/>
                </a:lnTo>
                <a:cubicBezTo>
                  <a:pt x="4586410" y="353766"/>
                  <a:pt x="4615713" y="357085"/>
                  <a:pt x="4644571" y="362857"/>
                </a:cubicBezTo>
                <a:cubicBezTo>
                  <a:pt x="4664132" y="366769"/>
                  <a:pt x="4702628" y="377372"/>
                  <a:pt x="4702628" y="377372"/>
                </a:cubicBezTo>
                <a:lnTo>
                  <a:pt x="4978400" y="435429"/>
                </a:lnTo>
                <a:cubicBezTo>
                  <a:pt x="5147613" y="452350"/>
                  <a:pt x="5074921" y="449943"/>
                  <a:pt x="5196114" y="449943"/>
                </a:cubicBezTo>
                <a:lnTo>
                  <a:pt x="5442857" y="406400"/>
                </a:lnTo>
                <a:lnTo>
                  <a:pt x="5646057" y="478972"/>
                </a:lnTo>
                <a:cubicBezTo>
                  <a:pt x="5670247" y="517677"/>
                  <a:pt x="5688095" y="561160"/>
                  <a:pt x="5718628" y="595086"/>
                </a:cubicBezTo>
                <a:cubicBezTo>
                  <a:pt x="5733102" y="611168"/>
                  <a:pt x="5760063" y="610264"/>
                  <a:pt x="5776685" y="624115"/>
                </a:cubicBezTo>
                <a:cubicBezTo>
                  <a:pt x="5833766" y="671682"/>
                  <a:pt x="5781234" y="667657"/>
                  <a:pt x="5820228" y="667657"/>
                </a:cubicBezTo>
                <a:lnTo>
                  <a:pt x="5936343" y="682172"/>
                </a:lnTo>
                <a:cubicBezTo>
                  <a:pt x="6100631" y="700426"/>
                  <a:pt x="6023160" y="696686"/>
                  <a:pt x="6168571" y="696686"/>
                </a:cubicBezTo>
                <a:lnTo>
                  <a:pt x="6415314" y="682172"/>
                </a:lnTo>
                <a:lnTo>
                  <a:pt x="6662057" y="653143"/>
                </a:lnTo>
                <a:lnTo>
                  <a:pt x="7155543" y="754743"/>
                </a:lnTo>
                <a:lnTo>
                  <a:pt x="7242628" y="841829"/>
                </a:lnTo>
                <a:lnTo>
                  <a:pt x="7416800" y="899886"/>
                </a:lnTo>
                <a:lnTo>
                  <a:pt x="7852228" y="914400"/>
                </a:lnTo>
                <a:lnTo>
                  <a:pt x="8331200" y="1132115"/>
                </a:lnTo>
                <a:lnTo>
                  <a:pt x="8418285" y="1132115"/>
                </a:lnTo>
                <a:lnTo>
                  <a:pt x="14514" y="1175657"/>
                </a:lnTo>
                <a:lnTo>
                  <a:pt x="14514" y="159657"/>
                </a:lnTo>
              </a:path>
            </a:pathLst>
          </a:custGeom>
          <a:gradFill>
            <a:gsLst>
              <a:gs pos="98800">
                <a:srgbClr val="863808">
                  <a:alpha val="12941"/>
                </a:srgbClr>
              </a:gs>
              <a:gs pos="0">
                <a:srgbClr val="762914">
                  <a:alpha val="15000"/>
                </a:srgbClr>
              </a:gs>
            </a:gsLst>
            <a:lin ang="5400000" scaled="0"/>
          </a:gradFill>
          <a:ln>
            <a:noFill/>
          </a:ln>
          <a:effectLst>
            <a:softEdge rad="127000"/>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Calibri" panose="020F0502020204030204" pitchFamily="34" charset="0"/>
              <a:ea typeface="Microsoft Yi Baiti" panose="03000500000000000000" pitchFamily="66" charset="0"/>
            </a:endParaRPr>
          </a:p>
        </p:txBody>
      </p:sp>
      <p:sp>
        <p:nvSpPr>
          <p:cNvPr id="14" name="Rectangle 13"/>
          <p:cNvSpPr/>
          <p:nvPr/>
        </p:nvSpPr>
        <p:spPr>
          <a:xfrm>
            <a:off x="666211" y="3714497"/>
            <a:ext cx="7765142" cy="1323439"/>
          </a:xfrm>
          <a:prstGeom prst="rect">
            <a:avLst/>
          </a:prstGeom>
        </p:spPr>
        <p:txBody>
          <a:bodyPr wrap="square">
            <a:spAutoFit/>
          </a:bodyPr>
          <a:lstStyle/>
          <a:p>
            <a:r>
              <a:rPr lang="en-US" sz="2000" dirty="0">
                <a:solidFill>
                  <a:schemeClr val="bg1"/>
                </a:solidFill>
                <a:latin typeface="Calibri" panose="020F0502020204030204" pitchFamily="34" charset="0"/>
                <a:ea typeface="Microsoft Yi Baiti" panose="03000500000000000000" pitchFamily="66" charset="0"/>
              </a:rPr>
              <a:t>Unless otherwise indicated, Scripture taken from the NEW AMERICAN STANDARD BIBLE, © Copyright The </a:t>
            </a:r>
            <a:r>
              <a:rPr lang="en-US" sz="2000" dirty="0" err="1">
                <a:solidFill>
                  <a:schemeClr val="bg1"/>
                </a:solidFill>
                <a:latin typeface="Calibri" panose="020F0502020204030204" pitchFamily="34" charset="0"/>
                <a:ea typeface="Microsoft Yi Baiti" panose="03000500000000000000" pitchFamily="66" charset="0"/>
              </a:rPr>
              <a:t>Lockman</a:t>
            </a:r>
            <a:r>
              <a:rPr lang="en-US" sz="2000" dirty="0">
                <a:solidFill>
                  <a:schemeClr val="bg1"/>
                </a:solidFill>
                <a:latin typeface="Calibri" panose="020F0502020204030204" pitchFamily="34" charset="0"/>
                <a:ea typeface="Microsoft Yi Baiti" panose="03000500000000000000" pitchFamily="66" charset="0"/>
              </a:rPr>
              <a:t> Foundation 1960, 1962, 1963, 1968, 1971, 1972, 1973, 1975, 1977, 1988, 1995. Used by permission. </a:t>
            </a:r>
          </a:p>
        </p:txBody>
      </p:sp>
      <p:sp>
        <p:nvSpPr>
          <p:cNvPr id="15" name="Rectangle 14"/>
          <p:cNvSpPr/>
          <p:nvPr/>
        </p:nvSpPr>
        <p:spPr>
          <a:xfrm>
            <a:off x="660401" y="4955801"/>
            <a:ext cx="7765142" cy="1323439"/>
          </a:xfrm>
          <a:prstGeom prst="rect">
            <a:avLst/>
          </a:prstGeom>
        </p:spPr>
        <p:txBody>
          <a:bodyPr wrap="square">
            <a:spAutoFit/>
          </a:bodyPr>
          <a:lstStyle/>
          <a:p>
            <a:r>
              <a:rPr lang="en-US" sz="2000" dirty="0">
                <a:solidFill>
                  <a:schemeClr val="bg1"/>
                </a:solidFill>
                <a:latin typeface="Calibri" panose="020F0502020204030204" pitchFamily="34" charset="0"/>
                <a:ea typeface="Microsoft Yi Baiti" panose="03000500000000000000" pitchFamily="66" charset="0"/>
              </a:rPr>
              <a:t>Scripture quotations marked (ESV) are from The Holy Bible, English Standard Version® (ESV®), copyright © 2001 by Crossway, a publishing ministry of Good News Publishers. Used by permission. All rights reserved.</a:t>
            </a:r>
          </a:p>
        </p:txBody>
      </p:sp>
      <p:sp>
        <p:nvSpPr>
          <p:cNvPr id="16" name="Rectangle 15"/>
          <p:cNvSpPr/>
          <p:nvPr/>
        </p:nvSpPr>
        <p:spPr>
          <a:xfrm>
            <a:off x="660401" y="3058922"/>
            <a:ext cx="4944623" cy="338554"/>
          </a:xfrm>
          <a:prstGeom prst="rect">
            <a:avLst/>
          </a:prstGeom>
        </p:spPr>
        <p:txBody>
          <a:bodyPr wrap="none">
            <a:spAutoFit/>
          </a:bodyPr>
          <a:lstStyle/>
          <a:p>
            <a:pPr algn="ctr"/>
            <a:r>
              <a:rPr lang="en-US" sz="1600" dirty="0">
                <a:solidFill>
                  <a:schemeClr val="bg1">
                    <a:lumMod val="95000"/>
                  </a:schemeClr>
                </a:solidFill>
              </a:rPr>
              <a:t>Copyright © 2014 by Craig Biehl, Pilgrim’s Rock, LLC</a:t>
            </a:r>
          </a:p>
        </p:txBody>
      </p:sp>
    </p:spTree>
    <p:extLst>
      <p:ext uri="{BB962C8B-B14F-4D97-AF65-F5344CB8AC3E}">
        <p14:creationId xmlns:p14="http://schemas.microsoft.com/office/powerpoint/2010/main" val="593565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D508668-5E9F-4922-BDE7-53361BDEE8D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Wrong Approaches to Theology</a:t>
            </a:r>
          </a:p>
        </p:txBody>
      </p:sp>
      <p:sp>
        <p:nvSpPr>
          <p:cNvPr id="12" name="Text Box 5"/>
          <p:cNvSpPr txBox="1">
            <a:spLocks noChangeArrowheads="1"/>
          </p:cNvSpPr>
          <p:nvPr/>
        </p:nvSpPr>
        <p:spPr bwMode="auto">
          <a:xfrm>
            <a:off x="724200" y="2027932"/>
            <a:ext cx="4762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dirty="0">
                <a:solidFill>
                  <a:schemeClr val="bg1"/>
                </a:solidFill>
                <a:effectLst>
                  <a:glow rad="1397000">
                    <a:schemeClr val="tx1">
                      <a:alpha val="15000"/>
                    </a:schemeClr>
                  </a:glow>
                </a:effectLst>
                <a:latin typeface="Calibri" panose="020F0502020204030204" pitchFamily="34" charset="0"/>
                <a:ea typeface="Microsoft Yi Baiti" pitchFamily="66" charset="0"/>
                <a:cs typeface="Arial" pitchFamily="34" charset="0"/>
              </a:rPr>
              <a:t>Truth and “knowledge” without love and application</a:t>
            </a:r>
          </a:p>
        </p:txBody>
      </p:sp>
    </p:spTree>
    <p:extLst>
      <p:ext uri="{BB962C8B-B14F-4D97-AF65-F5344CB8AC3E}">
        <p14:creationId xmlns:p14="http://schemas.microsoft.com/office/powerpoint/2010/main" val="11854731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5CD00B-F80E-4FAB-9533-9561CFF448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4" name="Text Box 7"/>
          <p:cNvSpPr txBox="1">
            <a:spLocks noChangeArrowheads="1"/>
          </p:cNvSpPr>
          <p:nvPr/>
        </p:nvSpPr>
        <p:spPr bwMode="auto">
          <a:xfrm>
            <a:off x="596778" y="1997839"/>
            <a:ext cx="79504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glow rad="1358900">
                    <a:prstClr val="black">
                      <a:alpha val="15000"/>
                    </a:prstClr>
                  </a:glow>
                </a:effectLst>
                <a:uLnTx/>
                <a:uFillTx/>
                <a:latin typeface="Calibri" panose="020F0502020204030204" pitchFamily="34" charset="0"/>
                <a:ea typeface="Microsoft Yi Baiti" pitchFamily="66" charset="0"/>
                <a:cs typeface="Arial" pitchFamily="34" charset="0"/>
              </a:rPr>
              <a:t>“If I have prophecy, and know all mysteries and all knowledge; and if I have all faith, so as to remove mountains, but do not have love, I am nothing.”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glow rad="1358900">
                    <a:prstClr val="black">
                      <a:alpha val="15000"/>
                    </a:prstClr>
                  </a:glow>
                </a:effectLst>
                <a:uLnTx/>
                <a:uFillTx/>
                <a:latin typeface="Calibri" panose="020F0502020204030204" pitchFamily="34" charset="0"/>
                <a:ea typeface="Microsoft Yi Baiti" pitchFamily="66" charset="0"/>
                <a:cs typeface="Arial" pitchFamily="34" charset="0"/>
              </a:rPr>
              <a:t>1 Corinthians 13:2</a:t>
            </a:r>
          </a:p>
        </p:txBody>
      </p:sp>
      <p:sp>
        <p:nvSpPr>
          <p:cNvPr id="16" name="Rectangle 4">
            <a:extLst>
              <a:ext uri="{FF2B5EF4-FFF2-40B4-BE49-F238E27FC236}">
                <a16:creationId xmlns:a16="http://schemas.microsoft.com/office/drawing/2014/main" id="{3C907191-AB31-4C13-A608-14052F2610B5}"/>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lumMod val="50000"/>
                    <a:alpha val="65000"/>
                  </a:prstClr>
                </a:solidFill>
                <a:effectLst/>
                <a:uLnTx/>
                <a:uFillTx/>
                <a:latin typeface="Calibri" panose="020F0502020204030204" pitchFamily="34" charset="0"/>
                <a:ea typeface="Microsoft Yi Baiti" pitchFamily="66" charset="0"/>
                <a:cs typeface="+mj-cs"/>
              </a:rPr>
              <a:t>Wrong Approaches to Theology</a:t>
            </a:r>
          </a:p>
        </p:txBody>
      </p:sp>
    </p:spTree>
    <p:extLst>
      <p:ext uri="{BB962C8B-B14F-4D97-AF65-F5344CB8AC3E}">
        <p14:creationId xmlns:p14="http://schemas.microsoft.com/office/powerpoint/2010/main" val="22326033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21FCE-1877-4C6C-BF20-9E6D2A9084A8}"/>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5012"/>
          <a:stretch/>
        </p:blipFill>
        <p:spPr>
          <a:xfrm>
            <a:off x="0" y="0"/>
            <a:ext cx="9144000" cy="6858000"/>
          </a:xfrm>
          <a:prstGeom prst="rect">
            <a:avLst/>
          </a:prstGeom>
        </p:spPr>
      </p:pic>
    </p:spTree>
    <p:extLst>
      <p:ext uri="{BB962C8B-B14F-4D97-AF65-F5344CB8AC3E}">
        <p14:creationId xmlns:p14="http://schemas.microsoft.com/office/powerpoint/2010/main" val="13011174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8EDF-58CD-4D59-A9FC-F95C65F76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 y="-42159"/>
            <a:ext cx="9162661" cy="6900159"/>
          </a:xfrm>
          <a:prstGeom prst="rect">
            <a:avLst/>
          </a:prstGeom>
        </p:spPr>
      </p:pic>
    </p:spTree>
    <p:extLst>
      <p:ext uri="{BB962C8B-B14F-4D97-AF65-F5344CB8AC3E}">
        <p14:creationId xmlns:p14="http://schemas.microsoft.com/office/powerpoint/2010/main" val="3344553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3C907191-AB31-4C13-A608-14052F2610B5}"/>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lumMod val="50000"/>
                    <a:alpha val="65000"/>
                  </a:prstClr>
                </a:solidFill>
                <a:effectLst/>
                <a:uLnTx/>
                <a:uFillTx/>
                <a:latin typeface="Calibri" panose="020F0502020204030204" pitchFamily="34" charset="0"/>
                <a:ea typeface="Microsoft Yi Baiti" pitchFamily="66" charset="0"/>
                <a:cs typeface="+mj-cs"/>
              </a:rPr>
              <a:t>Wrong Approaches to Theology</a:t>
            </a:r>
          </a:p>
        </p:txBody>
      </p:sp>
      <p:pic>
        <p:nvPicPr>
          <p:cNvPr id="5" name="Picture 4">
            <a:extLst>
              <a:ext uri="{FF2B5EF4-FFF2-40B4-BE49-F238E27FC236}">
                <a16:creationId xmlns:a16="http://schemas.microsoft.com/office/drawing/2014/main" id="{37D37EEC-BEDA-4FE5-8C32-12565F24880A}"/>
              </a:ext>
            </a:extLst>
          </p:cNvPr>
          <p:cNvPicPr>
            <a:picLocks noChangeAspect="1"/>
          </p:cNvPicPr>
          <p:nvPr/>
        </p:nvPicPr>
        <p:blipFill rotWithShape="1">
          <a:blip r:embed="rId3">
            <a:extLst>
              <a:ext uri="{28A0092B-C50C-407E-A947-70E740481C1C}">
                <a14:useLocalDpi xmlns:a14="http://schemas.microsoft.com/office/drawing/2010/main" val="0"/>
              </a:ext>
            </a:extLst>
          </a:blip>
          <a:srcRect l="3546" r="7786"/>
          <a:stretch/>
        </p:blipFill>
        <p:spPr>
          <a:xfrm>
            <a:off x="0" y="0"/>
            <a:ext cx="9144000" cy="6858000"/>
          </a:xfrm>
          <a:prstGeom prst="rect">
            <a:avLst/>
          </a:prstGeom>
        </p:spPr>
      </p:pic>
      <p:sp>
        <p:nvSpPr>
          <p:cNvPr id="6" name="Rectangle 5">
            <a:extLst>
              <a:ext uri="{FF2B5EF4-FFF2-40B4-BE49-F238E27FC236}">
                <a16:creationId xmlns:a16="http://schemas.microsoft.com/office/drawing/2014/main" id="{192F24B6-72A1-45B2-8073-231142F66D66}"/>
              </a:ext>
            </a:extLst>
          </p:cNvPr>
          <p:cNvSpPr/>
          <p:nvPr/>
        </p:nvSpPr>
        <p:spPr>
          <a:xfrm>
            <a:off x="4847419" y="1166842"/>
            <a:ext cx="3704350" cy="452431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Tahoma" pitchFamily="34" charset="0"/>
              </a:rPr>
              <a:t>The best argument for the reality and glory of the Gospel, second to God’s testimony in Scripture, is a changed life.  Talk is cheap. </a:t>
            </a:r>
          </a:p>
        </p:txBody>
      </p:sp>
    </p:spTree>
    <p:extLst>
      <p:ext uri="{BB962C8B-B14F-4D97-AF65-F5344CB8AC3E}">
        <p14:creationId xmlns:p14="http://schemas.microsoft.com/office/powerpoint/2010/main" val="28518974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3C907191-AB31-4C13-A608-14052F2610B5}"/>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lumMod val="50000"/>
                    <a:alpha val="65000"/>
                  </a:prstClr>
                </a:solidFill>
                <a:effectLst/>
                <a:uLnTx/>
                <a:uFillTx/>
                <a:latin typeface="Calibri" panose="020F0502020204030204" pitchFamily="34" charset="0"/>
                <a:ea typeface="Microsoft Yi Baiti" pitchFamily="66" charset="0"/>
                <a:cs typeface="+mj-cs"/>
              </a:rPr>
              <a:t>Wrong Approaches to Theology</a:t>
            </a:r>
          </a:p>
        </p:txBody>
      </p:sp>
      <p:pic>
        <p:nvPicPr>
          <p:cNvPr id="5" name="Picture 4">
            <a:extLst>
              <a:ext uri="{FF2B5EF4-FFF2-40B4-BE49-F238E27FC236}">
                <a16:creationId xmlns:a16="http://schemas.microsoft.com/office/drawing/2014/main" id="{37D37EEC-BEDA-4FE5-8C32-12565F24880A}"/>
              </a:ext>
            </a:extLst>
          </p:cNvPr>
          <p:cNvPicPr>
            <a:picLocks noChangeAspect="1"/>
          </p:cNvPicPr>
          <p:nvPr/>
        </p:nvPicPr>
        <p:blipFill rotWithShape="1">
          <a:blip r:embed="rId3">
            <a:extLst>
              <a:ext uri="{28A0092B-C50C-407E-A947-70E740481C1C}">
                <a14:useLocalDpi xmlns:a14="http://schemas.microsoft.com/office/drawing/2010/main" val="0"/>
              </a:ext>
            </a:extLst>
          </a:blip>
          <a:srcRect l="3546" r="7786"/>
          <a:stretch/>
        </p:blipFill>
        <p:spPr>
          <a:xfrm>
            <a:off x="0" y="0"/>
            <a:ext cx="9144000" cy="6858000"/>
          </a:xfrm>
          <a:prstGeom prst="rect">
            <a:avLst/>
          </a:prstGeom>
        </p:spPr>
      </p:pic>
      <p:sp>
        <p:nvSpPr>
          <p:cNvPr id="6" name="Rectangle 5">
            <a:extLst>
              <a:ext uri="{FF2B5EF4-FFF2-40B4-BE49-F238E27FC236}">
                <a16:creationId xmlns:a16="http://schemas.microsoft.com/office/drawing/2014/main" id="{192F24B6-72A1-45B2-8073-231142F66D66}"/>
              </a:ext>
            </a:extLst>
          </p:cNvPr>
          <p:cNvSpPr/>
          <p:nvPr/>
        </p:nvSpPr>
        <p:spPr>
          <a:xfrm>
            <a:off x="4786313" y="889843"/>
            <a:ext cx="3890962" cy="507831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Tahoma" pitchFamily="34" charset="0"/>
              </a:rPr>
              <a:t>Well-reasoned arguments are easy compared to humble love and faithfulness in the face of irrational, petty, and sometimes vicious opposition. </a:t>
            </a:r>
            <a:endParaRPr kumimoji="0" lang="en-US" sz="3600" b="0" i="0" u="none" strike="noStrike" kern="1200" cap="none" spc="0" normalizeH="0" baseline="0" noProof="0" dirty="0">
              <a:ln>
                <a:noFill/>
              </a:ln>
              <a:solidFill>
                <a:srgbClr val="1F497D">
                  <a:lumMod val="75000"/>
                </a:srgbClr>
              </a:solidFill>
              <a:effectLst/>
              <a:uLnTx/>
              <a:uFillTx/>
              <a:latin typeface="Calibri"/>
              <a:ea typeface="+mn-ea"/>
              <a:cs typeface="Tahoma" pitchFamily="34" charset="0"/>
            </a:endParaRPr>
          </a:p>
        </p:txBody>
      </p:sp>
    </p:spTree>
    <p:extLst>
      <p:ext uri="{BB962C8B-B14F-4D97-AF65-F5344CB8AC3E}">
        <p14:creationId xmlns:p14="http://schemas.microsoft.com/office/powerpoint/2010/main" val="527586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A836D-E7B3-47E5-A3C5-2DDB3987D598}"/>
              </a:ext>
            </a:extLst>
          </p:cNvPr>
          <p:cNvPicPr>
            <a:picLocks noChangeAspect="1"/>
          </p:cNvPicPr>
          <p:nvPr/>
        </p:nvPicPr>
        <p:blipFill rotWithShape="1">
          <a:blip r:embed="rId3">
            <a:extLst>
              <a:ext uri="{28A0092B-C50C-407E-A947-70E740481C1C}">
                <a14:useLocalDpi xmlns:a14="http://schemas.microsoft.com/office/drawing/2010/main" val="0"/>
              </a:ext>
            </a:extLst>
          </a:blip>
          <a:srcRect l="-2" r="11067"/>
          <a:stretch/>
        </p:blipFill>
        <p:spPr>
          <a:xfrm>
            <a:off x="0" y="0"/>
            <a:ext cx="9144000" cy="6858000"/>
          </a:xfrm>
          <a:prstGeom prst="rect">
            <a:avLst/>
          </a:prstGeom>
        </p:spPr>
      </p:pic>
    </p:spTree>
    <p:extLst>
      <p:ext uri="{BB962C8B-B14F-4D97-AF65-F5344CB8AC3E}">
        <p14:creationId xmlns:p14="http://schemas.microsoft.com/office/powerpoint/2010/main" val="27243744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90E837-1163-4F14-8585-B1B37A8E98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4" name="Rectangle 3"/>
          <p:cNvSpPr txBox="1">
            <a:spLocks noChangeArrowheads="1"/>
          </p:cNvSpPr>
          <p:nvPr/>
        </p:nvSpPr>
        <p:spPr>
          <a:xfrm>
            <a:off x="709223" y="2857500"/>
            <a:ext cx="7725553" cy="114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325" indent="-60325" algn="ctr" fontAlgn="auto">
              <a:spcAft>
                <a:spcPts val="0"/>
              </a:spcAft>
              <a:buFont typeface="Wingdings" pitchFamily="2" charset="2"/>
              <a:buNone/>
            </a:pPr>
            <a:r>
              <a:rPr lang="en-US" sz="3600" dirty="0">
                <a:solidFill>
                  <a:schemeClr val="bg1"/>
                </a:solidFill>
              </a:rPr>
              <a:t>Next to Scripture, the best argument for Christ is His character displayed in us.</a:t>
            </a:r>
            <a:endParaRPr lang="en-US" sz="3600" dirty="0">
              <a:solidFill>
                <a:schemeClr val="bg1"/>
              </a:solidFill>
              <a:effectLst>
                <a:glow rad="1270000">
                  <a:schemeClr val="tx1">
                    <a:alpha val="20000"/>
                  </a:schemeClr>
                </a:glow>
              </a:effectLst>
              <a:latin typeface="Calibri" panose="020F0502020204030204" pitchFamily="34" charset="0"/>
              <a:ea typeface="Microsoft Yi Baiti" pitchFamily="66" charset="0"/>
            </a:endParaRPr>
          </a:p>
        </p:txBody>
      </p:sp>
      <p:sp>
        <p:nvSpPr>
          <p:cNvPr id="16" name="Rectangle 4">
            <a:extLst>
              <a:ext uri="{FF2B5EF4-FFF2-40B4-BE49-F238E27FC236}">
                <a16:creationId xmlns:a16="http://schemas.microsoft.com/office/drawing/2014/main" id="{BAD101C4-0EFA-4628-9D2E-0B756024D573}"/>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Wrong Approaches to Theology</a:t>
            </a:r>
          </a:p>
        </p:txBody>
      </p:sp>
    </p:spTree>
    <p:extLst>
      <p:ext uri="{BB962C8B-B14F-4D97-AF65-F5344CB8AC3E}">
        <p14:creationId xmlns:p14="http://schemas.microsoft.com/office/powerpoint/2010/main" val="41087030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DEAFDF-D352-4D79-878D-3B8ABD5FDC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Text Box 9"/>
          <p:cNvSpPr txBox="1">
            <a:spLocks noChangeArrowheads="1"/>
          </p:cNvSpPr>
          <p:nvPr/>
        </p:nvSpPr>
        <p:spPr bwMode="auto">
          <a:xfrm>
            <a:off x="1589315" y="2274838"/>
            <a:ext cx="59653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dirty="0">
                <a:solidFill>
                  <a:schemeClr val="bg1"/>
                </a:solidFill>
                <a:effectLst>
                  <a:glow rad="1384300">
                    <a:schemeClr val="tx1">
                      <a:alpha val="15000"/>
                    </a:schemeClr>
                  </a:glow>
                </a:effectLst>
                <a:latin typeface="Calibri" panose="020F0502020204030204" pitchFamily="34" charset="0"/>
                <a:ea typeface="Microsoft Yi Baiti" pitchFamily="66" charset="0"/>
                <a:cs typeface="Arial" pitchFamily="34" charset="0"/>
              </a:rPr>
              <a:t>“Prove yourself doers of the word, and not merely hearers who delude themselves.” </a:t>
            </a:r>
          </a:p>
          <a:p>
            <a:pPr algn="ctr"/>
            <a:r>
              <a:rPr lang="en-US" dirty="0">
                <a:solidFill>
                  <a:schemeClr val="bg1"/>
                </a:solidFill>
                <a:effectLst>
                  <a:glow rad="1384300">
                    <a:schemeClr val="tx1">
                      <a:alpha val="15000"/>
                    </a:schemeClr>
                  </a:glow>
                </a:effectLst>
                <a:latin typeface="+mn-lt"/>
                <a:ea typeface="Microsoft Yi Baiti" pitchFamily="66" charset="0"/>
                <a:cs typeface="Arial" pitchFamily="34" charset="0"/>
              </a:rPr>
              <a:t>James </a:t>
            </a:r>
            <a:r>
              <a:rPr lang="en-US" dirty="0">
                <a:solidFill>
                  <a:schemeClr val="bg1"/>
                </a:solidFill>
                <a:effectLst>
                  <a:glow rad="1384300">
                    <a:schemeClr val="tx1">
                      <a:alpha val="15000"/>
                    </a:schemeClr>
                  </a:glow>
                </a:effectLst>
                <a:latin typeface="Calibri" panose="020F0502020204030204" pitchFamily="34" charset="0"/>
                <a:ea typeface="Microsoft Yi Baiti" pitchFamily="66" charset="0"/>
                <a:cs typeface="Arial" pitchFamily="34" charset="0"/>
              </a:rPr>
              <a:t>1:22</a:t>
            </a:r>
          </a:p>
        </p:txBody>
      </p:sp>
      <p:sp>
        <p:nvSpPr>
          <p:cNvPr id="16" name="Rectangle 4">
            <a:extLst>
              <a:ext uri="{FF2B5EF4-FFF2-40B4-BE49-F238E27FC236}">
                <a16:creationId xmlns:a16="http://schemas.microsoft.com/office/drawing/2014/main" id="{0B373641-1518-446C-9120-33D248DEEB94}"/>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Wrong Approaches to Theology</a:t>
            </a:r>
          </a:p>
        </p:txBody>
      </p:sp>
    </p:spTree>
    <p:extLst>
      <p:ext uri="{BB962C8B-B14F-4D97-AF65-F5344CB8AC3E}">
        <p14:creationId xmlns:p14="http://schemas.microsoft.com/office/powerpoint/2010/main" val="733185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5" name="Text Box 5"/>
          <p:cNvSpPr txBox="1">
            <a:spLocks noChangeArrowheads="1"/>
          </p:cNvSpPr>
          <p:nvPr/>
        </p:nvSpPr>
        <p:spPr bwMode="auto">
          <a:xfrm>
            <a:off x="507998" y="254010"/>
            <a:ext cx="812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r"/>
            <a:r>
              <a:rPr lang="en-US" sz="60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Unbreakable Faith</a:t>
            </a:r>
          </a:p>
        </p:txBody>
      </p:sp>
      <p:sp>
        <p:nvSpPr>
          <p:cNvPr id="6" name="Rectangle 5"/>
          <p:cNvSpPr/>
          <p:nvPr/>
        </p:nvSpPr>
        <p:spPr>
          <a:xfrm>
            <a:off x="776068" y="3368242"/>
            <a:ext cx="7575544" cy="1708160"/>
          </a:xfrm>
          <a:prstGeom prst="rect">
            <a:avLst/>
          </a:prstGeom>
        </p:spPr>
        <p:txBody>
          <a:bodyPr wrap="square">
            <a:spAutoFit/>
          </a:bodyPr>
          <a:lstStyle/>
          <a:p>
            <a:pPr algn="ctr">
              <a:lnSpc>
                <a:spcPts val="4200"/>
              </a:lnSpc>
            </a:pPr>
            <a:r>
              <a:rPr lang="en-US" sz="3000" dirty="0">
                <a:solidFill>
                  <a:srgbClr val="F79646">
                    <a:lumMod val="40000"/>
                    <a:lumOff val="60000"/>
                  </a:srgbClr>
                </a:solidFill>
                <a:effectLst>
                  <a:glow>
                    <a:prstClr val="black"/>
                  </a:glow>
                </a:effectLst>
                <a:latin typeface="Trajan Pro" panose="02020502050506020301" pitchFamily="18" charset="0"/>
                <a:ea typeface="SBL Greek" panose="02000000000000000000" pitchFamily="2" charset="0"/>
                <a:cs typeface="Arabic Typesetting" panose="03020402040406030203" pitchFamily="66" charset="-78"/>
              </a:rPr>
              <a:t>How </a:t>
            </a:r>
            <a:r>
              <a:rPr lang="en-US" sz="3000" dirty="0">
                <a:solidFill>
                  <a:srgbClr val="F79646">
                    <a:lumMod val="40000"/>
                    <a:lumOff val="60000"/>
                  </a:srgbClr>
                </a:solidFill>
                <a:latin typeface="Trajan Pro" panose="02020502050506020301" pitchFamily="18" charset="0"/>
                <a:ea typeface="SBL Greek" panose="02000000000000000000" pitchFamily="2" charset="0"/>
                <a:cs typeface="Arabic Typesetting" panose="03020402040406030203" pitchFamily="66" charset="-78"/>
              </a:rPr>
              <a:t>God’s Perfections Give Life, Joy, and Thriving Assurance in a World of Unbelief</a:t>
            </a:r>
          </a:p>
        </p:txBody>
      </p:sp>
    </p:spTree>
    <p:extLst>
      <p:ext uri="{BB962C8B-B14F-4D97-AF65-F5344CB8AC3E}">
        <p14:creationId xmlns:p14="http://schemas.microsoft.com/office/powerpoint/2010/main" val="5087002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DEAFDF-D352-4D79-878D-3B8ABD5FDC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4">
            <a:extLst>
              <a:ext uri="{FF2B5EF4-FFF2-40B4-BE49-F238E27FC236}">
                <a16:creationId xmlns:a16="http://schemas.microsoft.com/office/drawing/2014/main" id="{0B373641-1518-446C-9120-33D248DEEB94}"/>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lumMod val="50000"/>
                    <a:alpha val="65000"/>
                  </a:prstClr>
                </a:solidFill>
                <a:effectLst/>
                <a:uLnTx/>
                <a:uFillTx/>
                <a:latin typeface="Calibri" panose="020F0502020204030204" pitchFamily="34" charset="0"/>
                <a:ea typeface="Microsoft Yi Baiti" pitchFamily="66" charset="0"/>
                <a:cs typeface="+mj-cs"/>
              </a:rPr>
              <a:t>Wrong Approaches to Theology</a:t>
            </a:r>
          </a:p>
        </p:txBody>
      </p:sp>
      <p:sp>
        <p:nvSpPr>
          <p:cNvPr id="2" name="Rectangle 1">
            <a:extLst>
              <a:ext uri="{FF2B5EF4-FFF2-40B4-BE49-F238E27FC236}">
                <a16:creationId xmlns:a16="http://schemas.microsoft.com/office/drawing/2014/main" id="{181672F4-1C12-403F-A4FB-10AF10964E48}"/>
              </a:ext>
            </a:extLst>
          </p:cNvPr>
          <p:cNvSpPr/>
          <p:nvPr/>
        </p:nvSpPr>
        <p:spPr>
          <a:xfrm>
            <a:off x="1344980" y="1908738"/>
            <a:ext cx="6454039" cy="34163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We can deceive ourselves by thinking that knowing </a:t>
            </a:r>
            <a:r>
              <a:rPr kumimoji="0" lang="en-US" sz="3600" b="0" i="1" u="none" strike="noStrike" kern="1200" cap="none" spc="0" normalizeH="0" baseline="0" noProof="0" dirty="0">
                <a:ln>
                  <a:noFill/>
                </a:ln>
                <a:solidFill>
                  <a:prstClr val="white"/>
                </a:solidFill>
                <a:effectLst/>
                <a:uLnTx/>
                <a:uFillTx/>
                <a:latin typeface="Calibri"/>
                <a:ea typeface="+mn-ea"/>
                <a:cs typeface="Tahoma" pitchFamily="34" charset="0"/>
              </a:rPr>
              <a:t>about</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God, without a love </a:t>
            </a:r>
            <a:r>
              <a:rPr kumimoji="0" lang="en-US" sz="3600" b="0" i="1" u="none" strike="noStrike" kern="1200" cap="none" spc="0" normalizeH="0" baseline="0" noProof="0" dirty="0">
                <a:ln>
                  <a:noFill/>
                </a:ln>
                <a:solidFill>
                  <a:prstClr val="white"/>
                </a:solidFill>
                <a:effectLst/>
                <a:uLnTx/>
                <a:uFillTx/>
                <a:latin typeface="Calibri"/>
                <a:ea typeface="+mn-ea"/>
                <a:cs typeface="Tahoma" pitchFamily="34" charset="0"/>
              </a:rPr>
              <a:t>to</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God, is the same as knowing God personally or </a:t>
            </a:r>
            <a:r>
              <a:rPr kumimoji="0" lang="en-US" sz="3600" b="0" i="0" u="none" strike="noStrike" kern="1200" cap="none" spc="0" normalizeH="0" baseline="0" noProof="0" dirty="0" err="1">
                <a:ln>
                  <a:noFill/>
                </a:ln>
                <a:solidFill>
                  <a:prstClr val="white"/>
                </a:solidFill>
                <a:effectLst/>
                <a:uLnTx/>
                <a:uFillTx/>
                <a:latin typeface="Calibri"/>
                <a:ea typeface="+mn-ea"/>
                <a:cs typeface="Tahoma" pitchFamily="34" charset="0"/>
              </a:rPr>
              <a:t>savingly</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Even demons know </a:t>
            </a:r>
            <a:r>
              <a:rPr kumimoji="0" lang="en-US" sz="3600" b="0" i="1" u="none" strike="noStrike" kern="1200" cap="none" spc="0" normalizeH="0" baseline="0" noProof="0" dirty="0">
                <a:ln>
                  <a:noFill/>
                </a:ln>
                <a:solidFill>
                  <a:prstClr val="white"/>
                </a:solidFill>
                <a:effectLst/>
                <a:uLnTx/>
                <a:uFillTx/>
                <a:latin typeface="Calibri"/>
                <a:ea typeface="+mn-ea"/>
                <a:cs typeface="Tahoma" pitchFamily="34" charset="0"/>
              </a:rPr>
              <a:t>about</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God.  </a:t>
            </a:r>
          </a:p>
        </p:txBody>
      </p:sp>
    </p:spTree>
    <p:extLst>
      <p:ext uri="{BB962C8B-B14F-4D97-AF65-F5344CB8AC3E}">
        <p14:creationId xmlns:p14="http://schemas.microsoft.com/office/powerpoint/2010/main" val="11233022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8824CF8-CE3F-49C1-996F-832FEED539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Wrong Approaches to Theology</a:t>
            </a:r>
          </a:p>
        </p:txBody>
      </p:sp>
      <p:sp>
        <p:nvSpPr>
          <p:cNvPr id="16" name="Text Box 6"/>
          <p:cNvSpPr txBox="1">
            <a:spLocks noChangeArrowheads="1"/>
          </p:cNvSpPr>
          <p:nvPr/>
        </p:nvSpPr>
        <p:spPr bwMode="auto">
          <a:xfrm>
            <a:off x="3701144" y="2138794"/>
            <a:ext cx="50824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dirty="0">
                <a:solidFill>
                  <a:schemeClr val="bg1"/>
                </a:solidFill>
                <a:effectLst>
                  <a:glow rad="1371600">
                    <a:schemeClr val="tx1">
                      <a:alpha val="15000"/>
                    </a:schemeClr>
                  </a:glow>
                </a:effectLst>
                <a:latin typeface="Calibri" panose="020F0502020204030204" pitchFamily="34" charset="0"/>
                <a:ea typeface="Microsoft Yi Baiti" pitchFamily="66" charset="0"/>
                <a:cs typeface="Arial" pitchFamily="34" charset="0"/>
              </a:rPr>
              <a:t>“Love” and “application” without truth and knowledge</a:t>
            </a:r>
          </a:p>
        </p:txBody>
      </p:sp>
    </p:spTree>
    <p:extLst>
      <p:ext uri="{BB962C8B-B14F-4D97-AF65-F5344CB8AC3E}">
        <p14:creationId xmlns:p14="http://schemas.microsoft.com/office/powerpoint/2010/main" val="9511942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EC56C-057E-442C-9E6F-583ECB8CDD80}"/>
              </a:ext>
            </a:extLst>
          </p:cNvPr>
          <p:cNvPicPr>
            <a:picLocks noChangeAspect="1"/>
          </p:cNvPicPr>
          <p:nvPr/>
        </p:nvPicPr>
        <p:blipFill rotWithShape="1">
          <a:blip r:embed="rId3">
            <a:extLst>
              <a:ext uri="{28A0092B-C50C-407E-A947-70E740481C1C}">
                <a14:useLocalDpi xmlns:a14="http://schemas.microsoft.com/office/drawing/2010/main" val="0"/>
              </a:ext>
            </a:extLst>
          </a:blip>
          <a:srcRect l="16956" r="4356"/>
          <a:stretch/>
        </p:blipFill>
        <p:spPr>
          <a:xfrm>
            <a:off x="6986" y="9144"/>
            <a:ext cx="9137014" cy="6848856"/>
          </a:xfrm>
          <a:prstGeom prst="rect">
            <a:avLst/>
          </a:prstGeom>
        </p:spPr>
      </p:pic>
      <p:sp>
        <p:nvSpPr>
          <p:cNvPr id="16" name="Text Box 6"/>
          <p:cNvSpPr txBox="1">
            <a:spLocks noChangeArrowheads="1"/>
          </p:cNvSpPr>
          <p:nvPr/>
        </p:nvSpPr>
        <p:spPr bwMode="auto">
          <a:xfrm>
            <a:off x="3850432" y="2138794"/>
            <a:ext cx="50824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glow rad="571500">
                    <a:prstClr val="black">
                      <a:alpha val="55000"/>
                    </a:prstClr>
                  </a:glow>
                </a:effectLst>
                <a:uLnTx/>
                <a:uFillTx/>
                <a:latin typeface="Calibri" panose="020F0502020204030204" pitchFamily="34" charset="0"/>
                <a:ea typeface="Microsoft Yi Baiti" pitchFamily="66" charset="0"/>
                <a:cs typeface="Arial" pitchFamily="34" charset="0"/>
              </a:rPr>
              <a:t>“Love” and “application” without truth and knowledge</a:t>
            </a:r>
          </a:p>
        </p:txBody>
      </p:sp>
    </p:spTree>
    <p:extLst>
      <p:ext uri="{BB962C8B-B14F-4D97-AF65-F5344CB8AC3E}">
        <p14:creationId xmlns:p14="http://schemas.microsoft.com/office/powerpoint/2010/main" val="14773221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8824CF8-CE3F-49C1-996F-832FEED539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Rectangle 2">
            <a:extLst>
              <a:ext uri="{FF2B5EF4-FFF2-40B4-BE49-F238E27FC236}">
                <a16:creationId xmlns:a16="http://schemas.microsoft.com/office/drawing/2014/main" id="{CC664754-718A-4C90-BCC8-408BB143BDB2}"/>
              </a:ext>
            </a:extLst>
          </p:cNvPr>
          <p:cNvSpPr/>
          <p:nvPr/>
        </p:nvSpPr>
        <p:spPr>
          <a:xfrm>
            <a:off x="1576316" y="2828835"/>
            <a:ext cx="5991367" cy="1200329"/>
          </a:xfrm>
          <a:prstGeom prst="rect">
            <a:avLst/>
          </a:prstGeom>
        </p:spPr>
        <p:txBody>
          <a:bodyPr wrap="square">
            <a:spAutoFit/>
          </a:bodyPr>
          <a:lstStyle/>
          <a:p>
            <a:pPr algn="ctr"/>
            <a:r>
              <a:rPr lang="en-US" dirty="0">
                <a:solidFill>
                  <a:schemeClr val="bg1">
                    <a:lumMod val="95000"/>
                  </a:schemeClr>
                </a:solidFill>
                <a:latin typeface="Fredericka the Great" panose="02000000000000000000" pitchFamily="2" charset="0"/>
                <a:ea typeface="Fredericka the Great" panose="02000000000000000000" pitchFamily="2" charset="0"/>
              </a:rPr>
              <a:t>Zeal without knowledge is dangerous and destructive. </a:t>
            </a:r>
          </a:p>
        </p:txBody>
      </p:sp>
      <p:sp>
        <p:nvSpPr>
          <p:cNvPr id="7" name="Rectangle 4">
            <a:extLst>
              <a:ext uri="{FF2B5EF4-FFF2-40B4-BE49-F238E27FC236}">
                <a16:creationId xmlns:a16="http://schemas.microsoft.com/office/drawing/2014/main" id="{594B35CC-9F71-464B-A75E-6303F8D1A985}"/>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Wrong Approaches to Theology</a:t>
            </a:r>
          </a:p>
        </p:txBody>
      </p:sp>
    </p:spTree>
    <p:extLst>
      <p:ext uri="{BB962C8B-B14F-4D97-AF65-F5344CB8AC3E}">
        <p14:creationId xmlns:p14="http://schemas.microsoft.com/office/powerpoint/2010/main" val="322795151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38D90A-E051-4F0F-8FAC-012A4EA4402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8"/>
          <p:cNvSpPr>
            <a:spLocks noChangeArrowheads="1"/>
          </p:cNvSpPr>
          <p:nvPr/>
        </p:nvSpPr>
        <p:spPr bwMode="auto">
          <a:xfrm>
            <a:off x="879454" y="1720840"/>
            <a:ext cx="73850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1" hangingPunct="1"/>
            <a:r>
              <a:rPr lang="en-US" dirty="0">
                <a:solidFill>
                  <a:schemeClr val="bg1"/>
                </a:solidFill>
                <a:effectLst>
                  <a:glow rad="1358900">
                    <a:schemeClr val="tx1">
                      <a:alpha val="20000"/>
                    </a:schemeClr>
                  </a:glow>
                </a:effectLst>
                <a:latin typeface="Calibri" panose="020F0502020204030204" pitchFamily="34" charset="0"/>
                <a:ea typeface="Microsoft Yi Baiti" pitchFamily="66" charset="0"/>
                <a:cs typeface="Arial" pitchFamily="34" charset="0"/>
              </a:rPr>
              <a:t>“Brethren, my heart's desire and my prayer to God for them is for their salvation. For I bear them witness that they have a zeal for God, but not in accordance with knowledge.” </a:t>
            </a:r>
          </a:p>
          <a:p>
            <a:pPr algn="ctr" eaLnBrk="1" hangingPunct="1"/>
            <a:r>
              <a:rPr lang="en-US" dirty="0">
                <a:solidFill>
                  <a:schemeClr val="bg1"/>
                </a:solidFill>
                <a:effectLst>
                  <a:glow rad="1358900">
                    <a:schemeClr val="tx1">
                      <a:alpha val="20000"/>
                    </a:schemeClr>
                  </a:glow>
                </a:effectLst>
                <a:latin typeface="Calibri" panose="020F0502020204030204" pitchFamily="34" charset="0"/>
                <a:ea typeface="Microsoft Yi Baiti" pitchFamily="66" charset="0"/>
                <a:cs typeface="Arial" pitchFamily="34" charset="0"/>
              </a:rPr>
              <a:t>Romans 10:1-2 </a:t>
            </a:r>
          </a:p>
        </p:txBody>
      </p:sp>
      <p:sp>
        <p:nvSpPr>
          <p:cNvPr id="16" name="Rectangle 4">
            <a:extLst>
              <a:ext uri="{FF2B5EF4-FFF2-40B4-BE49-F238E27FC236}">
                <a16:creationId xmlns:a16="http://schemas.microsoft.com/office/drawing/2014/main" id="{695C2FF8-CC7E-4A5C-A01E-31177FD01DDA}"/>
              </a:ext>
            </a:extLst>
          </p:cNvPr>
          <p:cNvSpPr txBox="1">
            <a:spLocks noChangeArrowheads="1"/>
          </p:cNvSpPr>
          <p:nvPr/>
        </p:nvSpPr>
        <p:spPr>
          <a:xfrm>
            <a:off x="447675"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Wrong Approaches to Theology</a:t>
            </a:r>
          </a:p>
        </p:txBody>
      </p:sp>
    </p:spTree>
    <p:extLst>
      <p:ext uri="{BB962C8B-B14F-4D97-AF65-F5344CB8AC3E}">
        <p14:creationId xmlns:p14="http://schemas.microsoft.com/office/powerpoint/2010/main" val="42082578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2DC62A2-961D-4B76-9453-0892B9E019C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4">
            <a:extLst>
              <a:ext uri="{FF2B5EF4-FFF2-40B4-BE49-F238E27FC236}">
                <a16:creationId xmlns:a16="http://schemas.microsoft.com/office/drawing/2014/main" id="{A91FF003-D16A-4CEE-A94A-6608785DA79A}"/>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14373623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37BCEB-C695-4CED-9F15-4DA3F28370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wrong views of God and His works</a:t>
            </a:r>
          </a:p>
        </p:txBody>
      </p:sp>
      <p:sp>
        <p:nvSpPr>
          <p:cNvPr id="14" name="Rectangle 4"/>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153222027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2AD123-2259-494E-B60F-D97D1CD137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6"/>
          <p:cNvSpPr>
            <a:spLocks noChangeArrowheads="1"/>
          </p:cNvSpPr>
          <p:nvPr/>
        </p:nvSpPr>
        <p:spPr bwMode="auto">
          <a:xfrm>
            <a:off x="787403" y="1300163"/>
            <a:ext cx="76417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wrong views of God and His works</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a false gospel</a:t>
            </a:r>
          </a:p>
        </p:txBody>
      </p:sp>
      <p:sp>
        <p:nvSpPr>
          <p:cNvPr id="16" name="Rectangle 4">
            <a:extLst>
              <a:ext uri="{FF2B5EF4-FFF2-40B4-BE49-F238E27FC236}">
                <a16:creationId xmlns:a16="http://schemas.microsoft.com/office/drawing/2014/main" id="{9BDA5F78-75FE-4234-A9D4-9895A5F3CA9C}"/>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3906614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F1F6A7-BB18-40B3-BA52-19D9604FE2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wrong views of God and His works</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false gospel</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the true Gospel with wrong motives</a:t>
            </a:r>
          </a:p>
        </p:txBody>
      </p:sp>
      <p:sp>
        <p:nvSpPr>
          <p:cNvPr id="15" name="Rectangle 4">
            <a:extLst>
              <a:ext uri="{FF2B5EF4-FFF2-40B4-BE49-F238E27FC236}">
                <a16:creationId xmlns:a16="http://schemas.microsoft.com/office/drawing/2014/main" id="{792DE85A-9229-422B-BA53-8E60E0D5CDDE}"/>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32262574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5ADE34-708A-4C2F-B13F-C548753A0D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Clr>
                <a:schemeClr val="bg1"/>
              </a:buClr>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wrong views of God and His works</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false gospel</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the true Gospel with wrong motives</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dishonor to God in service to God </a:t>
            </a:r>
          </a:p>
          <a:p>
            <a:pPr marL="465138" indent="-465138">
              <a:spcBef>
                <a:spcPct val="50000"/>
              </a:spcBef>
              <a:buSzPct val="80000"/>
              <a:buFont typeface="Arial" pitchFamily="34" charset="0"/>
              <a:buChar char="•"/>
            </a:pPr>
            <a:endParaRPr lang="en-US" dirty="0">
              <a:solidFill>
                <a:schemeClr val="bg1"/>
              </a:solidFill>
              <a:latin typeface="Calibri" panose="020F0502020204030204" pitchFamily="34" charset="0"/>
              <a:ea typeface="Microsoft Yi Baiti" pitchFamily="66" charset="0"/>
              <a:cs typeface="Arial" pitchFamily="34" charset="0"/>
            </a:endParaRPr>
          </a:p>
        </p:txBody>
      </p:sp>
      <p:sp>
        <p:nvSpPr>
          <p:cNvPr id="15" name="Rectangle 4">
            <a:extLst>
              <a:ext uri="{FF2B5EF4-FFF2-40B4-BE49-F238E27FC236}">
                <a16:creationId xmlns:a16="http://schemas.microsoft.com/office/drawing/2014/main" id="{811A31DC-FC0B-41A8-AD98-AC0FF7BDED78}"/>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28984168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5" name="Text Box 5"/>
          <p:cNvSpPr txBox="1">
            <a:spLocks noChangeArrowheads="1"/>
          </p:cNvSpPr>
          <p:nvPr/>
        </p:nvSpPr>
        <p:spPr bwMode="auto">
          <a:xfrm>
            <a:off x="507998" y="254010"/>
            <a:ext cx="8128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60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Course Texts</a:t>
            </a:r>
          </a:p>
        </p:txBody>
      </p:sp>
      <p:pic>
        <p:nvPicPr>
          <p:cNvPr id="7" name="Picture 6">
            <a:extLst>
              <a:ext uri="{FF2B5EF4-FFF2-40B4-BE49-F238E27FC236}">
                <a16:creationId xmlns:a16="http://schemas.microsoft.com/office/drawing/2014/main" id="{356AE233-1172-4D34-B0D9-FBF453699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9794" y="1779859"/>
            <a:ext cx="2938015" cy="5332151"/>
          </a:xfrm>
          <a:prstGeom prst="rect">
            <a:avLst/>
          </a:prstGeom>
        </p:spPr>
      </p:pic>
      <p:pic>
        <p:nvPicPr>
          <p:cNvPr id="20" name="Picture 19">
            <a:extLst>
              <a:ext uri="{FF2B5EF4-FFF2-40B4-BE49-F238E27FC236}">
                <a16:creationId xmlns:a16="http://schemas.microsoft.com/office/drawing/2014/main" id="{F8F62DA0-5753-49AF-B6AB-3F411EA42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40" y="1754659"/>
            <a:ext cx="2995027" cy="5435620"/>
          </a:xfrm>
          <a:prstGeom prst="rect">
            <a:avLst/>
          </a:prstGeom>
        </p:spPr>
      </p:pic>
    </p:spTree>
    <p:extLst>
      <p:ext uri="{BB962C8B-B14F-4D97-AF65-F5344CB8AC3E}">
        <p14:creationId xmlns:p14="http://schemas.microsoft.com/office/powerpoint/2010/main" val="89562022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AB2A07-5706-4152-9FF3-08FCF96BD8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6"/>
          <p:cNvSpPr>
            <a:spLocks noChangeArrowheads="1"/>
          </p:cNvSpPr>
          <p:nvPr/>
        </p:nvSpPr>
        <p:spPr bwMode="auto">
          <a:xfrm>
            <a:off x="787403" y="1300163"/>
            <a:ext cx="764177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wrong views of God and His works</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false gospel</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the true Gospel with wrong motives</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dishonor to God in service to God </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a false profession and false security</a:t>
            </a:r>
          </a:p>
        </p:txBody>
      </p:sp>
      <p:sp>
        <p:nvSpPr>
          <p:cNvPr id="15" name="Rectangle 4">
            <a:extLst>
              <a:ext uri="{FF2B5EF4-FFF2-40B4-BE49-F238E27FC236}">
                <a16:creationId xmlns:a16="http://schemas.microsoft.com/office/drawing/2014/main" id="{B588E9EE-08B7-4F4A-8E45-9C9AA669E347}"/>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31737461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3A94FA-8BC4-4CBA-9217-A6B3E95CC3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a focus on technique over prayer</a:t>
            </a:r>
          </a:p>
        </p:txBody>
      </p:sp>
      <p:sp>
        <p:nvSpPr>
          <p:cNvPr id="15" name="Rectangle 4">
            <a:extLst>
              <a:ext uri="{FF2B5EF4-FFF2-40B4-BE49-F238E27FC236}">
                <a16:creationId xmlns:a16="http://schemas.microsoft.com/office/drawing/2014/main" id="{D20C5A03-2C05-47C3-BF66-8BAE563CF9E3}"/>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402572218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5C53AF-FDE6-4C1F-B948-7DD7F98E2C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focus on technique over prayer</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a focus on results over faithfulness </a:t>
            </a:r>
          </a:p>
        </p:txBody>
      </p:sp>
      <p:sp>
        <p:nvSpPr>
          <p:cNvPr id="15" name="Rectangle 4">
            <a:extLst>
              <a:ext uri="{FF2B5EF4-FFF2-40B4-BE49-F238E27FC236}">
                <a16:creationId xmlns:a16="http://schemas.microsoft.com/office/drawing/2014/main" id="{D68ADA4B-8431-4A12-8CF6-426B9747B1C9}"/>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52056110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E34DF76-916C-4FE5-9AB7-7E9E93F281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focus on technique over prayer</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focus on results over faithfulness</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burnout and loss of joy </a:t>
            </a:r>
          </a:p>
        </p:txBody>
      </p:sp>
      <p:sp>
        <p:nvSpPr>
          <p:cNvPr id="15" name="Rectangle 4">
            <a:extLst>
              <a:ext uri="{FF2B5EF4-FFF2-40B4-BE49-F238E27FC236}">
                <a16:creationId xmlns:a16="http://schemas.microsoft.com/office/drawing/2014/main" id="{C7F1985F-9EC6-40A3-9514-A01E9D01597B}"/>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129756179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19F9D6-CA14-4DDF-804E-5102A18A55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6"/>
          <p:cNvSpPr>
            <a:spLocks noChangeArrowheads="1"/>
          </p:cNvSpPr>
          <p:nvPr/>
        </p:nvSpPr>
        <p:spPr bwMode="auto">
          <a:xfrm>
            <a:off x="787403" y="1300163"/>
            <a:ext cx="764177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focus on technique over prayer</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a focus on results over faithfulness </a:t>
            </a:r>
          </a:p>
          <a:p>
            <a:pPr marL="465138" indent="-465138">
              <a:spcBef>
                <a:spcPct val="50000"/>
              </a:spcBef>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cs typeface="Arial" pitchFamily="34" charset="0"/>
              </a:rPr>
              <a:t>burnout and loss of joy</a:t>
            </a:r>
          </a:p>
          <a:p>
            <a:pPr marL="465138" indent="-465138">
              <a:spcBef>
                <a:spcPct val="50000"/>
              </a:spcBef>
              <a:buSzPct val="80000"/>
              <a:buFont typeface="Arial" pitchFamily="34" charset="0"/>
              <a:buChar char="•"/>
            </a:pPr>
            <a:r>
              <a:rPr lang="en-US" dirty="0">
                <a:solidFill>
                  <a:schemeClr val="accent6">
                    <a:lumMod val="60000"/>
                    <a:lumOff val="40000"/>
                  </a:schemeClr>
                </a:solidFill>
                <a:latin typeface="Calibri" panose="020F0502020204030204" pitchFamily="34" charset="0"/>
                <a:ea typeface="Microsoft Yi Baiti" pitchFamily="66" charset="0"/>
                <a:cs typeface="Arial" pitchFamily="34" charset="0"/>
              </a:rPr>
              <a:t>eternal condemnation</a:t>
            </a:r>
          </a:p>
        </p:txBody>
      </p:sp>
      <p:sp>
        <p:nvSpPr>
          <p:cNvPr id="15" name="Rectangle 4">
            <a:extLst>
              <a:ext uri="{FF2B5EF4-FFF2-40B4-BE49-F238E27FC236}">
                <a16:creationId xmlns:a16="http://schemas.microsoft.com/office/drawing/2014/main" id="{9B54D648-3344-447C-A8DA-2FF7659D17CC}"/>
              </a:ext>
            </a:extLst>
          </p:cNvPr>
          <p:cNvSpPr txBox="1">
            <a:spLocks noChangeArrowheads="1"/>
          </p:cNvSpPr>
          <p:nvPr/>
        </p:nvSpPr>
        <p:spPr>
          <a:xfrm>
            <a:off x="235041" y="372154"/>
            <a:ext cx="8652975" cy="7402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800" dirty="0">
                <a:solidFill>
                  <a:schemeClr val="bg1"/>
                </a:solidFill>
                <a:latin typeface="Calibri" panose="020F0502020204030204" pitchFamily="34" charset="0"/>
                <a:ea typeface="Microsoft Yi Baiti" pitchFamily="66" charset="0"/>
              </a:rPr>
              <a:t>Wrong approaches to theology can lead to:</a:t>
            </a:r>
          </a:p>
        </p:txBody>
      </p:sp>
    </p:spTree>
    <p:extLst>
      <p:ext uri="{BB962C8B-B14F-4D97-AF65-F5344CB8AC3E}">
        <p14:creationId xmlns:p14="http://schemas.microsoft.com/office/powerpoint/2010/main" val="1995352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6238C6-1A5E-438D-AA4D-B09278D86C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a:xfrm>
            <a:off x="457200" y="382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effectLst>
                  <a:glow>
                    <a:schemeClr val="tx1"/>
                  </a:glow>
                </a:effectLst>
                <a:latin typeface="Calibri" panose="020F0502020204030204" pitchFamily="34" charset="0"/>
                <a:ea typeface="Microsoft Yi Baiti" pitchFamily="66" charset="0"/>
              </a:rPr>
              <a:t>The Proper Approach to Theology</a:t>
            </a:r>
          </a:p>
        </p:txBody>
      </p:sp>
      <p:sp>
        <p:nvSpPr>
          <p:cNvPr id="12" name="Rectangle 5"/>
          <p:cNvSpPr>
            <a:spLocks noChangeArrowheads="1"/>
          </p:cNvSpPr>
          <p:nvPr/>
        </p:nvSpPr>
        <p:spPr bwMode="auto">
          <a:xfrm>
            <a:off x="1030514" y="2438557"/>
            <a:ext cx="704668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1" hangingPunct="1"/>
            <a:r>
              <a:rPr lang="en-US" dirty="0">
                <a:solidFill>
                  <a:schemeClr val="bg1"/>
                </a:solidFill>
                <a:effectLst>
                  <a:glow rad="1320800">
                    <a:schemeClr val="tx1">
                      <a:alpha val="15000"/>
                    </a:schemeClr>
                  </a:glow>
                </a:effectLst>
                <a:latin typeface="Calibri" panose="020F0502020204030204" pitchFamily="34" charset="0"/>
                <a:ea typeface="Microsoft Yi Baiti" pitchFamily="66" charset="0"/>
                <a:cs typeface="Arial" pitchFamily="34" charset="0"/>
              </a:rPr>
              <a:t>Seeking the knowledge of God, in order to love, honor and obey God, </a:t>
            </a:r>
          </a:p>
          <a:p>
            <a:pPr algn="ctr" eaLnBrk="1" hangingPunct="1"/>
            <a:r>
              <a:rPr lang="en-US" dirty="0">
                <a:solidFill>
                  <a:schemeClr val="bg1"/>
                </a:solidFill>
                <a:effectLst>
                  <a:glow rad="1320800">
                    <a:schemeClr val="tx1">
                      <a:alpha val="15000"/>
                    </a:schemeClr>
                  </a:glow>
                </a:effectLst>
                <a:latin typeface="Calibri" panose="020F0502020204030204" pitchFamily="34" charset="0"/>
                <a:ea typeface="Microsoft Yi Baiti" pitchFamily="66" charset="0"/>
                <a:cs typeface="Arial" pitchFamily="34" charset="0"/>
              </a:rPr>
              <a:t>for the glory of God. </a:t>
            </a:r>
          </a:p>
        </p:txBody>
      </p:sp>
    </p:spTree>
    <p:extLst>
      <p:ext uri="{BB962C8B-B14F-4D97-AF65-F5344CB8AC3E}">
        <p14:creationId xmlns:p14="http://schemas.microsoft.com/office/powerpoint/2010/main" val="399438543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alpha val="89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1CC3C5A-FBF4-451D-A20E-EE48704EAC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a:spLocks noChangeArrowheads="1"/>
          </p:cNvSpPr>
          <p:nvPr/>
        </p:nvSpPr>
        <p:spPr bwMode="auto">
          <a:xfrm>
            <a:off x="1201737" y="2406484"/>
            <a:ext cx="674052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en-US" dirty="0">
                <a:solidFill>
                  <a:schemeClr val="bg1"/>
                </a:solidFill>
                <a:effectLst/>
                <a:latin typeface="Calibri" panose="020F0502020204030204" pitchFamily="34" charset="0"/>
                <a:ea typeface="Microsoft Yi Baiti" pitchFamily="66" charset="0"/>
                <a:cs typeface="Arial" charset="0"/>
              </a:rPr>
              <a:t>The end of all learning is to know God, and out of that knowledge to love and imitate Him.</a:t>
            </a:r>
          </a:p>
          <a:p>
            <a:pPr algn="ctr" eaLnBrk="1" hangingPunct="1"/>
            <a:endParaRPr lang="en-US" dirty="0">
              <a:solidFill>
                <a:schemeClr val="bg1"/>
              </a:solidFill>
              <a:effectLst>
                <a:glow rad="635000">
                  <a:schemeClr val="bg1">
                    <a:alpha val="15000"/>
                  </a:schemeClr>
                </a:glow>
              </a:effectLst>
              <a:latin typeface="Calibri" panose="020F0502020204030204" pitchFamily="34" charset="0"/>
              <a:ea typeface="Microsoft Yi Baiti" pitchFamily="66" charset="0"/>
              <a:cs typeface="Arial" charset="0"/>
            </a:endParaRPr>
          </a:p>
          <a:p>
            <a:pPr algn="r" eaLnBrk="1" hangingPunct="1"/>
            <a:r>
              <a:rPr lang="en-US" dirty="0">
                <a:solidFill>
                  <a:schemeClr val="bg1">
                    <a:lumMod val="95000"/>
                  </a:schemeClr>
                </a:solidFill>
                <a:effectLst>
                  <a:glow>
                    <a:schemeClr val="bg1"/>
                  </a:glow>
                </a:effectLst>
                <a:latin typeface="+mn-lt"/>
                <a:ea typeface="Microsoft Yi Baiti" pitchFamily="66" charset="0"/>
                <a:cs typeface="Arial" charset="0"/>
              </a:rPr>
              <a:t>  </a:t>
            </a:r>
            <a:r>
              <a:rPr lang="en-US" dirty="0">
                <a:solidFill>
                  <a:schemeClr val="bg1">
                    <a:lumMod val="95000"/>
                  </a:schemeClr>
                </a:solidFill>
                <a:effectLst>
                  <a:glow>
                    <a:schemeClr val="bg1"/>
                  </a:glow>
                </a:effectLst>
                <a:latin typeface="+mn-lt"/>
              </a:rPr>
              <a:t>— </a:t>
            </a:r>
            <a:r>
              <a:rPr lang="en-US" dirty="0">
                <a:solidFill>
                  <a:schemeClr val="bg1"/>
                </a:solidFill>
                <a:effectLst>
                  <a:glow>
                    <a:schemeClr val="bg1"/>
                  </a:glow>
                </a:effectLst>
                <a:latin typeface="Calibri" panose="020F0502020204030204" pitchFamily="34" charset="0"/>
                <a:ea typeface="Microsoft Yi Baiti" pitchFamily="66" charset="0"/>
                <a:cs typeface="Arial" charset="0"/>
              </a:rPr>
              <a:t>John Milton</a:t>
            </a:r>
          </a:p>
        </p:txBody>
      </p:sp>
      <p:sp>
        <p:nvSpPr>
          <p:cNvPr id="12" name="Text Box 3"/>
          <p:cNvSpPr txBox="1">
            <a:spLocks noChangeArrowheads="1"/>
          </p:cNvSpPr>
          <p:nvPr/>
        </p:nvSpPr>
        <p:spPr bwMode="auto">
          <a:xfrm>
            <a:off x="96631" y="6330950"/>
            <a:ext cx="53453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i="1" dirty="0">
                <a:solidFill>
                  <a:schemeClr val="bg1"/>
                </a:solidFill>
                <a:latin typeface="Calibri" panose="020F0502020204030204" pitchFamily="34" charset="0"/>
                <a:ea typeface="Microsoft Yi Baiti" pitchFamily="66" charset="0"/>
                <a:cs typeface="Arial" charset="0"/>
              </a:rPr>
              <a:t>A Puritan Golden Treasury</a:t>
            </a:r>
            <a:r>
              <a:rPr lang="en-US" sz="2000" dirty="0">
                <a:solidFill>
                  <a:schemeClr val="bg1"/>
                </a:solidFill>
                <a:latin typeface="Calibri" panose="020F0502020204030204" pitchFamily="34" charset="0"/>
                <a:ea typeface="Microsoft Yi Baiti" pitchFamily="66" charset="0"/>
                <a:cs typeface="Arial" charset="0"/>
              </a:rPr>
              <a:t>, Banner of Truth Trust. </a:t>
            </a:r>
          </a:p>
        </p:txBody>
      </p:sp>
      <p:sp>
        <p:nvSpPr>
          <p:cNvPr id="14" name="Rectangle 4"/>
          <p:cNvSpPr txBox="1">
            <a:spLocks noChangeArrowheads="1"/>
          </p:cNvSpPr>
          <p:nvPr/>
        </p:nvSpPr>
        <p:spPr>
          <a:xfrm>
            <a:off x="457200" y="382869"/>
            <a:ext cx="8229600" cy="1143000"/>
          </a:xfrm>
          <a:prstGeom prst="rect">
            <a:avLst/>
          </a:prstGeom>
          <a:effectLst>
            <a:reflection stA="45000" endPos="65000" dist="76200" dir="5400000" sy="-100000" algn="bl" rotWithShape="0"/>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The Proper Approach to Theology</a:t>
            </a:r>
          </a:p>
        </p:txBody>
      </p:sp>
    </p:spTree>
    <p:extLst>
      <p:ext uri="{BB962C8B-B14F-4D97-AF65-F5344CB8AC3E}">
        <p14:creationId xmlns:p14="http://schemas.microsoft.com/office/powerpoint/2010/main" val="222613629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Text Box 5"/>
          <p:cNvSpPr txBox="1">
            <a:spLocks noChangeArrowheads="1"/>
          </p:cNvSpPr>
          <p:nvPr/>
        </p:nvSpPr>
        <p:spPr bwMode="auto">
          <a:xfrm>
            <a:off x="907140" y="2960742"/>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accent6">
                    <a:lumMod val="40000"/>
                    <a:lumOff val="60000"/>
                  </a:schemeClr>
                </a:solidFill>
                <a:latin typeface="Trajan Pro" panose="02020502050506020301" pitchFamily="18" charset="0"/>
                <a:ea typeface="Microsoft Yi Baiti" pitchFamily="66" charset="0"/>
                <a:cs typeface="Arial" pitchFamily="34" charset="0"/>
              </a:rPr>
              <a:t>The Definition of Apologetics</a:t>
            </a:r>
          </a:p>
        </p:txBody>
      </p:sp>
    </p:spTree>
    <p:extLst>
      <p:ext uri="{BB962C8B-B14F-4D97-AF65-F5344CB8AC3E}">
        <p14:creationId xmlns:p14="http://schemas.microsoft.com/office/powerpoint/2010/main" val="11121158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011DB9-803A-4A21-9D5A-1C7629364D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6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327889" y="1600200"/>
            <a:ext cx="8496797"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4763" fontAlgn="auto">
              <a:lnSpc>
                <a:spcPct val="90000"/>
              </a:lnSpc>
              <a:spcAft>
                <a:spcPts val="0"/>
              </a:spcAft>
              <a:buFont typeface="Wingdings" pitchFamily="2" charset="2"/>
              <a:buNone/>
            </a:pPr>
            <a:r>
              <a:rPr lang="en-US" dirty="0">
                <a:solidFill>
                  <a:schemeClr val="bg1"/>
                </a:solidFill>
                <a:latin typeface="Calibri" panose="020F0502020204030204" pitchFamily="34" charset="0"/>
                <a:ea typeface="Microsoft Yi Baiti" pitchFamily="66" charset="0"/>
              </a:rPr>
              <a:t>From </a:t>
            </a:r>
            <a:r>
              <a:rPr lang="en-US" i="1" dirty="0">
                <a:solidFill>
                  <a:schemeClr val="bg1"/>
                </a:solidFill>
                <a:latin typeface="Calibri" panose="020F0502020204030204" pitchFamily="34" charset="0"/>
                <a:ea typeface="Microsoft Yi Baiti" pitchFamily="66" charset="0"/>
              </a:rPr>
              <a:t>Apologia:  </a:t>
            </a:r>
            <a:r>
              <a:rPr lang="en-US" dirty="0">
                <a:solidFill>
                  <a:schemeClr val="accent6">
                    <a:lumMod val="60000"/>
                    <a:lumOff val="40000"/>
                  </a:schemeClr>
                </a:solidFill>
                <a:latin typeface="Calibri" panose="020F0502020204030204" pitchFamily="34" charset="0"/>
                <a:ea typeface="Microsoft Yi Baiti" pitchFamily="66" charset="0"/>
              </a:rPr>
              <a:t>A defense, a reply to an accusation or judgment</a:t>
            </a:r>
            <a:r>
              <a:rPr lang="en-US" dirty="0">
                <a:solidFill>
                  <a:schemeClr val="bg1"/>
                </a:solidFill>
                <a:latin typeface="Calibri" panose="020F0502020204030204" pitchFamily="34" charset="0"/>
                <a:ea typeface="Microsoft Yi Baiti" pitchFamily="66" charset="0"/>
              </a:rPr>
              <a:t>* </a:t>
            </a:r>
          </a:p>
          <a:p>
            <a:pPr lvl="1" fontAlgn="auto">
              <a:lnSpc>
                <a:spcPct val="150000"/>
              </a:lnSpc>
              <a:spcAft>
                <a:spcPts val="0"/>
              </a:spcAft>
              <a:buClr>
                <a:schemeClr val="bg1"/>
              </a:buClr>
              <a:buSzPct val="75000"/>
              <a:buFont typeface="Arial" pitchFamily="34" charset="0"/>
              <a:buChar char="•"/>
            </a:pPr>
            <a:r>
              <a:rPr lang="en-US" dirty="0">
                <a:solidFill>
                  <a:schemeClr val="bg1"/>
                </a:solidFill>
                <a:latin typeface="Calibri" panose="020F0502020204030204" pitchFamily="34" charset="0"/>
                <a:ea typeface="Microsoft Yi Baiti" pitchFamily="66" charset="0"/>
              </a:rPr>
              <a:t>“hear the </a:t>
            </a:r>
            <a:r>
              <a:rPr lang="en-US" i="1" dirty="0">
                <a:solidFill>
                  <a:schemeClr val="accent6">
                    <a:lumMod val="60000"/>
                    <a:lumOff val="40000"/>
                  </a:schemeClr>
                </a:solidFill>
                <a:latin typeface="Calibri" panose="020F0502020204030204" pitchFamily="34" charset="0"/>
                <a:ea typeface="Microsoft Yi Baiti" pitchFamily="66" charset="0"/>
              </a:rPr>
              <a:t>defense</a:t>
            </a:r>
            <a:r>
              <a:rPr lang="en-US" i="1" dirty="0">
                <a:solidFill>
                  <a:schemeClr val="bg1"/>
                </a:solidFill>
                <a:latin typeface="Calibri" panose="020F0502020204030204" pitchFamily="34" charset="0"/>
                <a:ea typeface="Microsoft Yi Baiti" pitchFamily="66" charset="0"/>
              </a:rPr>
              <a:t> </a:t>
            </a:r>
            <a:r>
              <a:rPr lang="en-US" dirty="0">
                <a:solidFill>
                  <a:schemeClr val="bg1"/>
                </a:solidFill>
                <a:latin typeface="Calibri" panose="020F0502020204030204" pitchFamily="34" charset="0"/>
                <a:ea typeface="Microsoft Yi Baiti" pitchFamily="66" charset="0"/>
              </a:rPr>
              <a:t> I now make” </a:t>
            </a:r>
            <a:r>
              <a:rPr lang="en-US" dirty="0">
                <a:solidFill>
                  <a:schemeClr val="bg1">
                    <a:lumMod val="75000"/>
                  </a:schemeClr>
                </a:solidFill>
                <a:latin typeface="Calibri" panose="020F0502020204030204" pitchFamily="34" charset="0"/>
                <a:ea typeface="Microsoft Yi Baiti" pitchFamily="66" charset="0"/>
              </a:rPr>
              <a:t>(Acts 22:1)</a:t>
            </a:r>
          </a:p>
          <a:p>
            <a:pPr lvl="1" fontAlgn="auto">
              <a:lnSpc>
                <a:spcPct val="150000"/>
              </a:lnSpc>
              <a:spcAft>
                <a:spcPts val="0"/>
              </a:spcAft>
              <a:buClr>
                <a:schemeClr val="bg1"/>
              </a:buClr>
              <a:buSzPct val="75000"/>
              <a:buFont typeface="Arial" pitchFamily="34" charset="0"/>
              <a:buChar char="•"/>
            </a:pPr>
            <a:r>
              <a:rPr lang="en-US" dirty="0">
                <a:solidFill>
                  <a:schemeClr val="bg1"/>
                </a:solidFill>
                <a:latin typeface="Calibri" panose="020F0502020204030204" pitchFamily="34" charset="0"/>
                <a:ea typeface="Microsoft Yi Baiti" pitchFamily="66" charset="0"/>
              </a:rPr>
              <a:t>“</a:t>
            </a:r>
            <a:r>
              <a:rPr lang="en-US" i="1" dirty="0">
                <a:solidFill>
                  <a:schemeClr val="accent6">
                    <a:lumMod val="60000"/>
                    <a:lumOff val="40000"/>
                  </a:schemeClr>
                </a:solidFill>
                <a:latin typeface="Calibri" panose="020F0502020204030204" pitchFamily="34" charset="0"/>
                <a:ea typeface="Microsoft Yi Baiti" pitchFamily="66" charset="0"/>
              </a:rPr>
              <a:t>defense</a:t>
            </a:r>
            <a:r>
              <a:rPr lang="en-US" i="1" dirty="0">
                <a:solidFill>
                  <a:schemeClr val="bg1"/>
                </a:solidFill>
                <a:latin typeface="Calibri" panose="020F0502020204030204" pitchFamily="34" charset="0"/>
                <a:ea typeface="Microsoft Yi Baiti" pitchFamily="66" charset="0"/>
              </a:rPr>
              <a:t>  </a:t>
            </a:r>
            <a:r>
              <a:rPr lang="en-US" dirty="0">
                <a:solidFill>
                  <a:schemeClr val="bg1"/>
                </a:solidFill>
                <a:latin typeface="Calibri" panose="020F0502020204030204" pitchFamily="34" charset="0"/>
                <a:ea typeface="Microsoft Yi Baiti" pitchFamily="66" charset="0"/>
              </a:rPr>
              <a:t>against the charges” </a:t>
            </a:r>
            <a:r>
              <a:rPr lang="en-US" dirty="0">
                <a:solidFill>
                  <a:schemeClr val="bg1">
                    <a:lumMod val="75000"/>
                  </a:schemeClr>
                </a:solidFill>
                <a:latin typeface="Calibri" panose="020F0502020204030204" pitchFamily="34" charset="0"/>
                <a:ea typeface="Microsoft Yi Baiti" pitchFamily="66" charset="0"/>
              </a:rPr>
              <a:t>(Acts 25:16)</a:t>
            </a:r>
          </a:p>
          <a:p>
            <a:pPr lvl="1" fontAlgn="auto">
              <a:lnSpc>
                <a:spcPct val="150000"/>
              </a:lnSpc>
              <a:spcAft>
                <a:spcPts val="0"/>
              </a:spcAft>
              <a:buClr>
                <a:schemeClr val="bg1"/>
              </a:buClr>
              <a:buSzPct val="75000"/>
              <a:buFont typeface="Arial" pitchFamily="34" charset="0"/>
              <a:buChar char="•"/>
            </a:pPr>
            <a:r>
              <a:rPr lang="en-US" dirty="0">
                <a:solidFill>
                  <a:schemeClr val="bg1"/>
                </a:solidFill>
                <a:latin typeface="Calibri" panose="020F0502020204030204" pitchFamily="34" charset="0"/>
                <a:ea typeface="Microsoft Yi Baiti" pitchFamily="66" charset="0"/>
              </a:rPr>
              <a:t>“my </a:t>
            </a:r>
            <a:r>
              <a:rPr lang="en-US" i="1" dirty="0">
                <a:solidFill>
                  <a:schemeClr val="accent6">
                    <a:lumMod val="60000"/>
                    <a:lumOff val="40000"/>
                  </a:schemeClr>
                </a:solidFill>
                <a:latin typeface="Calibri" panose="020F0502020204030204" pitchFamily="34" charset="0"/>
                <a:ea typeface="Microsoft Yi Baiti" pitchFamily="66" charset="0"/>
              </a:rPr>
              <a:t>reply</a:t>
            </a:r>
            <a:r>
              <a:rPr lang="en-US" dirty="0">
                <a:solidFill>
                  <a:schemeClr val="bg1"/>
                </a:solidFill>
                <a:latin typeface="Calibri" panose="020F0502020204030204" pitchFamily="34" charset="0"/>
                <a:ea typeface="Microsoft Yi Baiti" pitchFamily="66" charset="0"/>
              </a:rPr>
              <a:t> to those who sit in judgment” </a:t>
            </a:r>
            <a:r>
              <a:rPr lang="en-US" dirty="0">
                <a:solidFill>
                  <a:schemeClr val="bg1">
                    <a:lumMod val="75000"/>
                  </a:schemeClr>
                </a:solidFill>
                <a:latin typeface="Calibri" panose="020F0502020204030204" pitchFamily="34" charset="0"/>
                <a:ea typeface="Microsoft Yi Baiti" pitchFamily="66" charset="0"/>
              </a:rPr>
              <a:t>(1 Cor. 9:3)</a:t>
            </a:r>
          </a:p>
          <a:p>
            <a:pPr lvl="1" fontAlgn="auto">
              <a:lnSpc>
                <a:spcPct val="150000"/>
              </a:lnSpc>
              <a:spcAft>
                <a:spcPts val="0"/>
              </a:spcAft>
              <a:buClr>
                <a:schemeClr val="bg1"/>
              </a:buClr>
              <a:buSzPct val="75000"/>
              <a:buFont typeface="Arial" pitchFamily="34" charset="0"/>
              <a:buChar char="•"/>
            </a:pPr>
            <a:r>
              <a:rPr lang="en-US" dirty="0">
                <a:solidFill>
                  <a:schemeClr val="bg1"/>
                </a:solidFill>
                <a:latin typeface="Calibri" panose="020F0502020204030204" pitchFamily="34" charset="0"/>
                <a:ea typeface="Microsoft Yi Baiti" pitchFamily="66" charset="0"/>
              </a:rPr>
              <a:t>“</a:t>
            </a:r>
            <a:r>
              <a:rPr lang="en-US" i="1" dirty="0">
                <a:solidFill>
                  <a:schemeClr val="accent6">
                    <a:lumMod val="60000"/>
                    <a:lumOff val="40000"/>
                  </a:schemeClr>
                </a:solidFill>
                <a:latin typeface="Calibri" panose="020F0502020204030204" pitchFamily="34" charset="0"/>
                <a:ea typeface="Microsoft Yi Baiti" pitchFamily="66" charset="0"/>
              </a:rPr>
              <a:t>vindication</a:t>
            </a:r>
            <a:r>
              <a:rPr lang="en-US" i="1" dirty="0">
                <a:solidFill>
                  <a:schemeClr val="bg1"/>
                </a:solidFill>
                <a:latin typeface="Calibri" panose="020F0502020204030204" pitchFamily="34" charset="0"/>
                <a:ea typeface="Microsoft Yi Baiti" pitchFamily="66" charset="0"/>
              </a:rPr>
              <a:t>”  </a:t>
            </a:r>
            <a:r>
              <a:rPr lang="en-US" dirty="0">
                <a:solidFill>
                  <a:schemeClr val="bg1">
                    <a:lumMod val="75000"/>
                  </a:schemeClr>
                </a:solidFill>
                <a:latin typeface="Calibri" panose="020F0502020204030204" pitchFamily="34" charset="0"/>
                <a:ea typeface="Microsoft Yi Baiti" pitchFamily="66" charset="0"/>
              </a:rPr>
              <a:t>(2 Cor. 7:11)</a:t>
            </a:r>
          </a:p>
        </p:txBody>
      </p:sp>
      <p:sp>
        <p:nvSpPr>
          <p:cNvPr id="14" name="Text Box 4"/>
          <p:cNvSpPr txBox="1">
            <a:spLocks noChangeArrowheads="1"/>
          </p:cNvSpPr>
          <p:nvPr/>
        </p:nvSpPr>
        <p:spPr bwMode="auto">
          <a:xfrm>
            <a:off x="327889" y="6225394"/>
            <a:ext cx="74435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800" i="1" dirty="0">
                <a:solidFill>
                  <a:schemeClr val="bg1"/>
                </a:solidFill>
                <a:latin typeface="Calibri" panose="020F0502020204030204" pitchFamily="34" charset="0"/>
                <a:ea typeface="Microsoft Yi Baiti" pitchFamily="66" charset="0"/>
                <a:cs typeface="Arial" charset="0"/>
              </a:rPr>
              <a:t>* A Greek-English Lexicon of the New Testament</a:t>
            </a:r>
            <a:r>
              <a:rPr lang="en-US" sz="1800" dirty="0">
                <a:solidFill>
                  <a:schemeClr val="bg1"/>
                </a:solidFill>
                <a:latin typeface="Calibri" panose="020F0502020204030204" pitchFamily="34" charset="0"/>
                <a:ea typeface="Microsoft Yi Baiti" pitchFamily="66" charset="0"/>
                <a:cs typeface="Arial" charset="0"/>
              </a:rPr>
              <a:t>, Bauer, Arndt, Gingrich, 96.  </a:t>
            </a:r>
          </a:p>
        </p:txBody>
      </p:sp>
    </p:spTree>
    <p:extLst>
      <p:ext uri="{BB962C8B-B14F-4D97-AF65-F5344CB8AC3E}">
        <p14:creationId xmlns:p14="http://schemas.microsoft.com/office/powerpoint/2010/main" val="324409002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56F7DB-259B-40E8-8DE6-072FAE2E16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5" name="Rectangle 3"/>
          <p:cNvSpPr txBox="1">
            <a:spLocks noChangeArrowheads="1"/>
          </p:cNvSpPr>
          <p:nvPr/>
        </p:nvSpPr>
        <p:spPr>
          <a:xfrm>
            <a:off x="647699" y="1785260"/>
            <a:ext cx="78486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3600" dirty="0">
                <a:solidFill>
                  <a:schemeClr val="bg1"/>
                </a:solidFill>
                <a:effectLst>
                  <a:glow rad="1562100">
                    <a:schemeClr val="tx1">
                      <a:alpha val="20000"/>
                    </a:schemeClr>
                  </a:glow>
                </a:effectLst>
                <a:latin typeface="Calibri" panose="020F0502020204030204" pitchFamily="34" charset="0"/>
                <a:ea typeface="Microsoft Yi Baiti" pitchFamily="66" charset="0"/>
              </a:rPr>
              <a:t>“But sanctify Christ as Lord in your hearts, always being ready to make a defense to everyone who asks you to give an account for the hope that is in you, yet with gentleness and reverence.”</a:t>
            </a:r>
          </a:p>
          <a:p>
            <a:pPr marL="0" indent="0" algn="ctr" fontAlgn="auto">
              <a:spcAft>
                <a:spcPts val="0"/>
              </a:spcAft>
              <a:buNone/>
            </a:pPr>
            <a:r>
              <a:rPr lang="en-US" sz="3600" dirty="0">
                <a:solidFill>
                  <a:schemeClr val="bg1"/>
                </a:solidFill>
                <a:effectLst>
                  <a:glow rad="1562100">
                    <a:schemeClr val="tx1">
                      <a:alpha val="20000"/>
                    </a:schemeClr>
                  </a:glow>
                </a:effectLst>
                <a:latin typeface="Calibri" panose="020F0502020204030204" pitchFamily="34" charset="0"/>
                <a:ea typeface="Microsoft Yi Baiti" pitchFamily="66" charset="0"/>
              </a:rPr>
              <a:t>1 Peter 3:15</a:t>
            </a:r>
            <a:endParaRPr lang="en-US" sz="36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13759728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Text Box 5"/>
          <p:cNvSpPr txBox="1">
            <a:spLocks noChangeArrowheads="1"/>
          </p:cNvSpPr>
          <p:nvPr/>
        </p:nvSpPr>
        <p:spPr bwMode="auto">
          <a:xfrm>
            <a:off x="907140" y="3367134"/>
            <a:ext cx="7315200" cy="113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accent6">
                    <a:lumMod val="40000"/>
                    <a:lumOff val="60000"/>
                  </a:schemeClr>
                </a:solidFill>
                <a:effectLst>
                  <a:glow rad="1460500">
                    <a:schemeClr val="tx1">
                      <a:alpha val="15000"/>
                    </a:schemeClr>
                  </a:glow>
                </a:effectLst>
                <a:latin typeface="Trajan Pro" panose="02020502050506020301" pitchFamily="18" charset="0"/>
                <a:ea typeface="Microsoft Yi Baiti" pitchFamily="66" charset="0"/>
                <a:cs typeface="Arial" pitchFamily="34" charset="0"/>
              </a:rPr>
              <a:t>The Attitude, Definition, and Place of Apologetics</a:t>
            </a:r>
          </a:p>
        </p:txBody>
      </p:sp>
      <p:sp>
        <p:nvSpPr>
          <p:cNvPr id="12" name="Text Box 5"/>
          <p:cNvSpPr txBox="1">
            <a:spLocks noChangeArrowheads="1"/>
          </p:cNvSpPr>
          <p:nvPr/>
        </p:nvSpPr>
        <p:spPr bwMode="auto">
          <a:xfrm>
            <a:off x="493484" y="297552"/>
            <a:ext cx="8128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r"/>
            <a:r>
              <a:rPr lang="en-US" sz="52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Introduction</a:t>
            </a:r>
          </a:p>
          <a:p>
            <a:pPr algn="r"/>
            <a:r>
              <a:rPr lang="en-US" sz="38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Part 1</a:t>
            </a:r>
          </a:p>
        </p:txBody>
      </p:sp>
    </p:spTree>
    <p:extLst>
      <p:ext uri="{BB962C8B-B14F-4D97-AF65-F5344CB8AC3E}">
        <p14:creationId xmlns:p14="http://schemas.microsoft.com/office/powerpoint/2010/main" val="20447480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endParaRPr lang="en-US" sz="3600" dirty="0">
              <a:solidFill>
                <a:schemeClr val="bg1"/>
              </a:solidFill>
              <a:latin typeface="Calibri" panose="020F0502020204030204" pitchFamily="34" charset="0"/>
              <a:ea typeface="Microsoft Yi Baiti" pitchFamily="66" charset="0"/>
            </a:endParaRP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20158950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Lordship of Christ</a:t>
            </a: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422862829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Lordship of Christ</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Readiness</a:t>
            </a: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237971761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Lordship of Christ</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Readiness</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Defense</a:t>
            </a: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143671026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Lordship of Christ</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Readiness</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Defense</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Proclamation and Explanation</a:t>
            </a: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28156174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D2BA1B-1BF1-4A7D-8BC3-B9933CF680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Definition of Apologetics</a:t>
            </a:r>
          </a:p>
        </p:txBody>
      </p:sp>
      <p:sp>
        <p:nvSpPr>
          <p:cNvPr id="12" name="Rectangle 3"/>
          <p:cNvSpPr txBox="1">
            <a:spLocks noChangeArrowheads="1"/>
          </p:cNvSpPr>
          <p:nvPr/>
        </p:nvSpPr>
        <p:spPr>
          <a:xfrm>
            <a:off x="1327150" y="2354944"/>
            <a:ext cx="6750050" cy="3382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Lordship of Christ</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Readiness</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Defense</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Proclamation and Explanation</a:t>
            </a:r>
          </a:p>
          <a:p>
            <a:pPr marL="566738" indent="-566738" fontAlgn="auto">
              <a:spcAft>
                <a:spcPts val="0"/>
              </a:spcAft>
              <a:buSzPct val="75000"/>
            </a:pPr>
            <a:r>
              <a:rPr lang="en-US" sz="3600" dirty="0">
                <a:solidFill>
                  <a:schemeClr val="bg1"/>
                </a:solidFill>
                <a:latin typeface="Calibri" panose="020F0502020204030204" pitchFamily="34" charset="0"/>
                <a:ea typeface="Microsoft Yi Baiti" pitchFamily="66" charset="0"/>
              </a:rPr>
              <a:t>Gentleness and Reverence</a:t>
            </a:r>
          </a:p>
        </p:txBody>
      </p:sp>
      <p:sp>
        <p:nvSpPr>
          <p:cNvPr id="14" name="Text Box 4"/>
          <p:cNvSpPr txBox="1">
            <a:spLocks noChangeArrowheads="1"/>
          </p:cNvSpPr>
          <p:nvPr/>
        </p:nvSpPr>
        <p:spPr bwMode="auto">
          <a:xfrm>
            <a:off x="1207430" y="1648507"/>
            <a:ext cx="28108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latin typeface="Calibri" panose="020F0502020204030204" pitchFamily="34" charset="0"/>
                <a:ea typeface="Microsoft Yi Baiti" pitchFamily="66" charset="0"/>
              </a:rPr>
              <a:t>Key Elements:</a:t>
            </a:r>
          </a:p>
        </p:txBody>
      </p:sp>
    </p:spTree>
    <p:extLst>
      <p:ext uri="{BB962C8B-B14F-4D97-AF65-F5344CB8AC3E}">
        <p14:creationId xmlns:p14="http://schemas.microsoft.com/office/powerpoint/2010/main" val="108029130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B2B71D-6EF7-4C7B-8381-FAF3555B2EC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Definition of Apologetics</a:t>
            </a:r>
          </a:p>
        </p:txBody>
      </p:sp>
      <p:sp>
        <p:nvSpPr>
          <p:cNvPr id="14" name="Text Box 4"/>
          <p:cNvSpPr txBox="1">
            <a:spLocks noChangeArrowheads="1"/>
          </p:cNvSpPr>
          <p:nvPr/>
        </p:nvSpPr>
        <p:spPr bwMode="auto">
          <a:xfrm>
            <a:off x="609602" y="1648506"/>
            <a:ext cx="791028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prstClr val="white"/>
                </a:solidFill>
                <a:effectLst>
                  <a:glow rad="14097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“To sum up, all of you be harmonious, sympathetic, brotherly, kindhearted, and humble in spirit: </a:t>
            </a:r>
            <a:r>
              <a:rPr lang="en-US" sz="3200" baseline="30000" dirty="0">
                <a:solidFill>
                  <a:schemeClr val="bg1">
                    <a:lumMod val="95000"/>
                  </a:schemeClr>
                </a:solidFill>
                <a:effectLst>
                  <a:glow rad="1409700">
                    <a:schemeClr val="tx1">
                      <a:alpha val="15000"/>
                    </a:schemeClr>
                  </a:glow>
                </a:effectLst>
                <a:latin typeface="Calibri" panose="020F0502020204030204" pitchFamily="34" charset="0"/>
                <a:ea typeface="Microsoft Yi Baiti" panose="03000500000000000000" pitchFamily="66" charset="0"/>
                <a:cs typeface="Arial" charset="0"/>
              </a:rPr>
              <a:t>9</a:t>
            </a:r>
            <a:r>
              <a:rPr lang="en-US" baseline="30000" dirty="0">
                <a:effectLst>
                  <a:glow rad="1409700">
                    <a:schemeClr val="tx1">
                      <a:alpha val="15000"/>
                    </a:schemeClr>
                  </a:glow>
                </a:effectLst>
                <a:latin typeface="Arial" charset="0"/>
                <a:cs typeface="Arial" charset="0"/>
              </a:rPr>
              <a:t> </a:t>
            </a:r>
            <a:r>
              <a:rPr lang="en-US" dirty="0">
                <a:solidFill>
                  <a:prstClr val="white"/>
                </a:solidFill>
                <a:effectLst>
                  <a:glow rad="14097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Not returning evil for evil or insult for insult, but giving a blessing instead; for you were called for the very purpose that you might inherit a blessing…</a:t>
            </a:r>
          </a:p>
        </p:txBody>
      </p:sp>
    </p:spTree>
    <p:extLst>
      <p:ext uri="{BB962C8B-B14F-4D97-AF65-F5344CB8AC3E}">
        <p14:creationId xmlns:p14="http://schemas.microsoft.com/office/powerpoint/2010/main" val="204085897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F0D0640-C26A-466C-A645-588BF38F87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Definition of Apologetics</a:t>
            </a:r>
          </a:p>
        </p:txBody>
      </p:sp>
      <p:sp>
        <p:nvSpPr>
          <p:cNvPr id="14" name="Text Box 4"/>
          <p:cNvSpPr txBox="1">
            <a:spLocks noChangeArrowheads="1"/>
          </p:cNvSpPr>
          <p:nvPr/>
        </p:nvSpPr>
        <p:spPr bwMode="auto">
          <a:xfrm>
            <a:off x="667658" y="1648506"/>
            <a:ext cx="791028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aseline="30000"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10</a:t>
            </a:r>
            <a:r>
              <a:rPr lang="en-US"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2827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For, ‘Let him who means to love life and see good days refrain his tongue from evil and his lips from speaking guile.’ </a:t>
            </a:r>
            <a:r>
              <a:rPr lang="en-US" sz="3200" baseline="30000"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11</a:t>
            </a:r>
            <a:r>
              <a:rPr lang="en-US"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2827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‘And let him turn away from evil and do good; let him seek peace and pursue it.’ </a:t>
            </a:r>
            <a:r>
              <a:rPr lang="en-US" sz="3200" baseline="30000"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12</a:t>
            </a:r>
            <a:r>
              <a:rPr lang="en-US" baseline="30000" dirty="0">
                <a:solidFill>
                  <a:schemeClr val="bg1">
                    <a:lumMod val="95000"/>
                  </a:schemeClr>
                </a:solidFill>
                <a:effectLst>
                  <a:glow rad="12827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2827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‘For the eyes of the Lord are upon the righteous, and His ears attend to their prayer…</a:t>
            </a:r>
          </a:p>
        </p:txBody>
      </p:sp>
    </p:spTree>
    <p:extLst>
      <p:ext uri="{BB962C8B-B14F-4D97-AF65-F5344CB8AC3E}">
        <p14:creationId xmlns:p14="http://schemas.microsoft.com/office/powerpoint/2010/main" val="11102490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3395AC-DDA0-4830-9F48-D5CDAB768E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Definition of Apologetics</a:t>
            </a:r>
          </a:p>
        </p:txBody>
      </p:sp>
      <p:sp>
        <p:nvSpPr>
          <p:cNvPr id="14" name="Text Box 4"/>
          <p:cNvSpPr txBox="1">
            <a:spLocks noChangeArrowheads="1"/>
          </p:cNvSpPr>
          <p:nvPr/>
        </p:nvSpPr>
        <p:spPr bwMode="auto">
          <a:xfrm>
            <a:off x="667658" y="1648506"/>
            <a:ext cx="791028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prstClr val="white"/>
                </a:solidFill>
                <a:effectLst>
                  <a:glow rad="13589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but the face of the Lord is against those who do evil.’ </a:t>
            </a:r>
            <a:r>
              <a:rPr lang="en-US" sz="3200" baseline="30000" dirty="0">
                <a:solidFill>
                  <a:schemeClr val="bg1">
                    <a:lumMod val="95000"/>
                  </a:schemeClr>
                </a:solidFill>
                <a:effectLst>
                  <a:glow rad="1358900">
                    <a:schemeClr val="tx1">
                      <a:alpha val="15000"/>
                    </a:schemeClr>
                  </a:glow>
                </a:effectLst>
                <a:latin typeface="Calibri" panose="020F0502020204030204" pitchFamily="34" charset="0"/>
                <a:ea typeface="Microsoft Yi Baiti" panose="03000500000000000000" pitchFamily="66" charset="0"/>
                <a:cs typeface="Arial" charset="0"/>
              </a:rPr>
              <a:t>13</a:t>
            </a:r>
            <a:r>
              <a:rPr lang="en-US" baseline="30000" dirty="0">
                <a:solidFill>
                  <a:schemeClr val="bg1">
                    <a:lumMod val="95000"/>
                  </a:schemeClr>
                </a:solidFill>
                <a:effectLst>
                  <a:glow rad="13589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3589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And who is there to harm you if you prove zealous for what is good? </a:t>
            </a:r>
            <a:r>
              <a:rPr lang="en-US" sz="3200" baseline="30000" dirty="0">
                <a:solidFill>
                  <a:schemeClr val="bg1">
                    <a:lumMod val="95000"/>
                  </a:schemeClr>
                </a:solidFill>
                <a:effectLst>
                  <a:glow rad="1358900">
                    <a:schemeClr val="tx1">
                      <a:alpha val="15000"/>
                    </a:schemeClr>
                  </a:glow>
                </a:effectLst>
                <a:latin typeface="Calibri" panose="020F0502020204030204" pitchFamily="34" charset="0"/>
                <a:ea typeface="Microsoft Yi Baiti" panose="03000500000000000000" pitchFamily="66" charset="0"/>
                <a:cs typeface="Arial" charset="0"/>
              </a:rPr>
              <a:t>14</a:t>
            </a:r>
            <a:r>
              <a:rPr lang="en-US" baseline="30000" dirty="0">
                <a:solidFill>
                  <a:schemeClr val="bg1">
                    <a:lumMod val="95000"/>
                  </a:schemeClr>
                </a:solidFill>
                <a:effectLst>
                  <a:glow rad="13589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3589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But even if you should suffer for the sake of righteousness, you are blessed. And do not fear their intimidation, and do not be troubled…</a:t>
            </a:r>
          </a:p>
        </p:txBody>
      </p:sp>
    </p:spTree>
    <p:extLst>
      <p:ext uri="{BB962C8B-B14F-4D97-AF65-F5344CB8AC3E}">
        <p14:creationId xmlns:p14="http://schemas.microsoft.com/office/powerpoint/2010/main" val="157862786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9D0497-B7C0-4063-A0C9-0D25F92896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Definition of Apologetics</a:t>
            </a:r>
          </a:p>
        </p:txBody>
      </p:sp>
      <p:sp>
        <p:nvSpPr>
          <p:cNvPr id="14" name="Text Box 4"/>
          <p:cNvSpPr txBox="1">
            <a:spLocks noChangeArrowheads="1"/>
          </p:cNvSpPr>
          <p:nvPr/>
        </p:nvSpPr>
        <p:spPr bwMode="auto">
          <a:xfrm>
            <a:off x="667658" y="1648506"/>
            <a:ext cx="791028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aseline="30000" dirty="0">
                <a:solidFill>
                  <a:schemeClr val="bg1">
                    <a:lumMod val="95000"/>
                  </a:schemeClr>
                </a:solidFill>
                <a:effectLst>
                  <a:glow rad="1397000">
                    <a:schemeClr val="tx1">
                      <a:alpha val="15000"/>
                    </a:schemeClr>
                  </a:glow>
                </a:effectLst>
                <a:latin typeface="Calibri" panose="020F0502020204030204" pitchFamily="34" charset="0"/>
                <a:ea typeface="Microsoft Yi Baiti" panose="03000500000000000000" pitchFamily="66" charset="0"/>
                <a:cs typeface="Arial" charset="0"/>
              </a:rPr>
              <a:t>15</a:t>
            </a:r>
            <a:r>
              <a:rPr lang="en-US" baseline="30000" dirty="0">
                <a:solidFill>
                  <a:schemeClr val="bg1">
                    <a:lumMod val="95000"/>
                  </a:schemeClr>
                </a:solidFill>
                <a:effectLst>
                  <a:glow rad="13970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3970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but sanctify Christ as Lord in your hearts, always being ready to make a defense to everyone who asks you to give an account for the hope that is in you, yet with gentleness and reverence; </a:t>
            </a:r>
            <a:r>
              <a:rPr lang="en-US" sz="3200" baseline="30000" dirty="0">
                <a:solidFill>
                  <a:schemeClr val="bg1">
                    <a:lumMod val="95000"/>
                  </a:schemeClr>
                </a:solidFill>
                <a:effectLst>
                  <a:glow rad="1397000">
                    <a:schemeClr val="tx1">
                      <a:alpha val="15000"/>
                    </a:schemeClr>
                  </a:glow>
                </a:effectLst>
                <a:latin typeface="Calibri" panose="020F0502020204030204" pitchFamily="34" charset="0"/>
                <a:ea typeface="Microsoft Yi Baiti" panose="03000500000000000000" pitchFamily="66" charset="0"/>
                <a:cs typeface="Arial" charset="0"/>
              </a:rPr>
              <a:t>16</a:t>
            </a:r>
            <a:r>
              <a:rPr lang="en-US" baseline="30000" dirty="0">
                <a:solidFill>
                  <a:schemeClr val="bg1">
                    <a:lumMod val="95000"/>
                  </a:schemeClr>
                </a:solidFill>
                <a:effectLst>
                  <a:glow rad="13970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3970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and keep a good conscience so that in the thing in which you are slandered…</a:t>
            </a:r>
          </a:p>
        </p:txBody>
      </p:sp>
    </p:spTree>
    <p:extLst>
      <p:ext uri="{BB962C8B-B14F-4D97-AF65-F5344CB8AC3E}">
        <p14:creationId xmlns:p14="http://schemas.microsoft.com/office/powerpoint/2010/main" val="175032929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3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5" name="Text Box 5"/>
          <p:cNvSpPr txBox="1">
            <a:spLocks noChangeArrowheads="1"/>
          </p:cNvSpPr>
          <p:nvPr/>
        </p:nvSpPr>
        <p:spPr bwMode="auto">
          <a:xfrm>
            <a:off x="907140" y="2946228"/>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accent6">
                    <a:lumMod val="40000"/>
                    <a:lumOff val="60000"/>
                  </a:schemeClr>
                </a:solidFill>
                <a:latin typeface="Trajan Pro" panose="02020502050506020301" pitchFamily="18" charset="0"/>
                <a:ea typeface="Microsoft Yi Baiti" pitchFamily="66" charset="0"/>
                <a:cs typeface="Arial" pitchFamily="34" charset="0"/>
              </a:rPr>
              <a:t>The Attitude of Apologetics</a:t>
            </a:r>
          </a:p>
        </p:txBody>
      </p:sp>
    </p:spTree>
    <p:extLst>
      <p:ext uri="{BB962C8B-B14F-4D97-AF65-F5344CB8AC3E}">
        <p14:creationId xmlns:p14="http://schemas.microsoft.com/office/powerpoint/2010/main" val="140827476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825F3E-7A55-4BAF-88A9-64232A6AAC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Definition of Apologetics</a:t>
            </a:r>
          </a:p>
        </p:txBody>
      </p:sp>
      <p:sp>
        <p:nvSpPr>
          <p:cNvPr id="14" name="Text Box 4"/>
          <p:cNvSpPr txBox="1">
            <a:spLocks noChangeArrowheads="1"/>
          </p:cNvSpPr>
          <p:nvPr/>
        </p:nvSpPr>
        <p:spPr bwMode="auto">
          <a:xfrm>
            <a:off x="798286" y="1648506"/>
            <a:ext cx="7620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prstClr val="white"/>
                </a:solidFill>
                <a:effectLst>
                  <a:glow rad="13208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those who revile your good behavior in Christ may be put to shame. </a:t>
            </a:r>
            <a:r>
              <a:rPr lang="en-US" sz="3200" baseline="30000" dirty="0">
                <a:solidFill>
                  <a:schemeClr val="bg1">
                    <a:lumMod val="95000"/>
                  </a:schemeClr>
                </a:solidFill>
                <a:effectLst>
                  <a:glow rad="1320800">
                    <a:schemeClr val="tx1">
                      <a:alpha val="15000"/>
                    </a:schemeClr>
                  </a:glow>
                </a:effectLst>
                <a:latin typeface="Calibri" panose="020F0502020204030204" pitchFamily="34" charset="0"/>
                <a:ea typeface="Microsoft Yi Baiti" panose="03000500000000000000" pitchFamily="66" charset="0"/>
                <a:cs typeface="Arial" charset="0"/>
              </a:rPr>
              <a:t>17</a:t>
            </a:r>
            <a:r>
              <a:rPr lang="en-US" baseline="30000" dirty="0">
                <a:solidFill>
                  <a:schemeClr val="bg1">
                    <a:lumMod val="95000"/>
                  </a:schemeClr>
                </a:solidFill>
                <a:effectLst>
                  <a:glow rad="1320800">
                    <a:schemeClr val="tx1">
                      <a:alpha val="15000"/>
                    </a:schemeClr>
                  </a:glow>
                </a:effectLst>
                <a:latin typeface="Calibri" panose="020F0502020204030204" pitchFamily="34" charset="0"/>
                <a:ea typeface="Microsoft Yi Baiti" panose="03000500000000000000" pitchFamily="66" charset="0"/>
                <a:cs typeface="Arial" charset="0"/>
              </a:rPr>
              <a:t> </a:t>
            </a:r>
            <a:r>
              <a:rPr lang="en-US" dirty="0">
                <a:solidFill>
                  <a:prstClr val="white"/>
                </a:solidFill>
                <a:effectLst>
                  <a:glow rad="13208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For it is better, if God should will it so, that you suffer for doing what is right rather than for doing what is wrong.” </a:t>
            </a:r>
          </a:p>
          <a:p>
            <a:pPr algn="ctr"/>
            <a:r>
              <a:rPr lang="en-US" dirty="0">
                <a:solidFill>
                  <a:prstClr val="white"/>
                </a:solidFill>
                <a:effectLst>
                  <a:glow rad="1320800">
                    <a:schemeClr val="tx1">
                      <a:alpha val="15000"/>
                    </a:schemeClr>
                  </a:glow>
                  <a:outerShdw blurRad="38100" dist="38100" dir="2700000" algn="tl">
                    <a:srgbClr val="000000"/>
                  </a:outerShdw>
                </a:effectLst>
                <a:latin typeface="Calibri" panose="020F0502020204030204" pitchFamily="34" charset="0"/>
                <a:ea typeface="Microsoft Yi Baiti" pitchFamily="66" charset="0"/>
              </a:rPr>
              <a:t>1 Peter 3:8-17</a:t>
            </a:r>
          </a:p>
        </p:txBody>
      </p:sp>
    </p:spTree>
    <p:extLst>
      <p:ext uri="{BB962C8B-B14F-4D97-AF65-F5344CB8AC3E}">
        <p14:creationId xmlns:p14="http://schemas.microsoft.com/office/powerpoint/2010/main" val="176726103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459505-912E-4074-ABA8-93276B0D6B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199" y="379413"/>
            <a:ext cx="8229600" cy="78173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Definition of Apologetics</a:t>
            </a:r>
          </a:p>
        </p:txBody>
      </p:sp>
      <p:sp>
        <p:nvSpPr>
          <p:cNvPr id="15" name="Rectangle 3"/>
          <p:cNvSpPr txBox="1">
            <a:spLocks noChangeArrowheads="1"/>
          </p:cNvSpPr>
          <p:nvPr/>
        </p:nvSpPr>
        <p:spPr>
          <a:xfrm>
            <a:off x="1088571" y="1959885"/>
            <a:ext cx="6988630" cy="23177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325" indent="-60325" algn="ctr" fontAlgn="auto">
              <a:spcAft>
                <a:spcPts val="0"/>
              </a:spcAft>
              <a:buFont typeface="Wingdings" pitchFamily="2" charset="2"/>
              <a:buNone/>
            </a:pPr>
            <a:r>
              <a:rPr lang="en-US" sz="3600" dirty="0">
                <a:solidFill>
                  <a:schemeClr val="bg1"/>
                </a:solidFill>
                <a:effectLst>
                  <a:glow rad="1397000">
                    <a:schemeClr val="tx1">
                      <a:alpha val="15000"/>
                    </a:schemeClr>
                  </a:glow>
                </a:effectLst>
                <a:latin typeface="Calibri" panose="020F0502020204030204" pitchFamily="34" charset="0"/>
                <a:ea typeface="Microsoft Yi Baiti" pitchFamily="66" charset="0"/>
              </a:rPr>
              <a:t>The defense and proclamation of the Gospel and all of God’s revealed truth, in a gentle and reverent method and manner, that properly honors Christ as Lord of all.</a:t>
            </a:r>
          </a:p>
          <a:p>
            <a:pPr marL="60325" indent="-60325" algn="ctr" fontAlgn="auto">
              <a:spcAft>
                <a:spcPts val="0"/>
              </a:spcAft>
              <a:buFont typeface="Wingdings" pitchFamily="2" charset="2"/>
              <a:buNone/>
            </a:pPr>
            <a:endParaRPr lang="en-US" sz="36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360713977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Text Box 5"/>
          <p:cNvSpPr txBox="1">
            <a:spLocks noChangeArrowheads="1"/>
          </p:cNvSpPr>
          <p:nvPr/>
        </p:nvSpPr>
        <p:spPr bwMode="auto">
          <a:xfrm>
            <a:off x="907140" y="2960742"/>
            <a:ext cx="7315200" cy="59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000" dirty="0">
                <a:solidFill>
                  <a:schemeClr val="accent6">
                    <a:lumMod val="40000"/>
                    <a:lumOff val="60000"/>
                  </a:schemeClr>
                </a:solidFill>
                <a:latin typeface="Trajan Pro" panose="02020502050506020301" pitchFamily="18" charset="0"/>
                <a:ea typeface="Microsoft Yi Baiti" pitchFamily="66" charset="0"/>
                <a:cs typeface="Arial" pitchFamily="34" charset="0"/>
              </a:rPr>
              <a:t>The Place of Apologetics</a:t>
            </a:r>
          </a:p>
        </p:txBody>
      </p:sp>
    </p:spTree>
    <p:extLst>
      <p:ext uri="{BB962C8B-B14F-4D97-AF65-F5344CB8AC3E}">
        <p14:creationId xmlns:p14="http://schemas.microsoft.com/office/powerpoint/2010/main" val="357376729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9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4" name="Rectangle 4"/>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Theology and Apologetics</a:t>
            </a:r>
          </a:p>
        </p:txBody>
      </p:sp>
    </p:spTree>
    <p:extLst>
      <p:ext uri="{BB962C8B-B14F-4D97-AF65-F5344CB8AC3E}">
        <p14:creationId xmlns:p14="http://schemas.microsoft.com/office/powerpoint/2010/main" val="294924788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3"/>
          <p:cNvSpPr txBox="1">
            <a:spLocks noChangeArrowheads="1"/>
          </p:cNvSpPr>
          <p:nvPr/>
        </p:nvSpPr>
        <p:spPr>
          <a:xfrm>
            <a:off x="3399331" y="1193103"/>
            <a:ext cx="2345338" cy="4113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God</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Man</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Reality</a:t>
            </a:r>
          </a:p>
        </p:txBody>
      </p:sp>
      <p:sp>
        <p:nvSpPr>
          <p:cNvPr id="5" name="Rectangle 4">
            <a:extLst>
              <a:ext uri="{FF2B5EF4-FFF2-40B4-BE49-F238E27FC236}">
                <a16:creationId xmlns:a16="http://schemas.microsoft.com/office/drawing/2014/main" id="{05CBC04F-573E-436C-8A37-A9A77C2F3450}"/>
              </a:ext>
            </a:extLst>
          </p:cNvPr>
          <p:cNvSpPr txBox="1">
            <a:spLocks noChangeArrowheads="1"/>
          </p:cNvSpPr>
          <p:nvPr/>
        </p:nvSpPr>
        <p:spPr>
          <a:xfrm>
            <a:off x="457200" y="203536"/>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Theology and Apologetics</a:t>
            </a:r>
          </a:p>
        </p:txBody>
      </p:sp>
    </p:spTree>
    <p:extLst>
      <p:ext uri="{BB962C8B-B14F-4D97-AF65-F5344CB8AC3E}">
        <p14:creationId xmlns:p14="http://schemas.microsoft.com/office/powerpoint/2010/main" val="311978320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3"/>
          <p:cNvSpPr txBox="1">
            <a:spLocks noChangeArrowheads="1"/>
          </p:cNvSpPr>
          <p:nvPr/>
        </p:nvSpPr>
        <p:spPr>
          <a:xfrm>
            <a:off x="3399331" y="1193103"/>
            <a:ext cx="2345338" cy="4113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God</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Man</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Reality</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Truth Knowledge</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Authority</a:t>
            </a:r>
          </a:p>
        </p:txBody>
      </p:sp>
      <p:sp>
        <p:nvSpPr>
          <p:cNvPr id="5" name="Rectangle 4">
            <a:extLst>
              <a:ext uri="{FF2B5EF4-FFF2-40B4-BE49-F238E27FC236}">
                <a16:creationId xmlns:a16="http://schemas.microsoft.com/office/drawing/2014/main" id="{D3CB22B2-F31C-45C9-ABFC-5B74C8A5D845}"/>
              </a:ext>
            </a:extLst>
          </p:cNvPr>
          <p:cNvSpPr txBox="1">
            <a:spLocks noChangeArrowheads="1"/>
          </p:cNvSpPr>
          <p:nvPr/>
        </p:nvSpPr>
        <p:spPr>
          <a:xfrm>
            <a:off x="457200" y="203536"/>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Theology and Apologetics</a:t>
            </a:r>
          </a:p>
        </p:txBody>
      </p:sp>
    </p:spTree>
    <p:extLst>
      <p:ext uri="{BB962C8B-B14F-4D97-AF65-F5344CB8AC3E}">
        <p14:creationId xmlns:p14="http://schemas.microsoft.com/office/powerpoint/2010/main" val="242959152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3"/>
          <p:cNvSpPr txBox="1">
            <a:spLocks noChangeArrowheads="1"/>
          </p:cNvSpPr>
          <p:nvPr/>
        </p:nvSpPr>
        <p:spPr>
          <a:xfrm>
            <a:off x="3399331" y="1193103"/>
            <a:ext cx="2345338" cy="4113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God</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Man</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Reality</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Truth Knowledge</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Authority</a:t>
            </a:r>
          </a:p>
          <a:p>
            <a:pPr marL="0" indent="0" algn="ctr" fontAlgn="auto">
              <a:spcAft>
                <a:spcPts val="0"/>
              </a:spcAft>
              <a:buSzPct val="75000"/>
              <a:buNone/>
            </a:pPr>
            <a:r>
              <a:rPr lang="en-US" sz="3600" dirty="0">
                <a:solidFill>
                  <a:schemeClr val="accent4">
                    <a:lumMod val="40000"/>
                    <a:lumOff val="60000"/>
                  </a:schemeClr>
                </a:solidFill>
                <a:latin typeface="Calibri" panose="020F0502020204030204" pitchFamily="34" charset="0"/>
                <a:ea typeface="Microsoft Yi Baiti" pitchFamily="66" charset="0"/>
              </a:rPr>
              <a:t>Ethics</a:t>
            </a:r>
          </a:p>
        </p:txBody>
      </p:sp>
      <p:sp>
        <p:nvSpPr>
          <p:cNvPr id="5" name="Rectangle 4">
            <a:extLst>
              <a:ext uri="{FF2B5EF4-FFF2-40B4-BE49-F238E27FC236}">
                <a16:creationId xmlns:a16="http://schemas.microsoft.com/office/drawing/2014/main" id="{4EFD79F3-02CC-4B4E-95E5-432231F4FC57}"/>
              </a:ext>
            </a:extLst>
          </p:cNvPr>
          <p:cNvSpPr txBox="1">
            <a:spLocks noChangeArrowheads="1"/>
          </p:cNvSpPr>
          <p:nvPr/>
        </p:nvSpPr>
        <p:spPr>
          <a:xfrm>
            <a:off x="457200" y="203536"/>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Theology and Apologetics</a:t>
            </a:r>
          </a:p>
        </p:txBody>
      </p:sp>
    </p:spTree>
    <p:extLst>
      <p:ext uri="{BB962C8B-B14F-4D97-AF65-F5344CB8AC3E}">
        <p14:creationId xmlns:p14="http://schemas.microsoft.com/office/powerpoint/2010/main" val="297702828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3"/>
          <p:cNvSpPr txBox="1">
            <a:spLocks noChangeArrowheads="1"/>
          </p:cNvSpPr>
          <p:nvPr/>
        </p:nvSpPr>
        <p:spPr>
          <a:xfrm>
            <a:off x="3399331" y="1193103"/>
            <a:ext cx="2345338" cy="41132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God</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Man</a:t>
            </a:r>
          </a:p>
          <a:p>
            <a:pPr marL="0" indent="0" algn="ctr" fontAlgn="auto">
              <a:spcAft>
                <a:spcPts val="0"/>
              </a:spcAft>
              <a:buSzPct val="75000"/>
              <a:buNone/>
            </a:pPr>
            <a:r>
              <a:rPr lang="en-US" sz="3600" dirty="0">
                <a:solidFill>
                  <a:schemeClr val="accent5">
                    <a:lumMod val="40000"/>
                    <a:lumOff val="60000"/>
                  </a:schemeClr>
                </a:solidFill>
                <a:latin typeface="Calibri" panose="020F0502020204030204" pitchFamily="34" charset="0"/>
                <a:ea typeface="Microsoft Yi Baiti" pitchFamily="66" charset="0"/>
              </a:rPr>
              <a:t>Reality</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Truth Knowledge</a:t>
            </a:r>
          </a:p>
          <a:p>
            <a:pPr marL="0" indent="0" algn="ctr" fontAlgn="auto">
              <a:spcAft>
                <a:spcPts val="0"/>
              </a:spcAft>
              <a:buSzPct val="75000"/>
              <a:buNone/>
            </a:pPr>
            <a:r>
              <a:rPr lang="en-US" sz="3600" dirty="0">
                <a:solidFill>
                  <a:schemeClr val="accent6">
                    <a:lumMod val="60000"/>
                    <a:lumOff val="40000"/>
                  </a:schemeClr>
                </a:solidFill>
                <a:latin typeface="Calibri" panose="020F0502020204030204" pitchFamily="34" charset="0"/>
                <a:ea typeface="Microsoft Yi Baiti" pitchFamily="66" charset="0"/>
              </a:rPr>
              <a:t>Authority</a:t>
            </a:r>
          </a:p>
          <a:p>
            <a:pPr marL="0" indent="0" algn="ctr" fontAlgn="auto">
              <a:spcAft>
                <a:spcPts val="0"/>
              </a:spcAft>
              <a:buSzPct val="75000"/>
              <a:buNone/>
            </a:pPr>
            <a:r>
              <a:rPr lang="en-US" sz="3600" dirty="0">
                <a:solidFill>
                  <a:schemeClr val="accent4">
                    <a:lumMod val="40000"/>
                    <a:lumOff val="60000"/>
                  </a:schemeClr>
                </a:solidFill>
                <a:latin typeface="Calibri" panose="020F0502020204030204" pitchFamily="34" charset="0"/>
                <a:ea typeface="Microsoft Yi Baiti" pitchFamily="66" charset="0"/>
              </a:rPr>
              <a:t>Ethics</a:t>
            </a:r>
          </a:p>
        </p:txBody>
      </p:sp>
      <p:sp>
        <p:nvSpPr>
          <p:cNvPr id="14" name="Rectangle 4"/>
          <p:cNvSpPr txBox="1">
            <a:spLocks noChangeArrowheads="1"/>
          </p:cNvSpPr>
          <p:nvPr/>
        </p:nvSpPr>
        <p:spPr>
          <a:xfrm>
            <a:off x="457200" y="203536"/>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Theology and Apologetics</a:t>
            </a:r>
          </a:p>
        </p:txBody>
      </p:sp>
      <p:sp>
        <p:nvSpPr>
          <p:cNvPr id="5" name="TextBox 4">
            <a:extLst>
              <a:ext uri="{FF2B5EF4-FFF2-40B4-BE49-F238E27FC236}">
                <a16:creationId xmlns:a16="http://schemas.microsoft.com/office/drawing/2014/main" id="{755F0832-6623-480A-AE53-89CB68D15086}"/>
              </a:ext>
            </a:extLst>
          </p:cNvPr>
          <p:cNvSpPr txBox="1"/>
          <p:nvPr/>
        </p:nvSpPr>
        <p:spPr>
          <a:xfrm>
            <a:off x="512062" y="5912595"/>
            <a:ext cx="8174738" cy="646331"/>
          </a:xfrm>
          <a:prstGeom prst="rect">
            <a:avLst/>
          </a:prstGeom>
          <a:noFill/>
        </p:spPr>
        <p:txBody>
          <a:bodyPr wrap="none" rtlCol="0">
            <a:spAutoFit/>
          </a:bodyPr>
          <a:lstStyle/>
          <a:p>
            <a:r>
              <a:rPr lang="en-US" dirty="0">
                <a:solidFill>
                  <a:schemeClr val="bg1"/>
                </a:solidFill>
                <a:latin typeface="Calibri" panose="020F0502020204030204" pitchFamily="34" charset="0"/>
                <a:ea typeface="Microsoft Yi Baiti" pitchFamily="66" charset="0"/>
              </a:rPr>
              <a:t>Apologetics is essentially a theological task</a:t>
            </a:r>
          </a:p>
        </p:txBody>
      </p:sp>
    </p:spTree>
    <p:extLst>
      <p:ext uri="{BB962C8B-B14F-4D97-AF65-F5344CB8AC3E}">
        <p14:creationId xmlns:p14="http://schemas.microsoft.com/office/powerpoint/2010/main" val="260333472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735717-6D8F-47B2-A7F5-4F9DEF4BB9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Oval 5"/>
          <p:cNvSpPr>
            <a:spLocks noChangeArrowheads="1"/>
          </p:cNvSpPr>
          <p:nvPr/>
        </p:nvSpPr>
        <p:spPr bwMode="auto">
          <a:xfrm>
            <a:off x="3286919" y="1577978"/>
            <a:ext cx="2570162" cy="2832100"/>
          </a:xfrm>
          <a:prstGeom prst="ellipse">
            <a:avLst/>
          </a:prstGeom>
          <a:gradFill flip="none" rotWithShape="1">
            <a:gsLst>
              <a:gs pos="0">
                <a:schemeClr val="accent5">
                  <a:lumMod val="50000"/>
                </a:schemeClr>
              </a:gs>
              <a:gs pos="90000">
                <a:schemeClr val="accent1">
                  <a:tint val="44500"/>
                  <a:satMod val="160000"/>
                </a:schemeClr>
              </a:gs>
              <a:gs pos="100000">
                <a:schemeClr val="accent1">
                  <a:tint val="23500"/>
                  <a:satMod val="160000"/>
                </a:schemeClr>
              </a:gs>
            </a:gsLst>
            <a:lin ang="5400000" scaled="1"/>
            <a:tileRect/>
          </a:gradFill>
          <a:ln w="28575">
            <a:solidFill>
              <a:schemeClr val="bg1"/>
            </a:solidFill>
            <a:round/>
            <a:headEnd/>
            <a:tailEnd/>
          </a:ln>
          <a:effectLst/>
        </p:spPr>
        <p:txBody>
          <a:bodyPr wrap="none" anchor="ctr"/>
          <a:lstStyle/>
          <a:p>
            <a:endParaRPr lang="en-US" dirty="0">
              <a:solidFill>
                <a:schemeClr val="bg1"/>
              </a:solidFill>
              <a:latin typeface="Calibri" panose="020F0502020204030204" pitchFamily="34" charset="0"/>
              <a:ea typeface="Microsoft Yi Baiti" pitchFamily="66" charset="0"/>
            </a:endParaRPr>
          </a:p>
        </p:txBody>
      </p:sp>
      <p:sp>
        <p:nvSpPr>
          <p:cNvPr id="14" name="Oval 6"/>
          <p:cNvSpPr>
            <a:spLocks noChangeArrowheads="1"/>
          </p:cNvSpPr>
          <p:nvPr/>
        </p:nvSpPr>
        <p:spPr bwMode="auto">
          <a:xfrm>
            <a:off x="3994944" y="3074990"/>
            <a:ext cx="1176337" cy="1335088"/>
          </a:xfrm>
          <a:prstGeom prst="ellipse">
            <a:avLst/>
          </a:prstGeom>
          <a:gradFill>
            <a:gsLst>
              <a:gs pos="0">
                <a:schemeClr val="accent5">
                  <a:lumMod val="50000"/>
                </a:schemeClr>
              </a:gs>
              <a:gs pos="84000">
                <a:schemeClr val="accent1">
                  <a:tint val="44500"/>
                  <a:satMod val="160000"/>
                </a:schemeClr>
              </a:gs>
              <a:gs pos="100000">
                <a:schemeClr val="accent1">
                  <a:tint val="23500"/>
                  <a:satMod val="160000"/>
                </a:schemeClr>
              </a:gs>
            </a:gsLst>
            <a:lin ang="5400000" scaled="1"/>
          </a:gradFill>
          <a:ln w="28575">
            <a:solidFill>
              <a:schemeClr val="bg1"/>
            </a:solidFill>
            <a:round/>
            <a:headEnd/>
            <a:tailEnd/>
          </a:ln>
          <a:effectLst/>
        </p:spPr>
        <p:txBody>
          <a:bodyPr wrap="none" anchor="ctr"/>
          <a:lstStyle/>
          <a:p>
            <a:endParaRPr lang="en-US" dirty="0">
              <a:solidFill>
                <a:schemeClr val="bg1"/>
              </a:solidFill>
              <a:latin typeface="Calibri" panose="020F0502020204030204" pitchFamily="34" charset="0"/>
              <a:ea typeface="Microsoft Yi Baiti" pitchFamily="66" charset="0"/>
            </a:endParaRPr>
          </a:p>
        </p:txBody>
      </p:sp>
      <p:sp>
        <p:nvSpPr>
          <p:cNvPr id="15" name="Text Box 7"/>
          <p:cNvSpPr txBox="1">
            <a:spLocks noChangeArrowheads="1"/>
          </p:cNvSpPr>
          <p:nvPr/>
        </p:nvSpPr>
        <p:spPr bwMode="auto">
          <a:xfrm>
            <a:off x="3750368" y="2058755"/>
            <a:ext cx="18998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Theology</a:t>
            </a:r>
          </a:p>
        </p:txBody>
      </p:sp>
      <p:sp>
        <p:nvSpPr>
          <p:cNvPr id="16" name="Text Box 8"/>
          <p:cNvSpPr txBox="1">
            <a:spLocks noChangeArrowheads="1"/>
          </p:cNvSpPr>
          <p:nvPr/>
        </p:nvSpPr>
        <p:spPr bwMode="auto">
          <a:xfrm>
            <a:off x="3599879" y="4748215"/>
            <a:ext cx="23648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Apologetics</a:t>
            </a:r>
          </a:p>
        </p:txBody>
      </p:sp>
      <p:sp>
        <p:nvSpPr>
          <p:cNvPr id="17" name="Line 9"/>
          <p:cNvSpPr>
            <a:spLocks noChangeShapeType="1"/>
          </p:cNvSpPr>
          <p:nvPr/>
        </p:nvSpPr>
        <p:spPr bwMode="auto">
          <a:xfrm flipV="1">
            <a:off x="4591844" y="3871915"/>
            <a:ext cx="0" cy="97155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313536031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A98DE-8865-4F80-B84C-93C4797BD2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4"/>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Theology and Apologetics</a:t>
            </a:r>
          </a:p>
        </p:txBody>
      </p:sp>
      <p:sp>
        <p:nvSpPr>
          <p:cNvPr id="49" name="Text Box 9"/>
          <p:cNvSpPr txBox="1">
            <a:spLocks noChangeArrowheads="1"/>
          </p:cNvSpPr>
          <p:nvPr/>
        </p:nvSpPr>
        <p:spPr bwMode="auto">
          <a:xfrm>
            <a:off x="5925630" y="1934745"/>
            <a:ext cx="222885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Philosophy</a:t>
            </a:r>
          </a:p>
        </p:txBody>
      </p:sp>
    </p:spTree>
    <p:extLst>
      <p:ext uri="{BB962C8B-B14F-4D97-AF65-F5344CB8AC3E}">
        <p14:creationId xmlns:p14="http://schemas.microsoft.com/office/powerpoint/2010/main" val="7612060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D35F07-EFDE-4D83-AC9F-DCB72C55B2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2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bwMode="auto">
          <a:xfrm>
            <a:off x="493488" y="38286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icrosoft Yi Baiti" pitchFamily="66" charset="0"/>
                <a:cs typeface="Tahoma" pitchFamily="34" charset="0"/>
              </a:rPr>
              <a:t>What Is Theology?</a:t>
            </a:r>
          </a:p>
        </p:txBody>
      </p:sp>
      <p:sp>
        <p:nvSpPr>
          <p:cNvPr id="12" name="Text Box 5"/>
          <p:cNvSpPr txBox="1">
            <a:spLocks noChangeArrowheads="1"/>
          </p:cNvSpPr>
          <p:nvPr/>
        </p:nvSpPr>
        <p:spPr bwMode="auto">
          <a:xfrm>
            <a:off x="1016000" y="2678568"/>
            <a:ext cx="706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glow rad="1384300">
                    <a:prstClr val="black">
                      <a:alpha val="15000"/>
                    </a:prstClr>
                  </a:glow>
                </a:effectLst>
                <a:uLnTx/>
                <a:uFillTx/>
                <a:latin typeface="Calibri"/>
                <a:ea typeface="Microsoft Yi Baiti" pitchFamily="66" charset="0"/>
                <a:cs typeface="Arial" pitchFamily="34" charset="0"/>
              </a:rPr>
              <a:t>Theology is the study of the person and works of </a:t>
            </a:r>
            <a:r>
              <a:rPr kumimoji="0" lang="en-US" sz="3600" b="0" i="0" u="none" strike="noStrike" kern="1200" cap="none" spc="0" normalizeH="0" baseline="0" noProof="0" dirty="0">
                <a:ln>
                  <a:noFill/>
                </a:ln>
                <a:solidFill>
                  <a:srgbClr val="F79646">
                    <a:lumMod val="75000"/>
                  </a:srgbClr>
                </a:solidFill>
                <a:effectLst>
                  <a:glow rad="1384300">
                    <a:prstClr val="black">
                      <a:alpha val="15000"/>
                    </a:prstClr>
                  </a:glow>
                </a:effectLst>
                <a:uLnTx/>
                <a:uFillTx/>
                <a:latin typeface="Calibri"/>
                <a:ea typeface="Microsoft Yi Baiti" pitchFamily="66" charset="0"/>
                <a:cs typeface="Arial" pitchFamily="34" charset="0"/>
              </a:rPr>
              <a:t>God.</a:t>
            </a:r>
          </a:p>
        </p:txBody>
      </p:sp>
    </p:spTree>
    <p:extLst>
      <p:ext uri="{BB962C8B-B14F-4D97-AF65-F5344CB8AC3E}">
        <p14:creationId xmlns:p14="http://schemas.microsoft.com/office/powerpoint/2010/main" val="156955832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A98DE-8865-4F80-B84C-93C4797BD2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4"/>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Theology and Apologetics</a:t>
            </a:r>
          </a:p>
        </p:txBody>
      </p:sp>
      <p:grpSp>
        <p:nvGrpSpPr>
          <p:cNvPr id="47" name="Group 46"/>
          <p:cNvGrpSpPr>
            <a:grpSpLocks/>
          </p:cNvGrpSpPr>
          <p:nvPr/>
        </p:nvGrpSpPr>
        <p:grpSpPr bwMode="auto">
          <a:xfrm>
            <a:off x="5878005" y="1934745"/>
            <a:ext cx="2365377" cy="1871663"/>
            <a:chOff x="3858" y="1845"/>
            <a:chExt cx="1490" cy="1179"/>
          </a:xfrm>
        </p:grpSpPr>
        <p:sp>
          <p:nvSpPr>
            <p:cNvPr id="49"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Philosophy</a:t>
              </a:r>
            </a:p>
          </p:txBody>
        </p:sp>
        <p:sp>
          <p:nvSpPr>
            <p:cNvPr id="50"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Apologetics</a:t>
              </a:r>
            </a:p>
          </p:txBody>
        </p:sp>
        <p:sp>
          <p:nvSpPr>
            <p:cNvPr id="51" name="Line 17"/>
            <p:cNvSpPr>
              <a:spLocks noChangeShapeType="1"/>
            </p:cNvSpPr>
            <p:nvPr/>
          </p:nvSpPr>
          <p:spPr bwMode="auto">
            <a:xfrm>
              <a:off x="4599" y="2281"/>
              <a:ext cx="0" cy="375"/>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grpSp>
    </p:spTree>
    <p:extLst>
      <p:ext uri="{BB962C8B-B14F-4D97-AF65-F5344CB8AC3E}">
        <p14:creationId xmlns:p14="http://schemas.microsoft.com/office/powerpoint/2010/main" val="291785199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A98DE-8865-4F80-B84C-93C4797BD2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4"/>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Theology and Apologetics</a:t>
            </a:r>
          </a:p>
        </p:txBody>
      </p:sp>
      <p:grpSp>
        <p:nvGrpSpPr>
          <p:cNvPr id="47" name="Group 46"/>
          <p:cNvGrpSpPr>
            <a:grpSpLocks/>
          </p:cNvGrpSpPr>
          <p:nvPr/>
        </p:nvGrpSpPr>
        <p:grpSpPr bwMode="auto">
          <a:xfrm>
            <a:off x="5878005" y="1934745"/>
            <a:ext cx="2365377" cy="3189288"/>
            <a:chOff x="3858" y="1845"/>
            <a:chExt cx="1490" cy="2009"/>
          </a:xfrm>
        </p:grpSpPr>
        <p:sp>
          <p:nvSpPr>
            <p:cNvPr id="48" name="Text Box 8"/>
            <p:cNvSpPr txBox="1">
              <a:spLocks noChangeArrowheads="1"/>
            </p:cNvSpPr>
            <p:nvPr/>
          </p:nvSpPr>
          <p:spPr bwMode="auto">
            <a:xfrm>
              <a:off x="3989" y="3447"/>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Theology</a:t>
              </a:r>
            </a:p>
          </p:txBody>
        </p:sp>
        <p:sp>
          <p:nvSpPr>
            <p:cNvPr id="49"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Philosophy</a:t>
              </a:r>
            </a:p>
          </p:txBody>
        </p:sp>
        <p:sp>
          <p:nvSpPr>
            <p:cNvPr id="50"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Apologetics</a:t>
              </a:r>
            </a:p>
          </p:txBody>
        </p:sp>
        <p:sp>
          <p:nvSpPr>
            <p:cNvPr id="51" name="Line 17"/>
            <p:cNvSpPr>
              <a:spLocks noChangeShapeType="1"/>
            </p:cNvSpPr>
            <p:nvPr/>
          </p:nvSpPr>
          <p:spPr bwMode="auto">
            <a:xfrm>
              <a:off x="4599" y="2281"/>
              <a:ext cx="0" cy="375"/>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sp>
          <p:nvSpPr>
            <p:cNvPr id="52" name="Line 18"/>
            <p:cNvSpPr>
              <a:spLocks noChangeShapeType="1"/>
            </p:cNvSpPr>
            <p:nvPr/>
          </p:nvSpPr>
          <p:spPr bwMode="auto">
            <a:xfrm>
              <a:off x="4605" y="3095"/>
              <a:ext cx="0" cy="375"/>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grpSp>
    </p:spTree>
    <p:extLst>
      <p:ext uri="{BB962C8B-B14F-4D97-AF65-F5344CB8AC3E}">
        <p14:creationId xmlns:p14="http://schemas.microsoft.com/office/powerpoint/2010/main" val="222613629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A98DE-8865-4F80-B84C-93C4797BD2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4"/>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Theology and Apologetics</a:t>
            </a:r>
          </a:p>
        </p:txBody>
      </p:sp>
      <p:grpSp>
        <p:nvGrpSpPr>
          <p:cNvPr id="47" name="Group 46"/>
          <p:cNvGrpSpPr>
            <a:grpSpLocks/>
          </p:cNvGrpSpPr>
          <p:nvPr/>
        </p:nvGrpSpPr>
        <p:grpSpPr bwMode="auto">
          <a:xfrm>
            <a:off x="5878005" y="1934745"/>
            <a:ext cx="2365377" cy="3189288"/>
            <a:chOff x="3858" y="1845"/>
            <a:chExt cx="1490" cy="2009"/>
          </a:xfrm>
        </p:grpSpPr>
        <p:sp>
          <p:nvSpPr>
            <p:cNvPr id="48" name="Text Box 8"/>
            <p:cNvSpPr txBox="1">
              <a:spLocks noChangeArrowheads="1"/>
            </p:cNvSpPr>
            <p:nvPr/>
          </p:nvSpPr>
          <p:spPr bwMode="auto">
            <a:xfrm>
              <a:off x="3989" y="3447"/>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Theology</a:t>
              </a:r>
            </a:p>
          </p:txBody>
        </p:sp>
        <p:sp>
          <p:nvSpPr>
            <p:cNvPr id="49"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6">
                      <a:lumMod val="60000"/>
                      <a:lumOff val="40000"/>
                    </a:schemeClr>
                  </a:solidFill>
                  <a:latin typeface="Calibri" panose="020F0502020204030204" pitchFamily="34" charset="0"/>
                  <a:ea typeface="Microsoft Yi Baiti" pitchFamily="66" charset="0"/>
                </a:rPr>
                <a:t>Philosophy</a:t>
              </a:r>
            </a:p>
          </p:txBody>
        </p:sp>
        <p:sp>
          <p:nvSpPr>
            <p:cNvPr id="50"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Apologetics</a:t>
              </a:r>
            </a:p>
          </p:txBody>
        </p:sp>
        <p:sp>
          <p:nvSpPr>
            <p:cNvPr id="51" name="Line 17"/>
            <p:cNvSpPr>
              <a:spLocks noChangeShapeType="1"/>
            </p:cNvSpPr>
            <p:nvPr/>
          </p:nvSpPr>
          <p:spPr bwMode="auto">
            <a:xfrm>
              <a:off x="4599" y="2281"/>
              <a:ext cx="0" cy="375"/>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sp>
          <p:nvSpPr>
            <p:cNvPr id="52" name="Line 18"/>
            <p:cNvSpPr>
              <a:spLocks noChangeShapeType="1"/>
            </p:cNvSpPr>
            <p:nvPr/>
          </p:nvSpPr>
          <p:spPr bwMode="auto">
            <a:xfrm>
              <a:off x="4605" y="3095"/>
              <a:ext cx="0" cy="375"/>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grpSp>
    </p:spTree>
    <p:extLst>
      <p:ext uri="{BB962C8B-B14F-4D97-AF65-F5344CB8AC3E}">
        <p14:creationId xmlns:p14="http://schemas.microsoft.com/office/powerpoint/2010/main" val="267128641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9118EC4-7412-4283-8E09-4321C42196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grpSp>
        <p:nvGrpSpPr>
          <p:cNvPr id="41" name="Group 20"/>
          <p:cNvGrpSpPr>
            <a:grpSpLocks/>
          </p:cNvGrpSpPr>
          <p:nvPr/>
        </p:nvGrpSpPr>
        <p:grpSpPr bwMode="auto">
          <a:xfrm>
            <a:off x="796245" y="1924884"/>
            <a:ext cx="4724402" cy="1820863"/>
            <a:chOff x="418" y="1839"/>
            <a:chExt cx="2976" cy="1147"/>
          </a:xfrm>
        </p:grpSpPr>
        <p:sp>
          <p:nvSpPr>
            <p:cNvPr id="42" name="Text Box 5"/>
            <p:cNvSpPr txBox="1">
              <a:spLocks noChangeArrowheads="1"/>
            </p:cNvSpPr>
            <p:nvPr/>
          </p:nvSpPr>
          <p:spPr bwMode="auto">
            <a:xfrm>
              <a:off x="1226" y="1839"/>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Theology</a:t>
              </a:r>
            </a:p>
          </p:txBody>
        </p:sp>
        <p:sp>
          <p:nvSpPr>
            <p:cNvPr id="43" name="Text Box 6"/>
            <p:cNvSpPr txBox="1">
              <a:spLocks noChangeArrowheads="1"/>
            </p:cNvSpPr>
            <p:nvPr/>
          </p:nvSpPr>
          <p:spPr bwMode="auto">
            <a:xfrm>
              <a:off x="418" y="2570"/>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Philosophy</a:t>
              </a:r>
            </a:p>
          </p:txBody>
        </p:sp>
        <p:sp>
          <p:nvSpPr>
            <p:cNvPr id="44" name="Text Box 7"/>
            <p:cNvSpPr txBox="1">
              <a:spLocks noChangeArrowheads="1"/>
            </p:cNvSpPr>
            <p:nvPr/>
          </p:nvSpPr>
          <p:spPr bwMode="auto">
            <a:xfrm>
              <a:off x="1773" y="2579"/>
              <a:ext cx="162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latin typeface="Calibri" panose="020F0502020204030204" pitchFamily="34" charset="0"/>
                  <a:ea typeface="Microsoft Yi Baiti" pitchFamily="66" charset="0"/>
                </a:rPr>
                <a:t>  Apologetics</a:t>
              </a:r>
            </a:p>
          </p:txBody>
        </p:sp>
        <p:sp>
          <p:nvSpPr>
            <p:cNvPr id="45" name="Line 14"/>
            <p:cNvSpPr>
              <a:spLocks noChangeShapeType="1"/>
            </p:cNvSpPr>
            <p:nvPr/>
          </p:nvSpPr>
          <p:spPr bwMode="auto">
            <a:xfrm flipH="1">
              <a:off x="1281" y="2301"/>
              <a:ext cx="375" cy="301"/>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sp>
          <p:nvSpPr>
            <p:cNvPr id="46" name="Line 15"/>
            <p:cNvSpPr>
              <a:spLocks noChangeShapeType="1"/>
            </p:cNvSpPr>
            <p:nvPr/>
          </p:nvSpPr>
          <p:spPr bwMode="auto">
            <a:xfrm>
              <a:off x="1919" y="2309"/>
              <a:ext cx="375" cy="301"/>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solidFill>
                <a:latin typeface="Calibri" panose="020F0502020204030204" pitchFamily="34" charset="0"/>
                <a:ea typeface="Microsoft Yi Baiti" pitchFamily="66" charset="0"/>
              </a:endParaRPr>
            </a:p>
          </p:txBody>
        </p:sp>
      </p:grpSp>
      <p:grpSp>
        <p:nvGrpSpPr>
          <p:cNvPr id="47" name="Group 46"/>
          <p:cNvGrpSpPr>
            <a:grpSpLocks/>
          </p:cNvGrpSpPr>
          <p:nvPr/>
        </p:nvGrpSpPr>
        <p:grpSpPr bwMode="auto">
          <a:xfrm>
            <a:off x="5878005" y="1934745"/>
            <a:ext cx="2365377" cy="3189288"/>
            <a:chOff x="3858" y="1845"/>
            <a:chExt cx="1490" cy="2009"/>
          </a:xfrm>
        </p:grpSpPr>
        <p:sp>
          <p:nvSpPr>
            <p:cNvPr id="48" name="Text Box 8"/>
            <p:cNvSpPr txBox="1">
              <a:spLocks noChangeArrowheads="1"/>
            </p:cNvSpPr>
            <p:nvPr/>
          </p:nvSpPr>
          <p:spPr bwMode="auto">
            <a:xfrm>
              <a:off x="3989" y="3447"/>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65000"/>
                    </a:schemeClr>
                  </a:solidFill>
                  <a:latin typeface="Calibri" panose="020F0502020204030204" pitchFamily="34" charset="0"/>
                  <a:ea typeface="Microsoft Yi Baiti" pitchFamily="66" charset="0"/>
                </a:rPr>
                <a:t>Theology</a:t>
              </a:r>
            </a:p>
          </p:txBody>
        </p:sp>
        <p:sp>
          <p:nvSpPr>
            <p:cNvPr id="49"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65000"/>
                    </a:schemeClr>
                  </a:solidFill>
                  <a:latin typeface="Calibri" panose="020F0502020204030204" pitchFamily="34" charset="0"/>
                  <a:ea typeface="Microsoft Yi Baiti" pitchFamily="66" charset="0"/>
                </a:rPr>
                <a:t>Philosophy</a:t>
              </a:r>
            </a:p>
          </p:txBody>
        </p:sp>
        <p:sp>
          <p:nvSpPr>
            <p:cNvPr id="50"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65000"/>
                    </a:schemeClr>
                  </a:solidFill>
                  <a:latin typeface="Calibri" panose="020F0502020204030204" pitchFamily="34" charset="0"/>
                  <a:ea typeface="Microsoft Yi Baiti" pitchFamily="66" charset="0"/>
                </a:rPr>
                <a:t>Apologetics</a:t>
              </a:r>
            </a:p>
          </p:txBody>
        </p:sp>
        <p:sp>
          <p:nvSpPr>
            <p:cNvPr id="51" name="Line 17"/>
            <p:cNvSpPr>
              <a:spLocks noChangeShapeType="1"/>
            </p:cNvSpPr>
            <p:nvPr/>
          </p:nvSpPr>
          <p:spPr bwMode="auto">
            <a:xfrm>
              <a:off x="4599" y="2281"/>
              <a:ext cx="0" cy="375"/>
            </a:xfrm>
            <a:prstGeom prst="line">
              <a:avLst/>
            </a:prstGeom>
            <a:noFill/>
            <a:ln w="3492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65000"/>
                  </a:schemeClr>
                </a:solidFill>
                <a:latin typeface="Calibri" panose="020F0502020204030204" pitchFamily="34" charset="0"/>
                <a:ea typeface="Microsoft Yi Baiti" pitchFamily="66" charset="0"/>
              </a:endParaRPr>
            </a:p>
          </p:txBody>
        </p:sp>
        <p:sp>
          <p:nvSpPr>
            <p:cNvPr id="52" name="Line 18"/>
            <p:cNvSpPr>
              <a:spLocks noChangeShapeType="1"/>
            </p:cNvSpPr>
            <p:nvPr/>
          </p:nvSpPr>
          <p:spPr bwMode="auto">
            <a:xfrm>
              <a:off x="4605" y="3095"/>
              <a:ext cx="0" cy="375"/>
            </a:xfrm>
            <a:prstGeom prst="line">
              <a:avLst/>
            </a:prstGeom>
            <a:noFill/>
            <a:ln w="34925">
              <a:solidFill>
                <a:schemeClr val="bg1">
                  <a:lumMod val="6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65000"/>
                  </a:schemeClr>
                </a:solidFill>
                <a:latin typeface="Calibri" panose="020F0502020204030204" pitchFamily="34" charset="0"/>
                <a:ea typeface="Microsoft Yi Baiti" pitchFamily="66" charset="0"/>
              </a:endParaRPr>
            </a:p>
          </p:txBody>
        </p:sp>
      </p:grpSp>
      <p:sp>
        <p:nvSpPr>
          <p:cNvPr id="24" name="Rectangle 4">
            <a:extLst>
              <a:ext uri="{FF2B5EF4-FFF2-40B4-BE49-F238E27FC236}">
                <a16:creationId xmlns:a16="http://schemas.microsoft.com/office/drawing/2014/main" id="{6F50BFAB-6986-48BF-90EF-2C4988A04001}"/>
              </a:ext>
            </a:extLst>
          </p:cNvPr>
          <p:cNvSpPr txBox="1">
            <a:spLocks noChangeArrowheads="1"/>
          </p:cNvSpPr>
          <p:nvPr/>
        </p:nvSpPr>
        <p:spPr>
          <a:xfrm>
            <a:off x="457200" y="364897"/>
            <a:ext cx="8229600" cy="9413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Theology and Apologetics</a:t>
            </a:r>
          </a:p>
        </p:txBody>
      </p:sp>
    </p:spTree>
    <p:extLst>
      <p:ext uri="{BB962C8B-B14F-4D97-AF65-F5344CB8AC3E}">
        <p14:creationId xmlns:p14="http://schemas.microsoft.com/office/powerpoint/2010/main" val="269431058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1DE944-C0CB-402E-A955-FF137BC18E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solidFill>
                <a:latin typeface="Calibri" panose="020F0502020204030204" pitchFamily="34" charset="0"/>
                <a:ea typeface="Microsoft Yi Baiti" pitchFamily="66" charset="0"/>
              </a:rPr>
              <a:t>The Foundation of Apologetics</a:t>
            </a:r>
          </a:p>
        </p:txBody>
      </p:sp>
      <p:sp>
        <p:nvSpPr>
          <p:cNvPr id="12" name="Text Box 3"/>
          <p:cNvSpPr txBox="1">
            <a:spLocks noChangeArrowheads="1"/>
          </p:cNvSpPr>
          <p:nvPr/>
        </p:nvSpPr>
        <p:spPr bwMode="auto">
          <a:xfrm>
            <a:off x="1364343" y="2127250"/>
            <a:ext cx="637177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chemeClr val="bg1"/>
                </a:solidFill>
                <a:effectLst>
                  <a:glow rad="1371600">
                    <a:schemeClr val="tx1">
                      <a:alpha val="15000"/>
                    </a:schemeClr>
                  </a:glow>
                </a:effectLst>
                <a:latin typeface="Calibri" panose="020F0502020204030204" pitchFamily="34" charset="0"/>
                <a:ea typeface="Microsoft Yi Baiti" pitchFamily="66" charset="0"/>
              </a:rPr>
              <a:t>As God is the source and sustainer of all things, so we depend upon God for all truth, knowledge, and authority.</a:t>
            </a:r>
          </a:p>
        </p:txBody>
      </p:sp>
    </p:spTree>
    <p:extLst>
      <p:ext uri="{BB962C8B-B14F-4D97-AF65-F5344CB8AC3E}">
        <p14:creationId xmlns:p14="http://schemas.microsoft.com/office/powerpoint/2010/main" val="32391480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20EABC-6E51-4D74-B6F4-9E52FA194F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Text Box 3"/>
          <p:cNvSpPr txBox="1">
            <a:spLocks noChangeArrowheads="1"/>
          </p:cNvSpPr>
          <p:nvPr/>
        </p:nvSpPr>
        <p:spPr bwMode="auto">
          <a:xfrm>
            <a:off x="1476375" y="2403016"/>
            <a:ext cx="61245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solidFill>
                  <a:schemeClr val="accent6">
                    <a:lumMod val="60000"/>
                    <a:lumOff val="40000"/>
                  </a:schemeClr>
                </a:solidFill>
                <a:effectLst>
                  <a:glow rad="1333500">
                    <a:schemeClr val="tx1">
                      <a:alpha val="15000"/>
                    </a:schemeClr>
                  </a:glow>
                </a:effectLst>
                <a:latin typeface="Calibri" panose="020F0502020204030204" pitchFamily="34" charset="0"/>
                <a:ea typeface="Microsoft Yi Baiti" pitchFamily="66" charset="0"/>
              </a:rPr>
              <a:t>God</a:t>
            </a:r>
            <a:r>
              <a:rPr lang="en-US" dirty="0">
                <a:solidFill>
                  <a:schemeClr val="bg1"/>
                </a:solidFill>
                <a:effectLst>
                  <a:glow rad="1333500">
                    <a:schemeClr val="tx1">
                      <a:alpha val="15000"/>
                    </a:schemeClr>
                  </a:glow>
                </a:effectLst>
                <a:latin typeface="Calibri" panose="020F0502020204030204" pitchFamily="34" charset="0"/>
                <a:ea typeface="Microsoft Yi Baiti" pitchFamily="66" charset="0"/>
              </a:rPr>
              <a:t> is the proper starting point for all meaningful thought and statements of truth.</a:t>
            </a:r>
          </a:p>
        </p:txBody>
      </p:sp>
      <p:sp>
        <p:nvSpPr>
          <p:cNvPr id="14"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Tree>
    <p:extLst>
      <p:ext uri="{BB962C8B-B14F-4D97-AF65-F5344CB8AC3E}">
        <p14:creationId xmlns:p14="http://schemas.microsoft.com/office/powerpoint/2010/main" val="222613629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2EB3DC-F4CF-410A-938A-41010F177E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
        <p:nvSpPr>
          <p:cNvPr id="3" name="TextBox 2"/>
          <p:cNvSpPr txBox="1"/>
          <p:nvPr/>
        </p:nvSpPr>
        <p:spPr>
          <a:xfrm>
            <a:off x="1770743" y="2405084"/>
            <a:ext cx="5587999" cy="1754326"/>
          </a:xfrm>
          <a:prstGeom prst="rect">
            <a:avLst/>
          </a:prstGeom>
          <a:noFill/>
        </p:spPr>
        <p:txBody>
          <a:bodyPr wrap="square" rtlCol="0">
            <a:spAutoFit/>
          </a:bodyPr>
          <a:lstStyle/>
          <a:p>
            <a:pPr algn="ctr"/>
            <a:r>
              <a:rPr lang="en-US" dirty="0">
                <a:solidFill>
                  <a:schemeClr val="bg1"/>
                </a:solidFill>
                <a:effectLst>
                  <a:glow rad="1384300">
                    <a:schemeClr val="tx1">
                      <a:alpha val="15000"/>
                    </a:schemeClr>
                  </a:glow>
                </a:effectLst>
                <a:latin typeface="Calibri" panose="020F0502020204030204" pitchFamily="34" charset="0"/>
                <a:ea typeface="Microsoft Yi Baiti" panose="03000500000000000000" pitchFamily="66" charset="0"/>
              </a:rPr>
              <a:t>Knowledge of </a:t>
            </a:r>
            <a:r>
              <a:rPr lang="en-US" dirty="0">
                <a:solidFill>
                  <a:schemeClr val="accent6">
                    <a:lumMod val="60000"/>
                    <a:lumOff val="40000"/>
                  </a:schemeClr>
                </a:solidFill>
                <a:effectLst>
                  <a:glow rad="1384300">
                    <a:schemeClr val="tx1">
                      <a:alpha val="15000"/>
                    </a:schemeClr>
                  </a:glow>
                </a:effectLst>
                <a:latin typeface="Calibri" panose="020F0502020204030204" pitchFamily="34" charset="0"/>
                <a:ea typeface="Microsoft Yi Baiti" panose="03000500000000000000" pitchFamily="66" charset="0"/>
              </a:rPr>
              <a:t>God</a:t>
            </a:r>
          </a:p>
          <a:p>
            <a:pPr algn="ctr"/>
            <a:r>
              <a:rPr lang="en-US" dirty="0">
                <a:solidFill>
                  <a:schemeClr val="bg1"/>
                </a:solidFill>
                <a:effectLst>
                  <a:glow rad="1384300">
                    <a:schemeClr val="tx1">
                      <a:alpha val="15000"/>
                    </a:schemeClr>
                  </a:glow>
                </a:effectLst>
                <a:latin typeface="Calibri" panose="020F0502020204030204" pitchFamily="34" charset="0"/>
                <a:ea typeface="Microsoft Yi Baiti" panose="03000500000000000000" pitchFamily="66" charset="0"/>
              </a:rPr>
              <a:t>is the foundation of all proper thinking and living.</a:t>
            </a:r>
          </a:p>
        </p:txBody>
      </p:sp>
    </p:spTree>
    <p:extLst>
      <p:ext uri="{BB962C8B-B14F-4D97-AF65-F5344CB8AC3E}">
        <p14:creationId xmlns:p14="http://schemas.microsoft.com/office/powerpoint/2010/main" val="44372275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A4DB824-C032-4CEE-A5A2-EB77E97ADE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 Foundation of Apologetics</a:t>
            </a:r>
          </a:p>
        </p:txBody>
      </p:sp>
      <p:grpSp>
        <p:nvGrpSpPr>
          <p:cNvPr id="27" name="Group 20"/>
          <p:cNvGrpSpPr>
            <a:grpSpLocks/>
          </p:cNvGrpSpPr>
          <p:nvPr/>
        </p:nvGrpSpPr>
        <p:grpSpPr bwMode="auto">
          <a:xfrm>
            <a:off x="737507" y="1924884"/>
            <a:ext cx="4632326" cy="1820863"/>
            <a:chOff x="381" y="1839"/>
            <a:chExt cx="2918" cy="1147"/>
          </a:xfrm>
          <a:effectLst/>
        </p:grpSpPr>
        <p:sp>
          <p:nvSpPr>
            <p:cNvPr id="29" name="Text Box 5"/>
            <p:cNvSpPr txBox="1">
              <a:spLocks noChangeArrowheads="1"/>
            </p:cNvSpPr>
            <p:nvPr/>
          </p:nvSpPr>
          <p:spPr bwMode="auto">
            <a:xfrm>
              <a:off x="1226" y="1839"/>
              <a:ext cx="1197" cy="407"/>
            </a:xfrm>
            <a:prstGeom prst="rect">
              <a:avLst/>
            </a:prstGeom>
            <a:noFill/>
            <a:ln>
              <a:noFill/>
            </a:ln>
            <a:effectLst/>
            <a:scene3d>
              <a:camera prst="orthographicFront"/>
              <a:lightRig rig="threePt" dir="t"/>
            </a:scene3d>
            <a:sp3d>
              <a:contourClr>
                <a:schemeClr val="bg1"/>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Theology</a:t>
              </a:r>
            </a:p>
          </p:txBody>
        </p:sp>
        <p:sp>
          <p:nvSpPr>
            <p:cNvPr id="30" name="Text Box 6"/>
            <p:cNvSpPr txBox="1">
              <a:spLocks noChangeArrowheads="1"/>
            </p:cNvSpPr>
            <p:nvPr/>
          </p:nvSpPr>
          <p:spPr bwMode="auto">
            <a:xfrm>
              <a:off x="381" y="2571"/>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Philosophy</a:t>
              </a:r>
            </a:p>
          </p:txBody>
        </p:sp>
        <p:sp>
          <p:nvSpPr>
            <p:cNvPr id="31" name="Text Box 7"/>
            <p:cNvSpPr txBox="1">
              <a:spLocks noChangeArrowheads="1"/>
            </p:cNvSpPr>
            <p:nvPr/>
          </p:nvSpPr>
          <p:spPr bwMode="auto">
            <a:xfrm>
              <a:off x="1809" y="2579"/>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Apologetics</a:t>
              </a:r>
            </a:p>
          </p:txBody>
        </p:sp>
        <p:sp>
          <p:nvSpPr>
            <p:cNvPr id="32" name="Line 14"/>
            <p:cNvSpPr>
              <a:spLocks noChangeShapeType="1"/>
            </p:cNvSpPr>
            <p:nvPr/>
          </p:nvSpPr>
          <p:spPr bwMode="auto">
            <a:xfrm flipH="1">
              <a:off x="1317" y="2301"/>
              <a:ext cx="375" cy="301"/>
            </a:xfrm>
            <a:prstGeom prst="line">
              <a:avLst/>
            </a:prstGeom>
            <a:noFill/>
            <a:ln w="34925">
              <a:solidFill>
                <a:schemeClr val="bg1"/>
              </a:solidFill>
              <a:round/>
              <a:headEnd/>
              <a:tailEnd type="triangle" w="med" len="med"/>
            </a:ln>
            <a:effectLst>
              <a:glow>
                <a:schemeClr val="tx1">
                  <a:lumMod val="75000"/>
                  <a:lumOff val="25000"/>
                </a:schemeClr>
              </a:glow>
            </a:effectLst>
            <a:extLst>
              <a:ext uri="{909E8E84-426E-40DD-AFC4-6F175D3DCCD1}">
                <a14:hiddenFill xmlns:a14="http://schemas.microsoft.com/office/drawing/2010/main">
                  <a:noFill/>
                </a14:hiddenFill>
              </a:ext>
            </a:extLst>
          </p:spPr>
          <p:txBody>
            <a:bodyPr/>
            <a:lstStyle/>
            <a:p>
              <a:endParaRPr lang="en-US" dirty="0">
                <a:solidFill>
                  <a:schemeClr val="bg1"/>
                </a:solidFill>
                <a:effectLst>
                  <a:glow rad="127000">
                    <a:schemeClr val="tx1">
                      <a:lumMod val="75000"/>
                      <a:lumOff val="25000"/>
                      <a:alpha val="90000"/>
                    </a:schemeClr>
                  </a:glow>
                </a:effectLst>
                <a:latin typeface="Calibri" panose="020F0502020204030204" pitchFamily="34" charset="0"/>
                <a:ea typeface="Microsoft Yi Baiti" pitchFamily="66" charset="0"/>
              </a:endParaRPr>
            </a:p>
          </p:txBody>
        </p:sp>
        <p:sp>
          <p:nvSpPr>
            <p:cNvPr id="33" name="Line 15"/>
            <p:cNvSpPr>
              <a:spLocks noChangeShapeType="1"/>
            </p:cNvSpPr>
            <p:nvPr/>
          </p:nvSpPr>
          <p:spPr bwMode="auto">
            <a:xfrm>
              <a:off x="1955" y="2311"/>
              <a:ext cx="375" cy="301"/>
            </a:xfrm>
            <a:prstGeom prst="line">
              <a:avLst/>
            </a:prstGeom>
            <a:noFill/>
            <a:ln w="34925">
              <a:solidFill>
                <a:schemeClr val="bg1"/>
              </a:solidFill>
              <a:round/>
              <a:headEnd/>
              <a:tailEnd type="triangle" w="med" len="med"/>
            </a:ln>
            <a:effectLst>
              <a:glow>
                <a:schemeClr val="tx1">
                  <a:lumMod val="75000"/>
                  <a:lumOff val="25000"/>
                </a:schemeClr>
              </a:glow>
            </a:effectLst>
            <a:extLst>
              <a:ext uri="{909E8E84-426E-40DD-AFC4-6F175D3DCCD1}">
                <a14:hiddenFill xmlns:a14="http://schemas.microsoft.com/office/drawing/2010/main">
                  <a:noFill/>
                </a14:hiddenFill>
              </a:ext>
            </a:extLst>
          </p:spPr>
          <p:txBody>
            <a:bodyPr/>
            <a:lstStyle/>
            <a:p>
              <a:endParaRPr lang="en-US" dirty="0">
                <a:solidFill>
                  <a:schemeClr val="bg1"/>
                </a:solidFill>
                <a:effectLst>
                  <a:glow rad="127000">
                    <a:schemeClr val="tx1">
                      <a:lumMod val="75000"/>
                      <a:lumOff val="25000"/>
                      <a:alpha val="90000"/>
                    </a:schemeClr>
                  </a:glow>
                </a:effectLst>
                <a:latin typeface="Calibri" panose="020F0502020204030204" pitchFamily="34" charset="0"/>
                <a:ea typeface="Microsoft Yi Baiti" pitchFamily="66" charset="0"/>
              </a:endParaRPr>
            </a:p>
          </p:txBody>
        </p:sp>
      </p:grpSp>
      <p:grpSp>
        <p:nvGrpSpPr>
          <p:cNvPr id="34" name="Group 33"/>
          <p:cNvGrpSpPr>
            <a:grpSpLocks/>
          </p:cNvGrpSpPr>
          <p:nvPr/>
        </p:nvGrpSpPr>
        <p:grpSpPr bwMode="auto">
          <a:xfrm>
            <a:off x="5878005" y="1934745"/>
            <a:ext cx="2365377" cy="3189288"/>
            <a:chOff x="3858" y="1845"/>
            <a:chExt cx="1490" cy="2009"/>
          </a:xfrm>
        </p:grpSpPr>
        <p:sp>
          <p:nvSpPr>
            <p:cNvPr id="35" name="Text Box 8"/>
            <p:cNvSpPr txBox="1">
              <a:spLocks noChangeArrowheads="1"/>
            </p:cNvSpPr>
            <p:nvPr/>
          </p:nvSpPr>
          <p:spPr bwMode="auto">
            <a:xfrm>
              <a:off x="3989" y="3447"/>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Theology</a:t>
              </a:r>
            </a:p>
          </p:txBody>
        </p:sp>
        <p:sp>
          <p:nvSpPr>
            <p:cNvPr id="36"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Philosophy</a:t>
              </a:r>
            </a:p>
          </p:txBody>
        </p:sp>
        <p:sp>
          <p:nvSpPr>
            <p:cNvPr id="37"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Apologetics</a:t>
              </a:r>
            </a:p>
          </p:txBody>
        </p:sp>
        <p:sp>
          <p:nvSpPr>
            <p:cNvPr id="38" name="Line 17"/>
            <p:cNvSpPr>
              <a:spLocks noChangeShapeType="1"/>
            </p:cNvSpPr>
            <p:nvPr/>
          </p:nvSpPr>
          <p:spPr bwMode="auto">
            <a:xfrm>
              <a:off x="4619" y="2271"/>
              <a:ext cx="0" cy="375"/>
            </a:xfrm>
            <a:prstGeom prst="line">
              <a:avLst/>
            </a:prstGeom>
            <a:noFill/>
            <a:ln w="349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50000"/>
                  </a:schemeClr>
                </a:solidFill>
                <a:latin typeface="Calibri" panose="020F0502020204030204" pitchFamily="34" charset="0"/>
                <a:ea typeface="Microsoft Yi Baiti" pitchFamily="66" charset="0"/>
              </a:endParaRPr>
            </a:p>
          </p:txBody>
        </p:sp>
        <p:sp>
          <p:nvSpPr>
            <p:cNvPr id="39" name="Line 18"/>
            <p:cNvSpPr>
              <a:spLocks noChangeShapeType="1"/>
            </p:cNvSpPr>
            <p:nvPr/>
          </p:nvSpPr>
          <p:spPr bwMode="auto">
            <a:xfrm>
              <a:off x="4635" y="3085"/>
              <a:ext cx="0" cy="375"/>
            </a:xfrm>
            <a:prstGeom prst="line">
              <a:avLst/>
            </a:prstGeom>
            <a:noFill/>
            <a:ln w="349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50000"/>
                  </a:schemeClr>
                </a:solidFill>
                <a:latin typeface="Calibri" panose="020F0502020204030204" pitchFamily="34" charset="0"/>
                <a:ea typeface="Microsoft Yi Baiti" pitchFamily="66" charset="0"/>
              </a:endParaRPr>
            </a:p>
          </p:txBody>
        </p:sp>
      </p:grpSp>
    </p:spTree>
    <p:extLst>
      <p:ext uri="{BB962C8B-B14F-4D97-AF65-F5344CB8AC3E}">
        <p14:creationId xmlns:p14="http://schemas.microsoft.com/office/powerpoint/2010/main" val="248395663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A4DB824-C032-4CEE-A5A2-EB77E97ADE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grpSp>
        <p:nvGrpSpPr>
          <p:cNvPr id="27" name="Group 20"/>
          <p:cNvGrpSpPr>
            <a:grpSpLocks/>
          </p:cNvGrpSpPr>
          <p:nvPr/>
        </p:nvGrpSpPr>
        <p:grpSpPr bwMode="auto">
          <a:xfrm>
            <a:off x="741870" y="3162811"/>
            <a:ext cx="4632326" cy="1970088"/>
            <a:chOff x="381" y="1769"/>
            <a:chExt cx="2918" cy="1241"/>
          </a:xfrm>
          <a:effectLst/>
        </p:grpSpPr>
        <p:sp>
          <p:nvSpPr>
            <p:cNvPr id="29" name="Text Box 5"/>
            <p:cNvSpPr txBox="1">
              <a:spLocks noChangeArrowheads="1"/>
            </p:cNvSpPr>
            <p:nvPr/>
          </p:nvSpPr>
          <p:spPr bwMode="auto">
            <a:xfrm>
              <a:off x="1246" y="1769"/>
              <a:ext cx="1197" cy="407"/>
            </a:xfrm>
            <a:prstGeom prst="rect">
              <a:avLst/>
            </a:prstGeom>
            <a:noFill/>
            <a:ln>
              <a:noFill/>
            </a:ln>
            <a:effectLst/>
            <a:scene3d>
              <a:camera prst="orthographicFront"/>
              <a:lightRig rig="threePt" dir="t"/>
            </a:scene3d>
            <a:sp3d>
              <a:contourClr>
                <a:schemeClr val="bg1"/>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Theology</a:t>
              </a:r>
            </a:p>
          </p:txBody>
        </p:sp>
        <p:sp>
          <p:nvSpPr>
            <p:cNvPr id="30" name="Text Box 6"/>
            <p:cNvSpPr txBox="1">
              <a:spLocks noChangeArrowheads="1"/>
            </p:cNvSpPr>
            <p:nvPr/>
          </p:nvSpPr>
          <p:spPr bwMode="auto">
            <a:xfrm>
              <a:off x="381" y="259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Philosophy</a:t>
              </a:r>
            </a:p>
          </p:txBody>
        </p:sp>
        <p:sp>
          <p:nvSpPr>
            <p:cNvPr id="31" name="Text Box 7"/>
            <p:cNvSpPr txBox="1">
              <a:spLocks noChangeArrowheads="1"/>
            </p:cNvSpPr>
            <p:nvPr/>
          </p:nvSpPr>
          <p:spPr bwMode="auto">
            <a:xfrm>
              <a:off x="1809" y="2603"/>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Apologetics</a:t>
              </a:r>
            </a:p>
          </p:txBody>
        </p:sp>
        <p:sp>
          <p:nvSpPr>
            <p:cNvPr id="32" name="Line 14"/>
            <p:cNvSpPr>
              <a:spLocks noChangeShapeType="1"/>
            </p:cNvSpPr>
            <p:nvPr/>
          </p:nvSpPr>
          <p:spPr bwMode="auto">
            <a:xfrm flipH="1">
              <a:off x="1317" y="2277"/>
              <a:ext cx="375" cy="301"/>
            </a:xfrm>
            <a:prstGeom prst="line">
              <a:avLst/>
            </a:prstGeom>
            <a:noFill/>
            <a:ln w="34925">
              <a:solidFill>
                <a:schemeClr val="bg1"/>
              </a:solidFill>
              <a:round/>
              <a:headEnd/>
              <a:tailEnd type="triangle" w="med" len="med"/>
            </a:ln>
            <a:effectLst>
              <a:glow>
                <a:schemeClr val="tx1">
                  <a:lumMod val="75000"/>
                  <a:lumOff val="25000"/>
                </a:schemeClr>
              </a:glow>
            </a:effectLst>
            <a:extLst>
              <a:ext uri="{909E8E84-426E-40DD-AFC4-6F175D3DCCD1}">
                <a14:hiddenFill xmlns:a14="http://schemas.microsoft.com/office/drawing/2010/main">
                  <a:noFill/>
                </a14:hiddenFill>
              </a:ext>
            </a:extLst>
          </p:spPr>
          <p:txBody>
            <a:bodyPr/>
            <a:lstStyle/>
            <a:p>
              <a:endParaRPr lang="en-US" dirty="0">
                <a:solidFill>
                  <a:schemeClr val="bg1"/>
                </a:solidFill>
                <a:effectLst>
                  <a:glow rad="127000">
                    <a:schemeClr val="tx1">
                      <a:lumMod val="75000"/>
                      <a:lumOff val="25000"/>
                      <a:alpha val="90000"/>
                    </a:schemeClr>
                  </a:glow>
                </a:effectLst>
                <a:latin typeface="Calibri" panose="020F0502020204030204" pitchFamily="34" charset="0"/>
                <a:ea typeface="Microsoft Yi Baiti" pitchFamily="66" charset="0"/>
              </a:endParaRPr>
            </a:p>
          </p:txBody>
        </p:sp>
        <p:sp>
          <p:nvSpPr>
            <p:cNvPr id="33" name="Line 15"/>
            <p:cNvSpPr>
              <a:spLocks noChangeShapeType="1"/>
            </p:cNvSpPr>
            <p:nvPr/>
          </p:nvSpPr>
          <p:spPr bwMode="auto">
            <a:xfrm>
              <a:off x="1955" y="2287"/>
              <a:ext cx="375" cy="301"/>
            </a:xfrm>
            <a:prstGeom prst="line">
              <a:avLst/>
            </a:prstGeom>
            <a:noFill/>
            <a:ln w="34925">
              <a:solidFill>
                <a:schemeClr val="bg1"/>
              </a:solidFill>
              <a:round/>
              <a:headEnd/>
              <a:tailEnd type="triangle" w="med" len="med"/>
            </a:ln>
            <a:effectLst>
              <a:glow>
                <a:schemeClr val="tx1">
                  <a:lumMod val="75000"/>
                  <a:lumOff val="25000"/>
                </a:schemeClr>
              </a:glow>
            </a:effectLst>
            <a:extLst>
              <a:ext uri="{909E8E84-426E-40DD-AFC4-6F175D3DCCD1}">
                <a14:hiddenFill xmlns:a14="http://schemas.microsoft.com/office/drawing/2010/main">
                  <a:noFill/>
                </a14:hiddenFill>
              </a:ext>
            </a:extLst>
          </p:spPr>
          <p:txBody>
            <a:bodyPr/>
            <a:lstStyle/>
            <a:p>
              <a:endParaRPr lang="en-US" dirty="0">
                <a:solidFill>
                  <a:schemeClr val="bg1"/>
                </a:solidFill>
                <a:effectLst>
                  <a:glow rad="127000">
                    <a:schemeClr val="tx1">
                      <a:lumMod val="75000"/>
                      <a:lumOff val="25000"/>
                      <a:alpha val="90000"/>
                    </a:schemeClr>
                  </a:glow>
                </a:effectLst>
                <a:latin typeface="Calibri" panose="020F0502020204030204" pitchFamily="34" charset="0"/>
                <a:ea typeface="Microsoft Yi Baiti" pitchFamily="66" charset="0"/>
              </a:endParaRPr>
            </a:p>
          </p:txBody>
        </p:sp>
      </p:grpSp>
      <p:grpSp>
        <p:nvGrpSpPr>
          <p:cNvPr id="34" name="Group 33"/>
          <p:cNvGrpSpPr>
            <a:grpSpLocks/>
          </p:cNvGrpSpPr>
          <p:nvPr/>
        </p:nvGrpSpPr>
        <p:grpSpPr bwMode="auto">
          <a:xfrm>
            <a:off x="5878005" y="1934745"/>
            <a:ext cx="2365377" cy="3189288"/>
            <a:chOff x="3858" y="1845"/>
            <a:chExt cx="1490" cy="2009"/>
          </a:xfrm>
        </p:grpSpPr>
        <p:sp>
          <p:nvSpPr>
            <p:cNvPr id="35" name="Text Box 8"/>
            <p:cNvSpPr txBox="1">
              <a:spLocks noChangeArrowheads="1"/>
            </p:cNvSpPr>
            <p:nvPr/>
          </p:nvSpPr>
          <p:spPr bwMode="auto">
            <a:xfrm>
              <a:off x="3989" y="3447"/>
              <a:ext cx="119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Theology</a:t>
              </a:r>
            </a:p>
          </p:txBody>
        </p:sp>
        <p:sp>
          <p:nvSpPr>
            <p:cNvPr id="36" name="Text Box 9"/>
            <p:cNvSpPr txBox="1">
              <a:spLocks noChangeArrowheads="1"/>
            </p:cNvSpPr>
            <p:nvPr/>
          </p:nvSpPr>
          <p:spPr bwMode="auto">
            <a:xfrm>
              <a:off x="3888" y="1845"/>
              <a:ext cx="14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Philosophy</a:t>
              </a:r>
            </a:p>
          </p:txBody>
        </p:sp>
        <p:sp>
          <p:nvSpPr>
            <p:cNvPr id="37" name="Text Box 10"/>
            <p:cNvSpPr txBox="1">
              <a:spLocks noChangeArrowheads="1"/>
            </p:cNvSpPr>
            <p:nvPr/>
          </p:nvSpPr>
          <p:spPr bwMode="auto">
            <a:xfrm>
              <a:off x="3858" y="2617"/>
              <a:ext cx="149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latin typeface="Calibri" panose="020F0502020204030204" pitchFamily="34" charset="0"/>
                  <a:ea typeface="Microsoft Yi Baiti" pitchFamily="66" charset="0"/>
                </a:rPr>
                <a:t>Apologetics</a:t>
              </a:r>
            </a:p>
          </p:txBody>
        </p:sp>
        <p:sp>
          <p:nvSpPr>
            <p:cNvPr id="38" name="Line 17"/>
            <p:cNvSpPr>
              <a:spLocks noChangeShapeType="1"/>
            </p:cNvSpPr>
            <p:nvPr/>
          </p:nvSpPr>
          <p:spPr bwMode="auto">
            <a:xfrm>
              <a:off x="4619" y="2271"/>
              <a:ext cx="0" cy="375"/>
            </a:xfrm>
            <a:prstGeom prst="line">
              <a:avLst/>
            </a:prstGeom>
            <a:noFill/>
            <a:ln w="349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50000"/>
                  </a:schemeClr>
                </a:solidFill>
                <a:latin typeface="Calibri" panose="020F0502020204030204" pitchFamily="34" charset="0"/>
                <a:ea typeface="Microsoft Yi Baiti" pitchFamily="66" charset="0"/>
              </a:endParaRPr>
            </a:p>
          </p:txBody>
        </p:sp>
        <p:sp>
          <p:nvSpPr>
            <p:cNvPr id="39" name="Line 18"/>
            <p:cNvSpPr>
              <a:spLocks noChangeShapeType="1"/>
            </p:cNvSpPr>
            <p:nvPr/>
          </p:nvSpPr>
          <p:spPr bwMode="auto">
            <a:xfrm>
              <a:off x="4635" y="3085"/>
              <a:ext cx="0" cy="375"/>
            </a:xfrm>
            <a:prstGeom prst="line">
              <a:avLst/>
            </a:prstGeom>
            <a:noFill/>
            <a:ln w="349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50000"/>
                  </a:schemeClr>
                </a:solidFill>
                <a:latin typeface="Calibri" panose="020F0502020204030204" pitchFamily="34" charset="0"/>
                <a:ea typeface="Microsoft Yi Baiti" pitchFamily="66" charset="0"/>
              </a:endParaRPr>
            </a:p>
          </p:txBody>
        </p:sp>
      </p:grpSp>
      <p:sp>
        <p:nvSpPr>
          <p:cNvPr id="16" name="Line 17">
            <a:extLst>
              <a:ext uri="{FF2B5EF4-FFF2-40B4-BE49-F238E27FC236}">
                <a16:creationId xmlns:a16="http://schemas.microsoft.com/office/drawing/2014/main" id="{7A23C057-D5A7-4A0E-AF31-5F04B7C6BA39}"/>
              </a:ext>
            </a:extLst>
          </p:cNvPr>
          <p:cNvSpPr>
            <a:spLocks noChangeShapeType="1"/>
          </p:cNvSpPr>
          <p:nvPr/>
        </p:nvSpPr>
        <p:spPr bwMode="auto">
          <a:xfrm>
            <a:off x="3072337" y="2630655"/>
            <a:ext cx="0" cy="595313"/>
          </a:xfrm>
          <a:prstGeom prst="line">
            <a:avLst/>
          </a:prstGeom>
          <a:noFill/>
          <a:ln w="349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bg1">
                  <a:lumMod val="50000"/>
                </a:schemeClr>
              </a:solidFill>
              <a:latin typeface="Calibri" panose="020F0502020204030204" pitchFamily="34" charset="0"/>
              <a:ea typeface="Microsoft Yi Baiti" pitchFamily="66" charset="0"/>
            </a:endParaRPr>
          </a:p>
        </p:txBody>
      </p:sp>
      <p:sp>
        <p:nvSpPr>
          <p:cNvPr id="17" name="Text Box 5">
            <a:extLst>
              <a:ext uri="{FF2B5EF4-FFF2-40B4-BE49-F238E27FC236}">
                <a16:creationId xmlns:a16="http://schemas.microsoft.com/office/drawing/2014/main" id="{89B6ED56-18F6-4B64-9049-AB30F2E9620C}"/>
              </a:ext>
            </a:extLst>
          </p:cNvPr>
          <p:cNvSpPr txBox="1">
            <a:spLocks noChangeArrowheads="1"/>
          </p:cNvSpPr>
          <p:nvPr/>
        </p:nvSpPr>
        <p:spPr bwMode="auto">
          <a:xfrm>
            <a:off x="2133682" y="1934527"/>
            <a:ext cx="1877309" cy="646331"/>
          </a:xfrm>
          <a:prstGeom prst="rect">
            <a:avLst/>
          </a:prstGeom>
          <a:noFill/>
          <a:ln>
            <a:noFill/>
          </a:ln>
          <a:effectLst/>
          <a:scene3d>
            <a:camera prst="orthographicFront"/>
            <a:lightRig rig="threePt" dir="t"/>
          </a:scene3d>
          <a:sp3d>
            <a:contourClr>
              <a:schemeClr val="bg1"/>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accent6">
                    <a:lumMod val="60000"/>
                    <a:lumOff val="40000"/>
                  </a:schemeClr>
                </a:solidFill>
                <a:effectLst>
                  <a:glow>
                    <a:schemeClr val="tx1">
                      <a:lumMod val="75000"/>
                      <a:lumOff val="25000"/>
                    </a:schemeClr>
                  </a:glow>
                </a:effectLst>
                <a:latin typeface="Calibri" panose="020F0502020204030204" pitchFamily="34" charset="0"/>
                <a:ea typeface="Microsoft Yi Baiti" pitchFamily="66" charset="0"/>
              </a:rPr>
              <a:t>Scripture</a:t>
            </a:r>
          </a:p>
        </p:txBody>
      </p:sp>
      <p:sp>
        <p:nvSpPr>
          <p:cNvPr id="22" name="Rectangle 2">
            <a:extLst>
              <a:ext uri="{FF2B5EF4-FFF2-40B4-BE49-F238E27FC236}">
                <a16:creationId xmlns:a16="http://schemas.microsoft.com/office/drawing/2014/main" id="{9BCC70AC-306A-4A24-8DF6-5482C9CE55B7}"/>
              </a:ext>
            </a:extLst>
          </p:cNvPr>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50000"/>
                    <a:alpha val="65000"/>
                  </a:schemeClr>
                </a:solidFill>
                <a:latin typeface="Calibri" panose="020F0502020204030204" pitchFamily="34" charset="0"/>
                <a:ea typeface="Microsoft Yi Baiti" pitchFamily="66" charset="0"/>
              </a:rPr>
              <a:t>The Foundation of Apologetics</a:t>
            </a:r>
          </a:p>
        </p:txBody>
      </p:sp>
    </p:spTree>
    <p:extLst>
      <p:ext uri="{BB962C8B-B14F-4D97-AF65-F5344CB8AC3E}">
        <p14:creationId xmlns:p14="http://schemas.microsoft.com/office/powerpoint/2010/main" val="1217174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7F0A37-94B2-4D18-B6DE-D63CA82F37A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Tree>
    <p:extLst>
      <p:ext uri="{BB962C8B-B14F-4D97-AF65-F5344CB8AC3E}">
        <p14:creationId xmlns:p14="http://schemas.microsoft.com/office/powerpoint/2010/main" val="21956561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E5783-D059-46B0-A1EF-67A98D2BC476}"/>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3361" y="0"/>
            <a:ext cx="9176734" cy="6858000"/>
          </a:xfrm>
          <a:prstGeom prst="rect">
            <a:avLst/>
          </a:prstGeom>
        </p:spPr>
      </p:pic>
    </p:spTree>
    <p:extLst>
      <p:ext uri="{BB962C8B-B14F-4D97-AF65-F5344CB8AC3E}">
        <p14:creationId xmlns:p14="http://schemas.microsoft.com/office/powerpoint/2010/main" val="187707999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7F0A37-94B2-4D18-B6DE-D63CA82F37A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
        <p:nvSpPr>
          <p:cNvPr id="29" name="Text Box 5"/>
          <p:cNvSpPr txBox="1">
            <a:spLocks noChangeArrowheads="1"/>
          </p:cNvSpPr>
          <p:nvPr/>
        </p:nvSpPr>
        <p:spPr bwMode="auto">
          <a:xfrm>
            <a:off x="1324663" y="1982941"/>
            <a:ext cx="6479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The Proper Approach to Theology</a:t>
            </a:r>
          </a:p>
        </p:txBody>
      </p:sp>
    </p:spTree>
    <p:extLst>
      <p:ext uri="{BB962C8B-B14F-4D97-AF65-F5344CB8AC3E}">
        <p14:creationId xmlns:p14="http://schemas.microsoft.com/office/powerpoint/2010/main" val="331433240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429451E-40ED-48E7-87B7-57813E89E0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
        <p:nvSpPr>
          <p:cNvPr id="29" name="Text Box 5"/>
          <p:cNvSpPr txBox="1">
            <a:spLocks noChangeArrowheads="1"/>
          </p:cNvSpPr>
          <p:nvPr/>
        </p:nvSpPr>
        <p:spPr bwMode="auto">
          <a:xfrm>
            <a:off x="1324663" y="1982941"/>
            <a:ext cx="6479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50000"/>
                  </a:schemeClr>
                </a:solidFill>
                <a:effectLst>
                  <a:glow>
                    <a:schemeClr val="tx1">
                      <a:lumMod val="75000"/>
                      <a:lumOff val="25000"/>
                    </a:schemeClr>
                  </a:glow>
                </a:effectLst>
                <a:latin typeface="Calibri" panose="020F0502020204030204" pitchFamily="34" charset="0"/>
                <a:ea typeface="Microsoft Yi Baiti" pitchFamily="66" charset="0"/>
              </a:rPr>
              <a:t>The Proper Approach to Theology</a:t>
            </a:r>
          </a:p>
        </p:txBody>
      </p:sp>
      <p:sp>
        <p:nvSpPr>
          <p:cNvPr id="3" name="TextBox 2"/>
          <p:cNvSpPr txBox="1"/>
          <p:nvPr/>
        </p:nvSpPr>
        <p:spPr>
          <a:xfrm>
            <a:off x="1814261" y="2902892"/>
            <a:ext cx="5606856" cy="646331"/>
          </a:xfrm>
          <a:prstGeom prst="rect">
            <a:avLst/>
          </a:prstGeom>
          <a:noFill/>
        </p:spPr>
        <p:txBody>
          <a:bodyPr wrap="none" rtlCol="0">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anose="03000500000000000000" pitchFamily="66" charset="0"/>
              </a:rPr>
              <a:t>The Definition of Apologetics</a:t>
            </a:r>
          </a:p>
        </p:txBody>
      </p:sp>
    </p:spTree>
    <p:extLst>
      <p:ext uri="{BB962C8B-B14F-4D97-AF65-F5344CB8AC3E}">
        <p14:creationId xmlns:p14="http://schemas.microsoft.com/office/powerpoint/2010/main" val="143079549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D57E77-411B-429E-9F17-98A86A42A3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
        <p:nvSpPr>
          <p:cNvPr id="29" name="Text Box 5"/>
          <p:cNvSpPr txBox="1">
            <a:spLocks noChangeArrowheads="1"/>
          </p:cNvSpPr>
          <p:nvPr/>
        </p:nvSpPr>
        <p:spPr bwMode="auto">
          <a:xfrm>
            <a:off x="1324663" y="1982941"/>
            <a:ext cx="6479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65000"/>
                  </a:schemeClr>
                </a:solidFill>
                <a:effectLst>
                  <a:glow>
                    <a:schemeClr val="tx1">
                      <a:lumMod val="75000"/>
                      <a:lumOff val="25000"/>
                    </a:schemeClr>
                  </a:glow>
                </a:effectLst>
                <a:latin typeface="Calibri" panose="020F0502020204030204" pitchFamily="34" charset="0"/>
                <a:ea typeface="Microsoft Yi Baiti" pitchFamily="66" charset="0"/>
              </a:rPr>
              <a:t>The Proper Approach to Theology</a:t>
            </a:r>
          </a:p>
        </p:txBody>
      </p:sp>
      <p:sp>
        <p:nvSpPr>
          <p:cNvPr id="3" name="TextBox 2"/>
          <p:cNvSpPr txBox="1"/>
          <p:nvPr/>
        </p:nvSpPr>
        <p:spPr>
          <a:xfrm>
            <a:off x="1814261" y="2902892"/>
            <a:ext cx="5606856" cy="646331"/>
          </a:xfrm>
          <a:prstGeom prst="rect">
            <a:avLst/>
          </a:prstGeom>
          <a:noFill/>
        </p:spPr>
        <p:txBody>
          <a:bodyPr wrap="none" rtlCol="0">
            <a:spAutoFit/>
          </a:bodyPr>
          <a:lstStyle/>
          <a:p>
            <a:r>
              <a:rPr lang="en-US" dirty="0">
                <a:solidFill>
                  <a:schemeClr val="bg1">
                    <a:lumMod val="50000"/>
                  </a:schemeClr>
                </a:solidFill>
                <a:effectLst>
                  <a:glow>
                    <a:schemeClr val="tx1">
                      <a:lumMod val="75000"/>
                      <a:lumOff val="25000"/>
                    </a:schemeClr>
                  </a:glow>
                </a:effectLst>
                <a:latin typeface="Calibri" panose="020F0502020204030204" pitchFamily="34" charset="0"/>
                <a:ea typeface="Microsoft Yi Baiti" panose="03000500000000000000" pitchFamily="66" charset="0"/>
              </a:rPr>
              <a:t>The Definition of Apologetics</a:t>
            </a:r>
          </a:p>
        </p:txBody>
      </p:sp>
      <p:sp>
        <p:nvSpPr>
          <p:cNvPr id="25" name="TextBox 24"/>
          <p:cNvSpPr txBox="1"/>
          <p:nvPr/>
        </p:nvSpPr>
        <p:spPr>
          <a:xfrm>
            <a:off x="466318" y="3813199"/>
            <a:ext cx="8384796" cy="646331"/>
          </a:xfrm>
          <a:prstGeom prst="rect">
            <a:avLst/>
          </a:prstGeom>
          <a:noFill/>
        </p:spPr>
        <p:txBody>
          <a:bodyPr wrap="none" rtlCol="0">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anose="03000500000000000000" pitchFamily="66" charset="0"/>
              </a:rPr>
              <a:t>The Relationship of Apologetics to Theology</a:t>
            </a:r>
          </a:p>
        </p:txBody>
      </p:sp>
    </p:spTree>
    <p:extLst>
      <p:ext uri="{BB962C8B-B14F-4D97-AF65-F5344CB8AC3E}">
        <p14:creationId xmlns:p14="http://schemas.microsoft.com/office/powerpoint/2010/main" val="357440428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2AB45-84A1-416A-B738-C9B9153937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8" name="Rectangle 2"/>
          <p:cNvSpPr txBox="1">
            <a:spLocks noChangeArrowheads="1"/>
          </p:cNvSpPr>
          <p:nvPr/>
        </p:nvSpPr>
        <p:spPr>
          <a:xfrm>
            <a:off x="457200" y="3358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bg1">
                    <a:lumMod val="95000"/>
                  </a:schemeClr>
                </a:solidFill>
                <a:latin typeface="Calibri" panose="020F0502020204030204" pitchFamily="34" charset="0"/>
                <a:ea typeface="Microsoft Yi Baiti" pitchFamily="66" charset="0"/>
              </a:rPr>
              <a:t>The Foundation of Apologetics</a:t>
            </a:r>
          </a:p>
        </p:txBody>
      </p:sp>
      <p:sp>
        <p:nvSpPr>
          <p:cNvPr id="29" name="Text Box 5"/>
          <p:cNvSpPr txBox="1">
            <a:spLocks noChangeArrowheads="1"/>
          </p:cNvSpPr>
          <p:nvPr/>
        </p:nvSpPr>
        <p:spPr bwMode="auto">
          <a:xfrm>
            <a:off x="1324663" y="1982941"/>
            <a:ext cx="6479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lumMod val="65000"/>
                  </a:schemeClr>
                </a:solidFill>
                <a:effectLst>
                  <a:glow>
                    <a:schemeClr val="tx1">
                      <a:lumMod val="75000"/>
                      <a:lumOff val="25000"/>
                    </a:schemeClr>
                  </a:glow>
                </a:effectLst>
                <a:latin typeface="Calibri" panose="020F0502020204030204" pitchFamily="34" charset="0"/>
                <a:ea typeface="Microsoft Yi Baiti" pitchFamily="66" charset="0"/>
              </a:rPr>
              <a:t>The Proper Approach to Theology</a:t>
            </a:r>
          </a:p>
        </p:txBody>
      </p:sp>
      <p:sp>
        <p:nvSpPr>
          <p:cNvPr id="3" name="TextBox 2"/>
          <p:cNvSpPr txBox="1"/>
          <p:nvPr/>
        </p:nvSpPr>
        <p:spPr>
          <a:xfrm>
            <a:off x="1814261" y="2902892"/>
            <a:ext cx="5606856" cy="646331"/>
          </a:xfrm>
          <a:prstGeom prst="rect">
            <a:avLst/>
          </a:prstGeom>
          <a:noFill/>
        </p:spPr>
        <p:txBody>
          <a:bodyPr wrap="none" rtlCol="0">
            <a:spAutoFit/>
          </a:bodyPr>
          <a:lstStyle/>
          <a:p>
            <a:r>
              <a:rPr lang="en-US" dirty="0">
                <a:solidFill>
                  <a:schemeClr val="bg1">
                    <a:lumMod val="65000"/>
                  </a:schemeClr>
                </a:solidFill>
                <a:effectLst>
                  <a:glow>
                    <a:schemeClr val="tx1">
                      <a:lumMod val="75000"/>
                      <a:lumOff val="25000"/>
                    </a:schemeClr>
                  </a:glow>
                </a:effectLst>
                <a:latin typeface="Calibri" panose="020F0502020204030204" pitchFamily="34" charset="0"/>
                <a:ea typeface="Microsoft Yi Baiti" panose="03000500000000000000" pitchFamily="66" charset="0"/>
              </a:rPr>
              <a:t>The Definition of Apologetics</a:t>
            </a:r>
          </a:p>
        </p:txBody>
      </p:sp>
      <p:sp>
        <p:nvSpPr>
          <p:cNvPr id="25" name="TextBox 24"/>
          <p:cNvSpPr txBox="1"/>
          <p:nvPr/>
        </p:nvSpPr>
        <p:spPr>
          <a:xfrm>
            <a:off x="466318" y="3813199"/>
            <a:ext cx="8384796" cy="646331"/>
          </a:xfrm>
          <a:prstGeom prst="rect">
            <a:avLst/>
          </a:prstGeom>
          <a:noFill/>
        </p:spPr>
        <p:txBody>
          <a:bodyPr wrap="none" rtlCol="0">
            <a:spAutoFit/>
          </a:bodyPr>
          <a:lstStyle/>
          <a:p>
            <a:r>
              <a:rPr lang="en-US" dirty="0">
                <a:solidFill>
                  <a:schemeClr val="bg1">
                    <a:lumMod val="50000"/>
                  </a:schemeClr>
                </a:solidFill>
                <a:effectLst>
                  <a:glow>
                    <a:schemeClr val="tx1">
                      <a:lumMod val="75000"/>
                      <a:lumOff val="25000"/>
                    </a:schemeClr>
                  </a:glow>
                </a:effectLst>
                <a:latin typeface="Calibri" panose="020F0502020204030204" pitchFamily="34" charset="0"/>
                <a:ea typeface="Microsoft Yi Baiti" panose="03000500000000000000" pitchFamily="66" charset="0"/>
              </a:rPr>
              <a:t>The Relationship of Apologetics to Theology</a:t>
            </a:r>
          </a:p>
        </p:txBody>
      </p:sp>
      <p:sp>
        <p:nvSpPr>
          <p:cNvPr id="15" name="Text Box 5"/>
          <p:cNvSpPr txBox="1">
            <a:spLocks noChangeArrowheads="1"/>
          </p:cNvSpPr>
          <p:nvPr/>
        </p:nvSpPr>
        <p:spPr bwMode="auto">
          <a:xfrm>
            <a:off x="1160852" y="4747919"/>
            <a:ext cx="69444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glow>
                    <a:schemeClr val="tx1">
                      <a:lumMod val="75000"/>
                      <a:lumOff val="25000"/>
                    </a:schemeClr>
                  </a:glow>
                </a:effectLst>
                <a:latin typeface="Calibri" panose="020F0502020204030204" pitchFamily="34" charset="0"/>
                <a:ea typeface="Microsoft Yi Baiti" pitchFamily="66" charset="0"/>
              </a:rPr>
              <a:t>The Proper Approach to Apologetics</a:t>
            </a:r>
          </a:p>
        </p:txBody>
      </p:sp>
    </p:spTree>
    <p:extLst>
      <p:ext uri="{BB962C8B-B14F-4D97-AF65-F5344CB8AC3E}">
        <p14:creationId xmlns:p14="http://schemas.microsoft.com/office/powerpoint/2010/main" val="377363320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6E822-1215-4638-81DC-08B201C81F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The Proper Approach to </a:t>
            </a:r>
            <a:r>
              <a:rPr lang="en-US" sz="4000" i="1" dirty="0">
                <a:solidFill>
                  <a:schemeClr val="bg1"/>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1190171" y="1872427"/>
            <a:ext cx="688702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1" hangingPunct="1"/>
            <a:r>
              <a:rPr lang="en-US" dirty="0">
                <a:solidFill>
                  <a:schemeClr val="bg1"/>
                </a:solidFill>
                <a:effectLst>
                  <a:glow rad="1346200">
                    <a:schemeClr val="tx1">
                      <a:alpha val="15000"/>
                    </a:schemeClr>
                  </a:glow>
                </a:effectLst>
                <a:latin typeface="Calibri" panose="020F0502020204030204" pitchFamily="34" charset="0"/>
                <a:ea typeface="Microsoft Yi Baiti" pitchFamily="66" charset="0"/>
                <a:cs typeface="Arial" pitchFamily="34" charset="0"/>
              </a:rPr>
              <a:t>To seek the knowledge of God and a God-honoring worldview, in order to love, honor, and obey God in the defense and declaration of the Gospel of Christ, to His glory. </a:t>
            </a:r>
          </a:p>
        </p:txBody>
      </p:sp>
    </p:spTree>
    <p:extLst>
      <p:ext uri="{BB962C8B-B14F-4D97-AF65-F5344CB8AC3E}">
        <p14:creationId xmlns:p14="http://schemas.microsoft.com/office/powerpoint/2010/main" val="222613629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A9DC47-EB8C-4565-AA90-734BE893A5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Answering Objections to </a:t>
            </a:r>
            <a:r>
              <a:rPr lang="en-US" sz="4000" i="1" dirty="0">
                <a:solidFill>
                  <a:schemeClr val="bg1"/>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73984264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3ECA525-B3D0-40AC-9275-D0AAB54084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Answering Objections to </a:t>
            </a:r>
            <a:r>
              <a:rPr lang="en-US" sz="4000" i="1" dirty="0">
                <a:solidFill>
                  <a:schemeClr val="bg1">
                    <a:lumMod val="95000"/>
                  </a:schemeClr>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1959754"/>
            <a:ext cx="7315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eaLnBrk="1" hangingPunct="1">
              <a:buSzPct val="80000"/>
              <a:buFont typeface="Arial" pitchFamily="34" charset="0"/>
              <a:buChar char="•"/>
            </a:pPr>
            <a:r>
              <a:rPr lang="en-US" dirty="0">
                <a:solidFill>
                  <a:schemeClr val="bg1">
                    <a:lumMod val="95000"/>
                  </a:schemeClr>
                </a:solidFill>
                <a:latin typeface="Calibri" panose="020F0502020204030204" pitchFamily="34" charset="0"/>
                <a:ea typeface="Microsoft Yi Baiti" pitchFamily="66" charset="0"/>
              </a:rPr>
              <a:t>“Apologetics is only for the most learned Christians, not all Christians.”</a:t>
            </a:r>
          </a:p>
          <a:p>
            <a:pPr marL="571500" lvl="0" indent="-571500" eaLnBrk="1" hangingPunct="1">
              <a:buSzPct val="80000"/>
              <a:buFont typeface="Arial" pitchFamily="34" charset="0"/>
              <a:buChar char="•"/>
            </a:pPr>
            <a:endParaRPr lang="en-US" dirty="0">
              <a:solidFill>
                <a:schemeClr val="bg1">
                  <a:lumMod val="95000"/>
                </a:schemeClr>
              </a:solidFill>
              <a:latin typeface="Calibri" panose="020F0502020204030204" pitchFamily="34" charset="0"/>
              <a:ea typeface="Microsoft Yi Baiti" pitchFamily="66" charset="0"/>
            </a:endParaRPr>
          </a:p>
          <a:p>
            <a:pPr eaLnBrk="1" hangingPunct="1">
              <a:buSzPct val="80000"/>
            </a:pPr>
            <a:r>
              <a:rPr lang="en-US" dirty="0">
                <a:solidFill>
                  <a:schemeClr val="bg1">
                    <a:lumMod val="95000"/>
                  </a:schemeClr>
                </a:solidFill>
                <a:effectLst>
                  <a:glow rad="635000">
                    <a:schemeClr val="tx1">
                      <a:alpha val="20000"/>
                    </a:schemeClr>
                  </a:glow>
                </a:effectLst>
                <a:latin typeface="Calibri" panose="020F0502020204030204" pitchFamily="34" charset="0"/>
                <a:ea typeface="Microsoft Yi Baiti" pitchFamily="66" charset="0"/>
                <a:cs typeface="Arial" pitchFamily="34" charset="0"/>
              </a:rPr>
              <a:t> </a:t>
            </a:r>
          </a:p>
        </p:txBody>
      </p:sp>
    </p:spTree>
    <p:extLst>
      <p:ext uri="{BB962C8B-B14F-4D97-AF65-F5344CB8AC3E}">
        <p14:creationId xmlns:p14="http://schemas.microsoft.com/office/powerpoint/2010/main" val="243963152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4735A0-C535-458D-8355-D3F7382105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Answering Objections to </a:t>
            </a:r>
            <a:r>
              <a:rPr lang="en-US" sz="4000" i="1" dirty="0">
                <a:solidFill>
                  <a:schemeClr val="bg1">
                    <a:lumMod val="95000"/>
                  </a:schemeClr>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1965319"/>
            <a:ext cx="7315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eaLnBrk="1" hangingPunct="1">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rPr>
              <a:t>“Apologetics is only for the most learned Christians, not all Christians.”</a:t>
            </a:r>
          </a:p>
          <a:p>
            <a:pPr marL="571500" lvl="0" indent="-571500" eaLnBrk="1" hangingPunct="1">
              <a:buSzPct val="80000"/>
              <a:buFont typeface="Arial" pitchFamily="34" charset="0"/>
              <a:buChar char="•"/>
            </a:pPr>
            <a:endParaRPr lang="en-US" dirty="0">
              <a:solidFill>
                <a:schemeClr val="bg1">
                  <a:lumMod val="95000"/>
                </a:schemeClr>
              </a:solidFill>
              <a:latin typeface="Calibri" panose="020F0502020204030204" pitchFamily="34" charset="0"/>
              <a:ea typeface="Microsoft Yi Baiti" pitchFamily="66" charset="0"/>
            </a:endParaRPr>
          </a:p>
          <a:p>
            <a:pPr marL="571500" lvl="0" indent="-571500" eaLnBrk="1" hangingPunct="1">
              <a:buSzPct val="80000"/>
              <a:buFont typeface="Arial" pitchFamily="34" charset="0"/>
              <a:buChar char="•"/>
            </a:pPr>
            <a:r>
              <a:rPr lang="en-US" dirty="0">
                <a:solidFill>
                  <a:schemeClr val="bg1">
                    <a:lumMod val="95000"/>
                  </a:schemeClr>
                </a:solidFill>
                <a:effectLst>
                  <a:glow rad="1333500">
                    <a:schemeClr val="tx1">
                      <a:alpha val="15000"/>
                    </a:schemeClr>
                  </a:glow>
                </a:effectLst>
                <a:latin typeface="Calibri" panose="020F0502020204030204" pitchFamily="34" charset="0"/>
                <a:ea typeface="Microsoft Yi Baiti" pitchFamily="66" charset="0"/>
              </a:rPr>
              <a:t>“Apologetics is too philosophical and leads away from the simplicity of devotion to Christ.”</a:t>
            </a:r>
            <a:r>
              <a:rPr lang="en-US" dirty="0">
                <a:solidFill>
                  <a:schemeClr val="bg1">
                    <a:lumMod val="95000"/>
                  </a:schemeClr>
                </a:solidFill>
                <a:effectLst>
                  <a:glow rad="635000">
                    <a:schemeClr val="tx1">
                      <a:alpha val="20000"/>
                    </a:schemeClr>
                  </a:glow>
                </a:effectLst>
                <a:latin typeface="Calibri" panose="020F0502020204030204" pitchFamily="34" charset="0"/>
                <a:ea typeface="Microsoft Yi Baiti" pitchFamily="66" charset="0"/>
                <a:cs typeface="Arial" pitchFamily="34" charset="0"/>
              </a:rPr>
              <a:t> </a:t>
            </a:r>
          </a:p>
        </p:txBody>
      </p:sp>
    </p:spTree>
    <p:extLst>
      <p:ext uri="{BB962C8B-B14F-4D97-AF65-F5344CB8AC3E}">
        <p14:creationId xmlns:p14="http://schemas.microsoft.com/office/powerpoint/2010/main" val="65314275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4735A0-C535-458D-8355-D3F7382105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C0A8DEE6-F2F0-40D6-8A29-47C347F205F3}"/>
              </a:ext>
            </a:extLst>
          </p:cNvPr>
          <p:cNvSpPr/>
          <p:nvPr/>
        </p:nvSpPr>
        <p:spPr>
          <a:xfrm>
            <a:off x="1118680" y="1997839"/>
            <a:ext cx="6906639" cy="2862322"/>
          </a:xfrm>
          <a:prstGeom prst="rect">
            <a:avLst/>
          </a:prstGeom>
        </p:spPr>
        <p:txBody>
          <a:bodyPr wrap="square">
            <a:spAutoFit/>
          </a:bodyPr>
          <a:lstStyle/>
          <a:p>
            <a:pPr algn="ctr"/>
            <a:r>
              <a:rPr lang="en-US" dirty="0">
                <a:solidFill>
                  <a:schemeClr val="bg1">
                    <a:lumMod val="95000"/>
                  </a:schemeClr>
                </a:solidFill>
                <a:latin typeface="+mn-lt"/>
                <a:cs typeface="Arial" charset="0"/>
              </a:rPr>
              <a:t>Theology (including apologetics) </a:t>
            </a:r>
            <a:r>
              <a:rPr lang="en-US" i="1" dirty="0">
                <a:solidFill>
                  <a:schemeClr val="bg1">
                    <a:lumMod val="95000"/>
                  </a:schemeClr>
                </a:solidFill>
                <a:latin typeface="+mn-lt"/>
                <a:cs typeface="Arial" charset="0"/>
              </a:rPr>
              <a:t>properly understood and applied</a:t>
            </a:r>
            <a:r>
              <a:rPr lang="en-US" dirty="0">
                <a:solidFill>
                  <a:schemeClr val="bg1">
                    <a:lumMod val="95000"/>
                  </a:schemeClr>
                </a:solidFill>
                <a:latin typeface="+mn-lt"/>
                <a:cs typeface="Arial" charset="0"/>
              </a:rPr>
              <a:t>, will protect us from going astray from the simplicity of love and devotion to Christ. </a:t>
            </a:r>
            <a:endParaRPr lang="en-US" dirty="0">
              <a:solidFill>
                <a:schemeClr val="bg1">
                  <a:lumMod val="95000"/>
                </a:schemeClr>
              </a:solidFill>
              <a:latin typeface="+mn-lt"/>
            </a:endParaRPr>
          </a:p>
        </p:txBody>
      </p:sp>
    </p:spTree>
    <p:extLst>
      <p:ext uri="{BB962C8B-B14F-4D97-AF65-F5344CB8AC3E}">
        <p14:creationId xmlns:p14="http://schemas.microsoft.com/office/powerpoint/2010/main" val="413839928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2C7346-3F62-4814-AF95-2A90453B74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Answering Objections to </a:t>
            </a:r>
            <a:r>
              <a:rPr lang="en-US" sz="4000" i="1" dirty="0">
                <a:solidFill>
                  <a:schemeClr val="bg1">
                    <a:lumMod val="95000"/>
                  </a:schemeClr>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2139644"/>
            <a:ext cx="7315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a:buSzPct val="80000"/>
              <a:buFont typeface="Arial" pitchFamily="34" charset="0"/>
              <a:buChar char="•"/>
            </a:pPr>
            <a:r>
              <a:rPr lang="en-US" dirty="0">
                <a:solidFill>
                  <a:schemeClr val="bg1">
                    <a:lumMod val="95000"/>
                  </a:schemeClr>
                </a:solidFill>
                <a:latin typeface="Calibri" panose="020F0502020204030204" pitchFamily="34" charset="0"/>
                <a:ea typeface="Microsoft Yi Baiti" pitchFamily="66" charset="0"/>
              </a:rPr>
              <a:t>“God does not need us to defend Himself.”</a:t>
            </a:r>
          </a:p>
          <a:p>
            <a:pPr marL="571500" lvl="0" indent="-571500" eaLnBrk="1" hangingPunct="1">
              <a:buSzPct val="80000"/>
              <a:buFont typeface="Arial" pitchFamily="34" charset="0"/>
              <a:buChar char="•"/>
            </a:pPr>
            <a:endParaRPr lang="en-US" dirty="0">
              <a:solidFill>
                <a:schemeClr val="bg1">
                  <a:lumMod val="9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3496820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D35F07-EFDE-4D83-AC9F-DCB72C55B2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2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bwMode="auto">
          <a:xfrm>
            <a:off x="493488" y="38286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alpha val="45000"/>
                  </a:prstClr>
                </a:solidFill>
                <a:effectLst/>
                <a:uLnTx/>
                <a:uFillTx/>
                <a:latin typeface="Calibri"/>
                <a:ea typeface="Microsoft Yi Baiti" pitchFamily="66" charset="0"/>
                <a:cs typeface="Tahoma" pitchFamily="34" charset="0"/>
              </a:rPr>
              <a:t>What Is Theology?</a:t>
            </a:r>
          </a:p>
        </p:txBody>
      </p:sp>
      <p:sp>
        <p:nvSpPr>
          <p:cNvPr id="12" name="Text Box 5"/>
          <p:cNvSpPr txBox="1">
            <a:spLocks noChangeArrowheads="1"/>
          </p:cNvSpPr>
          <p:nvPr/>
        </p:nvSpPr>
        <p:spPr bwMode="auto">
          <a:xfrm>
            <a:off x="1041400" y="2697229"/>
            <a:ext cx="7061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Theology, or the study of </a:t>
            </a:r>
            <a:r>
              <a:rPr kumimoji="0" lang="en-US" sz="3600" b="0" i="0" u="none" strike="noStrike" kern="1200" cap="none" spc="0" normalizeH="0" baseline="0" noProof="0" dirty="0">
                <a:ln>
                  <a:noFill/>
                </a:ln>
                <a:solidFill>
                  <a:srgbClr val="F79646">
                    <a:lumMod val="75000"/>
                  </a:srgbClr>
                </a:solidFill>
                <a:effectLst/>
                <a:uLnTx/>
                <a:uFillTx/>
                <a:latin typeface="Calibri"/>
                <a:ea typeface="+mn-ea"/>
                <a:cs typeface="Tahoma" pitchFamily="34" charset="0"/>
              </a:rPr>
              <a:t>God</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can never be the problem, any more than </a:t>
            </a:r>
            <a:r>
              <a:rPr kumimoji="0" lang="en-US" sz="3600" b="0" i="0" u="none" strike="noStrike" kern="1200" cap="none" spc="0" normalizeH="0" baseline="0" noProof="0" dirty="0">
                <a:ln>
                  <a:noFill/>
                </a:ln>
                <a:solidFill>
                  <a:srgbClr val="F79646">
                    <a:lumMod val="75000"/>
                  </a:srgbClr>
                </a:solidFill>
                <a:effectLst/>
                <a:uLnTx/>
                <a:uFillTx/>
                <a:latin typeface="Calibri"/>
                <a:ea typeface="+mn-ea"/>
                <a:cs typeface="Tahoma" pitchFamily="34" charset="0"/>
              </a:rPr>
              <a:t>God</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is the problem</a:t>
            </a:r>
            <a:r>
              <a:rPr kumimoji="0" lang="en-US" sz="3600" b="0" i="0" u="none" strike="noStrike" kern="1200" cap="none" spc="0" normalizeH="0" baseline="0" noProof="0" dirty="0">
                <a:ln>
                  <a:noFill/>
                </a:ln>
                <a:solidFill>
                  <a:prstClr val="white"/>
                </a:solidFill>
                <a:effectLst>
                  <a:glow rad="1384300">
                    <a:prstClr val="black">
                      <a:alpha val="15000"/>
                    </a:prstClr>
                  </a:glow>
                </a:effectLst>
                <a:uLnTx/>
                <a:uFillTx/>
                <a:latin typeface="Calibri"/>
                <a:ea typeface="Microsoft Yi Baiti" pitchFamily="66" charset="0"/>
                <a:cs typeface="Arial" pitchFamily="34" charset="0"/>
              </a:rPr>
              <a:t>.</a:t>
            </a:r>
          </a:p>
        </p:txBody>
      </p:sp>
    </p:spTree>
    <p:extLst>
      <p:ext uri="{BB962C8B-B14F-4D97-AF65-F5344CB8AC3E}">
        <p14:creationId xmlns:p14="http://schemas.microsoft.com/office/powerpoint/2010/main" val="224636257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2C7346-3F62-4814-AF95-2A90453B74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AD01DD83-8953-42A7-B7B2-429283C718C3}"/>
              </a:ext>
            </a:extLst>
          </p:cNvPr>
          <p:cNvSpPr/>
          <p:nvPr/>
        </p:nvSpPr>
        <p:spPr>
          <a:xfrm>
            <a:off x="1147864" y="1166842"/>
            <a:ext cx="6848271" cy="4524315"/>
          </a:xfrm>
          <a:prstGeom prst="rect">
            <a:avLst/>
          </a:prstGeom>
        </p:spPr>
        <p:txBody>
          <a:bodyPr wrap="square">
            <a:spAutoFit/>
          </a:bodyPr>
          <a:lstStyle/>
          <a:p>
            <a:pPr algn="ctr"/>
            <a:r>
              <a:rPr lang="en-US" dirty="0">
                <a:solidFill>
                  <a:schemeClr val="bg1">
                    <a:lumMod val="95000"/>
                  </a:schemeClr>
                </a:solidFill>
                <a:latin typeface="+mn-lt"/>
                <a:cs typeface="Arial" charset="0"/>
              </a:rPr>
              <a:t>“Beloved, while I was making every effort to write you about our common salvation, I felt the necessity to write to you appealing that you contend earnestly for the faith which was once for all delivered to the saints.”</a:t>
            </a:r>
          </a:p>
          <a:p>
            <a:pPr algn="ctr"/>
            <a:r>
              <a:rPr lang="en-US" dirty="0">
                <a:solidFill>
                  <a:schemeClr val="bg1">
                    <a:lumMod val="95000"/>
                  </a:schemeClr>
                </a:solidFill>
                <a:latin typeface="+mn-lt"/>
              </a:rPr>
              <a:t>Jude 3</a:t>
            </a:r>
            <a:r>
              <a:rPr lang="en-US" dirty="0">
                <a:solidFill>
                  <a:schemeClr val="bg1">
                    <a:lumMod val="95000"/>
                  </a:schemeClr>
                </a:solidFill>
                <a:latin typeface="+mn-lt"/>
                <a:cs typeface="Arial" charset="0"/>
              </a:rPr>
              <a:t>  </a:t>
            </a:r>
          </a:p>
        </p:txBody>
      </p:sp>
    </p:spTree>
    <p:extLst>
      <p:ext uri="{BB962C8B-B14F-4D97-AF65-F5344CB8AC3E}">
        <p14:creationId xmlns:p14="http://schemas.microsoft.com/office/powerpoint/2010/main" val="216119706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95000"/>
                  </a:schemeClr>
                </a:solidFill>
                <a:latin typeface="Calibri" panose="020F0502020204030204" pitchFamily="34" charset="0"/>
                <a:ea typeface="Microsoft Yi Baiti" pitchFamily="66" charset="0"/>
              </a:rPr>
              <a:t>Answering Objections to </a:t>
            </a:r>
            <a:r>
              <a:rPr lang="en-US" sz="4000" i="1" dirty="0">
                <a:solidFill>
                  <a:schemeClr val="bg1">
                    <a:lumMod val="95000"/>
                  </a:schemeClr>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2127513"/>
            <a:ext cx="7315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rPr>
              <a:t>“God does not need us to defend Himself.”</a:t>
            </a:r>
          </a:p>
          <a:p>
            <a:pPr marL="571500" lvl="0" indent="-571500" eaLnBrk="1" hangingPunct="1">
              <a:buSzPct val="80000"/>
              <a:buFont typeface="Arial" pitchFamily="34" charset="0"/>
              <a:buChar char="•"/>
            </a:pPr>
            <a:endParaRPr lang="en-US" dirty="0">
              <a:solidFill>
                <a:schemeClr val="bg1">
                  <a:lumMod val="95000"/>
                </a:schemeClr>
              </a:solidFill>
              <a:latin typeface="Calibri" panose="020F0502020204030204" pitchFamily="34" charset="0"/>
              <a:ea typeface="Microsoft Yi Baiti" pitchFamily="66" charset="0"/>
            </a:endParaRPr>
          </a:p>
          <a:p>
            <a:pPr marL="571500" lvl="0" indent="-571500" eaLnBrk="1" hangingPunct="1">
              <a:buSzPct val="80000"/>
              <a:buFont typeface="Arial" pitchFamily="34" charset="0"/>
              <a:buChar char="•"/>
            </a:pPr>
            <a:r>
              <a:rPr lang="en-US" dirty="0">
                <a:solidFill>
                  <a:schemeClr val="bg1">
                    <a:lumMod val="95000"/>
                  </a:schemeClr>
                </a:solidFill>
                <a:effectLst>
                  <a:glow rad="1371600">
                    <a:schemeClr val="tx1">
                      <a:alpha val="15000"/>
                    </a:schemeClr>
                  </a:glow>
                </a:effectLst>
                <a:latin typeface="Calibri" panose="020F0502020204030204" pitchFamily="34" charset="0"/>
                <a:ea typeface="Microsoft Yi Baiti" pitchFamily="66" charset="0"/>
              </a:rPr>
              <a:t>“People are only saved by the Spirit of God and the Word of God, so just preach the Gospel.”</a:t>
            </a:r>
            <a:r>
              <a:rPr lang="en-US" dirty="0">
                <a:solidFill>
                  <a:schemeClr val="bg1">
                    <a:lumMod val="95000"/>
                  </a:schemeClr>
                </a:solidFill>
                <a:latin typeface="Calibri" panose="020F0502020204030204" pitchFamily="34" charset="0"/>
                <a:ea typeface="Microsoft Yi Baiti" pitchFamily="66" charset="0"/>
              </a:rPr>
              <a:t> </a:t>
            </a:r>
            <a:r>
              <a:rPr lang="en-US" dirty="0">
                <a:solidFill>
                  <a:schemeClr val="bg1">
                    <a:lumMod val="95000"/>
                  </a:schemeClr>
                </a:solidFill>
                <a:effectLst>
                  <a:glow rad="635000">
                    <a:schemeClr val="tx1">
                      <a:alpha val="20000"/>
                    </a:schemeClr>
                  </a:glow>
                </a:effectLst>
                <a:latin typeface="Calibri" panose="020F0502020204030204" pitchFamily="34" charset="0"/>
                <a:ea typeface="Microsoft Yi Baiti" pitchFamily="66" charset="0"/>
                <a:cs typeface="Arial" pitchFamily="34" charset="0"/>
              </a:rPr>
              <a:t> </a:t>
            </a:r>
          </a:p>
        </p:txBody>
      </p:sp>
    </p:spTree>
    <p:extLst>
      <p:ext uri="{BB962C8B-B14F-4D97-AF65-F5344CB8AC3E}">
        <p14:creationId xmlns:p14="http://schemas.microsoft.com/office/powerpoint/2010/main" val="225066265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3"/>
          <p:cNvSpPr txBox="1">
            <a:spLocks noChangeArrowheads="1"/>
          </p:cNvSpPr>
          <p:nvPr/>
        </p:nvSpPr>
        <p:spPr>
          <a:xfrm>
            <a:off x="3331242" y="1147881"/>
            <a:ext cx="2481516" cy="4562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accent5">
                    <a:lumMod val="40000"/>
                    <a:lumOff val="60000"/>
                  </a:schemeClr>
                </a:solidFill>
                <a:latin typeface="Fredericka the Great" panose="02000000000000000000" pitchFamily="2" charset="0"/>
                <a:ea typeface="Fredericka the Great" panose="02000000000000000000" pitchFamily="2" charset="0"/>
              </a:rPr>
              <a:t>God</a:t>
            </a:r>
          </a:p>
          <a:p>
            <a:pPr marL="0" indent="0" algn="ctr" fontAlgn="auto">
              <a:spcAft>
                <a:spcPts val="0"/>
              </a:spcAft>
              <a:buSzPct val="75000"/>
              <a:buNone/>
            </a:pPr>
            <a:r>
              <a:rPr lang="en-US" sz="3600" dirty="0">
                <a:solidFill>
                  <a:schemeClr val="accent5">
                    <a:lumMod val="40000"/>
                    <a:lumOff val="60000"/>
                  </a:schemeClr>
                </a:solidFill>
                <a:latin typeface="Fredericka the Great" panose="02000000000000000000" pitchFamily="2" charset="0"/>
                <a:ea typeface="Fredericka the Great" panose="02000000000000000000" pitchFamily="2" charset="0"/>
              </a:rPr>
              <a:t>Man</a:t>
            </a:r>
          </a:p>
          <a:p>
            <a:pPr marL="0" indent="0" algn="ctr" fontAlgn="auto">
              <a:spcAft>
                <a:spcPts val="0"/>
              </a:spcAft>
              <a:buSzPct val="75000"/>
              <a:buNone/>
            </a:pPr>
            <a:r>
              <a:rPr lang="en-US" sz="3600" dirty="0">
                <a:solidFill>
                  <a:schemeClr val="accent5">
                    <a:lumMod val="40000"/>
                    <a:lumOff val="60000"/>
                  </a:schemeClr>
                </a:solidFill>
                <a:latin typeface="Fredericka the Great" panose="02000000000000000000" pitchFamily="2" charset="0"/>
                <a:ea typeface="Fredericka the Great" panose="02000000000000000000" pitchFamily="2" charset="0"/>
              </a:rPr>
              <a:t>Reality</a:t>
            </a:r>
          </a:p>
          <a:p>
            <a:pPr marL="0" indent="0" algn="ctr" fontAlgn="auto">
              <a:spcAft>
                <a:spcPts val="0"/>
              </a:spcAft>
              <a:buSzPct val="75000"/>
              <a:buNone/>
            </a:pPr>
            <a:r>
              <a:rPr lang="en-US" sz="3600" dirty="0">
                <a:solidFill>
                  <a:schemeClr val="accent6">
                    <a:lumMod val="60000"/>
                    <a:lumOff val="40000"/>
                  </a:schemeClr>
                </a:solidFill>
                <a:latin typeface="Fredericka the Great" panose="02000000000000000000" pitchFamily="2" charset="0"/>
                <a:ea typeface="Fredericka the Great" panose="02000000000000000000" pitchFamily="2" charset="0"/>
              </a:rPr>
              <a:t>Truth Knowledge</a:t>
            </a:r>
          </a:p>
          <a:p>
            <a:pPr marL="0" indent="0" algn="ctr" fontAlgn="auto">
              <a:spcAft>
                <a:spcPts val="0"/>
              </a:spcAft>
              <a:buSzPct val="75000"/>
              <a:buNone/>
            </a:pPr>
            <a:r>
              <a:rPr lang="en-US" sz="3600" dirty="0">
                <a:solidFill>
                  <a:schemeClr val="accent6">
                    <a:lumMod val="60000"/>
                    <a:lumOff val="40000"/>
                  </a:schemeClr>
                </a:solidFill>
                <a:latin typeface="Fredericka the Great" panose="02000000000000000000" pitchFamily="2" charset="0"/>
                <a:ea typeface="Fredericka the Great" panose="02000000000000000000" pitchFamily="2" charset="0"/>
              </a:rPr>
              <a:t>Authority</a:t>
            </a:r>
          </a:p>
          <a:p>
            <a:pPr marL="0" indent="0" algn="ctr" fontAlgn="auto">
              <a:spcAft>
                <a:spcPts val="0"/>
              </a:spcAft>
              <a:buSzPct val="75000"/>
              <a:buNone/>
            </a:pPr>
            <a:r>
              <a:rPr lang="en-US" sz="3600" dirty="0">
                <a:solidFill>
                  <a:schemeClr val="accent4">
                    <a:lumMod val="40000"/>
                    <a:lumOff val="60000"/>
                  </a:schemeClr>
                </a:solidFill>
                <a:latin typeface="Fredericka the Great" panose="02000000000000000000" pitchFamily="2" charset="0"/>
                <a:ea typeface="Fredericka the Great" panose="02000000000000000000" pitchFamily="2" charset="0"/>
              </a:rPr>
              <a:t>Ethics</a:t>
            </a:r>
          </a:p>
        </p:txBody>
      </p:sp>
    </p:spTree>
    <p:extLst>
      <p:ext uri="{BB962C8B-B14F-4D97-AF65-F5344CB8AC3E}">
        <p14:creationId xmlns:p14="http://schemas.microsoft.com/office/powerpoint/2010/main" val="760742579"/>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C0A51-DE1B-4295-98BA-6ED377EAF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2" name="Rectangle 3"/>
          <p:cNvSpPr txBox="1">
            <a:spLocks noChangeArrowheads="1"/>
          </p:cNvSpPr>
          <p:nvPr/>
        </p:nvSpPr>
        <p:spPr>
          <a:xfrm>
            <a:off x="709919" y="1147881"/>
            <a:ext cx="2481515" cy="4562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God</a:t>
            </a:r>
          </a:p>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Man</a:t>
            </a:r>
          </a:p>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Reality</a:t>
            </a:r>
          </a:p>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Truth Knowledge</a:t>
            </a:r>
          </a:p>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Authority</a:t>
            </a:r>
          </a:p>
          <a:p>
            <a:pPr marL="0" indent="0" algn="ctr" fontAlgn="auto">
              <a:spcAft>
                <a:spcPts val="0"/>
              </a:spcAft>
              <a:buSzPct val="75000"/>
              <a:buNone/>
            </a:pPr>
            <a:r>
              <a:rPr lang="en-US" sz="3600" dirty="0">
                <a:solidFill>
                  <a:srgbClr val="FF0000"/>
                </a:solidFill>
                <a:latin typeface="Fredericka the Great" panose="02000000000000000000" pitchFamily="2" charset="0"/>
                <a:ea typeface="Fredericka the Great" panose="02000000000000000000" pitchFamily="2" charset="0"/>
                <a:cs typeface="MV Boli" panose="02000500030200090000" pitchFamily="2" charset="0"/>
              </a:rPr>
              <a:t>Ethics</a:t>
            </a:r>
          </a:p>
        </p:txBody>
      </p:sp>
      <p:sp>
        <p:nvSpPr>
          <p:cNvPr id="4" name="Rectangle 3">
            <a:extLst>
              <a:ext uri="{FF2B5EF4-FFF2-40B4-BE49-F238E27FC236}">
                <a16:creationId xmlns:a16="http://schemas.microsoft.com/office/drawing/2014/main" id="{6F910D3D-8FE8-44B1-B7D9-A8FD0FCDB2BE}"/>
              </a:ext>
            </a:extLst>
          </p:cNvPr>
          <p:cNvSpPr txBox="1">
            <a:spLocks noChangeArrowheads="1"/>
          </p:cNvSpPr>
          <p:nvPr/>
        </p:nvSpPr>
        <p:spPr>
          <a:xfrm>
            <a:off x="6078071" y="1147881"/>
            <a:ext cx="2481515" cy="4562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God</a:t>
            </a:r>
          </a:p>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Man</a:t>
            </a:r>
          </a:p>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Reality</a:t>
            </a:r>
          </a:p>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Truth Knowledge</a:t>
            </a:r>
          </a:p>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Authority</a:t>
            </a:r>
          </a:p>
          <a:p>
            <a:pPr marL="0" indent="0" algn="ctr" fontAlgn="auto">
              <a:spcAft>
                <a:spcPts val="0"/>
              </a:spcAft>
              <a:buSzPct val="75000"/>
              <a:buNone/>
            </a:pPr>
            <a:r>
              <a:rPr lang="en-US" sz="3600" dirty="0">
                <a:solidFill>
                  <a:schemeClr val="bg1"/>
                </a:solidFill>
                <a:latin typeface="Fredericka the Great" panose="02000000000000000000" pitchFamily="2" charset="0"/>
                <a:ea typeface="Fredericka the Great" panose="02000000000000000000" pitchFamily="2" charset="0"/>
              </a:rPr>
              <a:t>Ethics</a:t>
            </a:r>
          </a:p>
        </p:txBody>
      </p:sp>
      <p:sp>
        <p:nvSpPr>
          <p:cNvPr id="3" name="Arrow: Right 2">
            <a:extLst>
              <a:ext uri="{FF2B5EF4-FFF2-40B4-BE49-F238E27FC236}">
                <a16:creationId xmlns:a16="http://schemas.microsoft.com/office/drawing/2014/main" id="{AC2CE78A-F1A4-4BEC-B642-0EF70FA89384}"/>
              </a:ext>
            </a:extLst>
          </p:cNvPr>
          <p:cNvSpPr/>
          <p:nvPr/>
        </p:nvSpPr>
        <p:spPr>
          <a:xfrm>
            <a:off x="4037972" y="3027829"/>
            <a:ext cx="1193561" cy="802341"/>
          </a:xfrm>
          <a:prstGeom prst="rightArrow">
            <a:avLst/>
          </a:prstGeom>
          <a:gradFill>
            <a:gsLst>
              <a:gs pos="0">
                <a:srgbClr val="C00000"/>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90269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D239CFD6-EFA6-48DB-923B-52B6AE649B04}"/>
              </a:ext>
            </a:extLst>
          </p:cNvPr>
          <p:cNvSpPr/>
          <p:nvPr/>
        </p:nvSpPr>
        <p:spPr>
          <a:xfrm>
            <a:off x="2286000" y="2551837"/>
            <a:ext cx="4572000" cy="1754326"/>
          </a:xfrm>
          <a:prstGeom prst="rect">
            <a:avLst/>
          </a:prstGeom>
        </p:spPr>
        <p:txBody>
          <a:bodyPr>
            <a:spAutoFit/>
          </a:bodyPr>
          <a:lstStyle/>
          <a:p>
            <a:pPr algn="ctr"/>
            <a:r>
              <a:rPr lang="en-US" dirty="0">
                <a:solidFill>
                  <a:schemeClr val="bg1"/>
                </a:solidFill>
                <a:latin typeface="+mn-lt"/>
                <a:cs typeface="Arial" charset="0"/>
              </a:rPr>
              <a:t>God has called us to know well the problem and solution. </a:t>
            </a:r>
            <a:endParaRPr lang="en-US" dirty="0">
              <a:solidFill>
                <a:schemeClr val="bg1"/>
              </a:solidFill>
              <a:latin typeface="+mn-lt"/>
            </a:endParaRPr>
          </a:p>
        </p:txBody>
      </p:sp>
      <p:sp>
        <p:nvSpPr>
          <p:cNvPr id="4" name="Rectangle 2">
            <a:extLst>
              <a:ext uri="{FF2B5EF4-FFF2-40B4-BE49-F238E27FC236}">
                <a16:creationId xmlns:a16="http://schemas.microsoft.com/office/drawing/2014/main" id="{3D60AE00-DC66-4A4E-9776-77CC7DE19BC4}"/>
              </a:ext>
            </a:extLst>
          </p:cNvPr>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Answering Objections to </a:t>
            </a:r>
            <a:r>
              <a:rPr lang="en-US" sz="4000" i="1" dirty="0">
                <a:solidFill>
                  <a:schemeClr val="bg1">
                    <a:lumMod val="50000"/>
                    <a:alpha val="65000"/>
                  </a:schemeClr>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140048343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D239CFD6-EFA6-48DB-923B-52B6AE649B04}"/>
              </a:ext>
            </a:extLst>
          </p:cNvPr>
          <p:cNvSpPr/>
          <p:nvPr/>
        </p:nvSpPr>
        <p:spPr>
          <a:xfrm>
            <a:off x="763621" y="1710280"/>
            <a:ext cx="7616757" cy="1754326"/>
          </a:xfrm>
          <a:prstGeom prst="rect">
            <a:avLst/>
          </a:prstGeom>
        </p:spPr>
        <p:txBody>
          <a:bodyPr wrap="square">
            <a:spAutoFit/>
          </a:bodyPr>
          <a:lstStyle/>
          <a:p>
            <a:pPr lvl="0" algn="ctr">
              <a:spcBef>
                <a:spcPct val="30000"/>
              </a:spcBef>
              <a:defRPr/>
            </a:pPr>
            <a:r>
              <a:rPr lang="en-US" dirty="0">
                <a:solidFill>
                  <a:schemeClr val="bg1"/>
                </a:solidFill>
                <a:latin typeface="+mn-lt"/>
                <a:cs typeface="Arial" charset="0"/>
              </a:rPr>
              <a:t>In exposing sin of unbelief, we highlight the need of God’s grace in the saving Gospel of Christ (Romans 1-3). </a:t>
            </a:r>
          </a:p>
        </p:txBody>
      </p:sp>
      <p:sp>
        <p:nvSpPr>
          <p:cNvPr id="5" name="Rectangle 2">
            <a:extLst>
              <a:ext uri="{FF2B5EF4-FFF2-40B4-BE49-F238E27FC236}">
                <a16:creationId xmlns:a16="http://schemas.microsoft.com/office/drawing/2014/main" id="{B586154F-CFF3-4547-A67D-4F860FC0837D}"/>
              </a:ext>
            </a:extLst>
          </p:cNvPr>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Answering Objections to </a:t>
            </a:r>
            <a:r>
              <a:rPr lang="en-US" sz="4000" i="1" dirty="0">
                <a:solidFill>
                  <a:schemeClr val="bg1">
                    <a:lumMod val="50000"/>
                    <a:alpha val="65000"/>
                  </a:schemeClr>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6145910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D239CFD6-EFA6-48DB-923B-52B6AE649B04}"/>
              </a:ext>
            </a:extLst>
          </p:cNvPr>
          <p:cNvSpPr/>
          <p:nvPr/>
        </p:nvSpPr>
        <p:spPr>
          <a:xfrm>
            <a:off x="763621" y="1710280"/>
            <a:ext cx="7616757" cy="3988784"/>
          </a:xfrm>
          <a:prstGeom prst="rect">
            <a:avLst/>
          </a:prstGeom>
        </p:spPr>
        <p:txBody>
          <a:bodyPr wrap="square">
            <a:spAutoFit/>
          </a:bodyPr>
          <a:lstStyle/>
          <a:p>
            <a:pPr lvl="0" algn="ctr">
              <a:spcBef>
                <a:spcPct val="30000"/>
              </a:spcBef>
              <a:defRPr/>
            </a:pPr>
            <a:r>
              <a:rPr lang="en-US" dirty="0">
                <a:solidFill>
                  <a:schemeClr val="bg1"/>
                </a:solidFill>
                <a:latin typeface="+mn-lt"/>
                <a:cs typeface="Arial" charset="0"/>
              </a:rPr>
              <a:t>In exposing sin of unbelief, we highlight the need of God’s grace in the saving Gospel of Christ (Romans 1-3). </a:t>
            </a:r>
          </a:p>
          <a:p>
            <a:pPr lvl="0" algn="ctr">
              <a:spcBef>
                <a:spcPct val="30000"/>
              </a:spcBef>
              <a:defRPr/>
            </a:pPr>
            <a:r>
              <a:rPr lang="en-US" sz="4800" b="1" dirty="0">
                <a:solidFill>
                  <a:srgbClr val="FFC000"/>
                </a:solidFill>
                <a:latin typeface="+mn-lt"/>
                <a:cs typeface="Arial" charset="0"/>
              </a:rPr>
              <a:t>+</a:t>
            </a:r>
            <a:r>
              <a:rPr lang="en-US" b="1" dirty="0">
                <a:solidFill>
                  <a:srgbClr val="FFC000"/>
                </a:solidFill>
                <a:latin typeface="+mn-lt"/>
                <a:cs typeface="Arial" charset="0"/>
              </a:rPr>
              <a:t> </a:t>
            </a:r>
          </a:p>
          <a:p>
            <a:pPr lvl="0" algn="ctr">
              <a:spcBef>
                <a:spcPct val="30000"/>
              </a:spcBef>
              <a:defRPr/>
            </a:pPr>
            <a:r>
              <a:rPr lang="en-US" dirty="0">
                <a:solidFill>
                  <a:schemeClr val="bg1"/>
                </a:solidFill>
                <a:latin typeface="+mn-lt"/>
                <a:cs typeface="Arial" charset="0"/>
              </a:rPr>
              <a:t>In defending the faith, we proclaim the Gospel and the truth of Scripture. </a:t>
            </a:r>
          </a:p>
        </p:txBody>
      </p:sp>
      <p:sp>
        <p:nvSpPr>
          <p:cNvPr id="5" name="Rectangle 2">
            <a:extLst>
              <a:ext uri="{FF2B5EF4-FFF2-40B4-BE49-F238E27FC236}">
                <a16:creationId xmlns:a16="http://schemas.microsoft.com/office/drawing/2014/main" id="{B586154F-CFF3-4547-A67D-4F860FC0837D}"/>
              </a:ext>
            </a:extLst>
          </p:cNvPr>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lumMod val="50000"/>
                    <a:alpha val="65000"/>
                  </a:schemeClr>
                </a:solidFill>
                <a:latin typeface="Calibri" panose="020F0502020204030204" pitchFamily="34" charset="0"/>
                <a:ea typeface="Microsoft Yi Baiti" pitchFamily="66" charset="0"/>
              </a:rPr>
              <a:t>Answering Objections to </a:t>
            </a:r>
            <a:r>
              <a:rPr lang="en-US" sz="4000" i="1" dirty="0">
                <a:solidFill>
                  <a:schemeClr val="bg1">
                    <a:lumMod val="50000"/>
                    <a:alpha val="65000"/>
                  </a:schemeClr>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397862197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Rectangle 2">
            <a:extLst>
              <a:ext uri="{FF2B5EF4-FFF2-40B4-BE49-F238E27FC236}">
                <a16:creationId xmlns:a16="http://schemas.microsoft.com/office/drawing/2014/main" id="{71E8BCC6-F8B0-439A-9878-28771EE0A86E}"/>
              </a:ext>
            </a:extLst>
          </p:cNvPr>
          <p:cNvSpPr/>
          <p:nvPr/>
        </p:nvSpPr>
        <p:spPr>
          <a:xfrm>
            <a:off x="503853" y="356658"/>
            <a:ext cx="8136294" cy="646331"/>
          </a:xfrm>
          <a:prstGeom prst="rect">
            <a:avLst/>
          </a:prstGeom>
        </p:spPr>
        <p:txBody>
          <a:bodyPr wrap="square">
            <a:spAutoFit/>
          </a:bodyPr>
          <a:lstStyle/>
          <a:p>
            <a:pPr lvl="0"/>
            <a:r>
              <a:rPr lang="en-US" dirty="0">
                <a:solidFill>
                  <a:schemeClr val="bg1"/>
                </a:solidFill>
                <a:latin typeface="+mn-lt"/>
                <a:cs typeface="Arial" charset="0"/>
              </a:rPr>
              <a:t>In learning answers to attacks on our faith:</a:t>
            </a:r>
          </a:p>
        </p:txBody>
      </p:sp>
    </p:spTree>
    <p:extLst>
      <p:ext uri="{BB962C8B-B14F-4D97-AF65-F5344CB8AC3E}">
        <p14:creationId xmlns:p14="http://schemas.microsoft.com/office/powerpoint/2010/main" val="1806023554"/>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Rectangle 3">
            <a:extLst>
              <a:ext uri="{FF2B5EF4-FFF2-40B4-BE49-F238E27FC236}">
                <a16:creationId xmlns:a16="http://schemas.microsoft.com/office/drawing/2014/main" id="{B27DF427-A5BE-4838-9E4D-259A2B45D51E}"/>
              </a:ext>
            </a:extLst>
          </p:cNvPr>
          <p:cNvSpPr/>
          <p:nvPr/>
        </p:nvSpPr>
        <p:spPr>
          <a:xfrm>
            <a:off x="503853" y="356658"/>
            <a:ext cx="8136294" cy="646331"/>
          </a:xfrm>
          <a:prstGeom prst="rect">
            <a:avLst/>
          </a:prstGeom>
        </p:spPr>
        <p:txBody>
          <a:bodyPr wrap="square">
            <a:spAutoFit/>
          </a:bodyPr>
          <a:lstStyle/>
          <a:p>
            <a:pPr lvl="0"/>
            <a:r>
              <a:rPr lang="en-US" dirty="0">
                <a:solidFill>
                  <a:schemeClr val="bg1"/>
                </a:solidFill>
                <a:latin typeface="+mn-lt"/>
                <a:cs typeface="Arial" charset="0"/>
              </a:rPr>
              <a:t>In learning answers to attacks on our faith:</a:t>
            </a:r>
          </a:p>
        </p:txBody>
      </p:sp>
      <p:sp>
        <p:nvSpPr>
          <p:cNvPr id="5" name="Rectangle 4">
            <a:extLst>
              <a:ext uri="{FF2B5EF4-FFF2-40B4-BE49-F238E27FC236}">
                <a16:creationId xmlns:a16="http://schemas.microsoft.com/office/drawing/2014/main" id="{6A3ED716-59EA-4BBC-98E9-506D47D059A8}"/>
              </a:ext>
            </a:extLst>
          </p:cNvPr>
          <p:cNvSpPr/>
          <p:nvPr/>
        </p:nvSpPr>
        <p:spPr>
          <a:xfrm>
            <a:off x="671806" y="1359646"/>
            <a:ext cx="8080310" cy="1384995"/>
          </a:xfrm>
          <a:prstGeom prst="rect">
            <a:avLst/>
          </a:prstGeom>
        </p:spPr>
        <p:txBody>
          <a:bodyPr wrap="square">
            <a:spAutoFit/>
          </a:bodyPr>
          <a:lstStyle/>
          <a:p>
            <a:pPr marL="571500" lvl="0" indent="-571500">
              <a:buFont typeface="Arial" panose="020B0604020202020204" pitchFamily="34" charset="0"/>
              <a:buChar char="•"/>
            </a:pPr>
            <a:r>
              <a:rPr lang="en-US" dirty="0">
                <a:solidFill>
                  <a:schemeClr val="bg1"/>
                </a:solidFill>
                <a:latin typeface="+mn-lt"/>
                <a:cs typeface="Arial" charset="0"/>
              </a:rPr>
              <a:t>we build up our faith and the faith of others,  </a:t>
            </a:r>
          </a:p>
          <a:p>
            <a:pPr marL="571500" lvl="0" indent="-571500">
              <a:buFont typeface="Arial" panose="020B0604020202020204" pitchFamily="34" charset="0"/>
              <a:buChar char="•"/>
            </a:pPr>
            <a:endParaRPr lang="en-US" sz="1200" dirty="0">
              <a:solidFill>
                <a:schemeClr val="bg1">
                  <a:lumMod val="50000"/>
                </a:schemeClr>
              </a:solidFill>
              <a:latin typeface="+mn-lt"/>
              <a:cs typeface="Arial" charset="0"/>
            </a:endParaRPr>
          </a:p>
        </p:txBody>
      </p:sp>
    </p:spTree>
    <p:extLst>
      <p:ext uri="{BB962C8B-B14F-4D97-AF65-F5344CB8AC3E}">
        <p14:creationId xmlns:p14="http://schemas.microsoft.com/office/powerpoint/2010/main" val="337292237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Rectangle 3">
            <a:extLst>
              <a:ext uri="{FF2B5EF4-FFF2-40B4-BE49-F238E27FC236}">
                <a16:creationId xmlns:a16="http://schemas.microsoft.com/office/drawing/2014/main" id="{FFAD3074-8C48-4A5C-96E2-C4B3FD674E34}"/>
              </a:ext>
            </a:extLst>
          </p:cNvPr>
          <p:cNvSpPr/>
          <p:nvPr/>
        </p:nvSpPr>
        <p:spPr>
          <a:xfrm>
            <a:off x="503853" y="356658"/>
            <a:ext cx="8136294" cy="646331"/>
          </a:xfrm>
          <a:prstGeom prst="rect">
            <a:avLst/>
          </a:prstGeom>
        </p:spPr>
        <p:txBody>
          <a:bodyPr wrap="square">
            <a:spAutoFit/>
          </a:bodyPr>
          <a:lstStyle/>
          <a:p>
            <a:pPr lvl="0"/>
            <a:r>
              <a:rPr lang="en-US" dirty="0">
                <a:solidFill>
                  <a:schemeClr val="bg1"/>
                </a:solidFill>
                <a:latin typeface="+mn-lt"/>
                <a:cs typeface="Arial" charset="0"/>
              </a:rPr>
              <a:t>In learning answers to attacks on our faith:</a:t>
            </a:r>
          </a:p>
        </p:txBody>
      </p:sp>
      <p:sp>
        <p:nvSpPr>
          <p:cNvPr id="5" name="Rectangle 4">
            <a:extLst>
              <a:ext uri="{FF2B5EF4-FFF2-40B4-BE49-F238E27FC236}">
                <a16:creationId xmlns:a16="http://schemas.microsoft.com/office/drawing/2014/main" id="{EFA8B569-A02C-49C4-95E5-3BB0F56AC293}"/>
              </a:ext>
            </a:extLst>
          </p:cNvPr>
          <p:cNvSpPr/>
          <p:nvPr/>
        </p:nvSpPr>
        <p:spPr>
          <a:xfrm>
            <a:off x="671806" y="1359646"/>
            <a:ext cx="8080310" cy="2677656"/>
          </a:xfrm>
          <a:prstGeom prst="rect">
            <a:avLst/>
          </a:prstGeom>
        </p:spPr>
        <p:txBody>
          <a:bodyPr wrap="square">
            <a:spAutoFit/>
          </a:bodyPr>
          <a:lstStyle/>
          <a:p>
            <a:pPr marL="571500" lvl="0" indent="-571500">
              <a:buFont typeface="Arial" panose="020B0604020202020204" pitchFamily="34" charset="0"/>
              <a:buChar char="•"/>
            </a:pPr>
            <a:r>
              <a:rPr lang="en-US" dirty="0">
                <a:solidFill>
                  <a:schemeClr val="bg1">
                    <a:lumMod val="50000"/>
                  </a:schemeClr>
                </a:solidFill>
                <a:latin typeface="+mn-lt"/>
                <a:cs typeface="Arial" charset="0"/>
              </a:rPr>
              <a:t>we build up our faith and the faith of others,  </a:t>
            </a:r>
          </a:p>
          <a:p>
            <a:pPr marL="571500" lvl="0" indent="-571500">
              <a:buFont typeface="Arial" panose="020B0604020202020204" pitchFamily="34" charset="0"/>
              <a:buChar char="•"/>
            </a:pPr>
            <a:endParaRPr lang="en-US" sz="1200" dirty="0">
              <a:solidFill>
                <a:schemeClr val="bg1">
                  <a:lumMod val="50000"/>
                </a:schemeClr>
              </a:solidFill>
              <a:latin typeface="+mn-lt"/>
              <a:cs typeface="Arial" charset="0"/>
            </a:endParaRPr>
          </a:p>
          <a:p>
            <a:pPr marL="571500" lvl="0" indent="-571500">
              <a:buFont typeface="Arial" panose="020B0604020202020204" pitchFamily="34" charset="0"/>
              <a:buChar char="•"/>
            </a:pPr>
            <a:r>
              <a:rPr lang="en-US" dirty="0">
                <a:solidFill>
                  <a:schemeClr val="bg1"/>
                </a:solidFill>
                <a:latin typeface="+mn-lt"/>
                <a:cs typeface="Arial" charset="0"/>
              </a:rPr>
              <a:t>we boost our trust in the truth and sufficiency of Scripture, and </a:t>
            </a:r>
          </a:p>
          <a:p>
            <a:pPr marL="571500" lvl="0" indent="-571500">
              <a:buFont typeface="Arial" panose="020B0604020202020204" pitchFamily="34" charset="0"/>
              <a:buChar char="•"/>
            </a:pPr>
            <a:endParaRPr lang="en-US" sz="1200" dirty="0">
              <a:solidFill>
                <a:schemeClr val="bg1">
                  <a:lumMod val="50000"/>
                </a:schemeClr>
              </a:solidFill>
              <a:latin typeface="+mn-lt"/>
              <a:cs typeface="Arial" charset="0"/>
            </a:endParaRPr>
          </a:p>
        </p:txBody>
      </p:sp>
    </p:spTree>
    <p:extLst>
      <p:ext uri="{BB962C8B-B14F-4D97-AF65-F5344CB8AC3E}">
        <p14:creationId xmlns:p14="http://schemas.microsoft.com/office/powerpoint/2010/main" val="7121762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D35F07-EFDE-4D83-AC9F-DCB72C55B2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2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4"/>
          <p:cNvSpPr txBox="1">
            <a:spLocks noChangeArrowheads="1"/>
          </p:cNvSpPr>
          <p:nvPr/>
        </p:nvSpPr>
        <p:spPr bwMode="auto">
          <a:xfrm>
            <a:off x="493488" y="38286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alpha val="46000"/>
                  </a:prstClr>
                </a:solidFill>
                <a:effectLst/>
                <a:uLnTx/>
                <a:uFillTx/>
                <a:latin typeface="Calibri"/>
                <a:ea typeface="Microsoft Yi Baiti" pitchFamily="66" charset="0"/>
                <a:cs typeface="Tahoma" pitchFamily="34" charset="0"/>
              </a:rPr>
              <a:t>What Is Theology?</a:t>
            </a:r>
          </a:p>
        </p:txBody>
      </p:sp>
      <p:sp>
        <p:nvSpPr>
          <p:cNvPr id="2" name="Rectangle 1">
            <a:extLst>
              <a:ext uri="{FF2B5EF4-FFF2-40B4-BE49-F238E27FC236}">
                <a16:creationId xmlns:a16="http://schemas.microsoft.com/office/drawing/2014/main" id="{FBA16A69-B6BA-4C3A-864D-F3552ACB2ECE}"/>
              </a:ext>
            </a:extLst>
          </p:cNvPr>
          <p:cNvSpPr/>
          <p:nvPr/>
        </p:nvSpPr>
        <p:spPr>
          <a:xfrm>
            <a:off x="1103088" y="2274838"/>
            <a:ext cx="7010400" cy="23083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The fault, dear Christian, lies not in the study of </a:t>
            </a:r>
            <a:r>
              <a:rPr kumimoji="0" lang="en-US" sz="3600" b="0" i="0" u="none" strike="noStrike" kern="1200" cap="none" spc="0" normalizeH="0" baseline="0" noProof="0" dirty="0">
                <a:ln>
                  <a:noFill/>
                </a:ln>
                <a:solidFill>
                  <a:srgbClr val="F79646">
                    <a:lumMod val="75000"/>
                  </a:srgbClr>
                </a:solidFill>
                <a:effectLst/>
                <a:uLnTx/>
                <a:uFillTx/>
                <a:latin typeface="Calibri"/>
                <a:ea typeface="+mn-ea"/>
                <a:cs typeface="Tahoma" pitchFamily="34" charset="0"/>
              </a:rPr>
              <a:t>God</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but in ourselves, in our sinful nature, in our ignorance of the excellence of </a:t>
            </a:r>
            <a:r>
              <a:rPr kumimoji="0" lang="en-US" sz="3600" b="0" i="0" u="none" strike="noStrike" kern="1200" cap="none" spc="0" normalizeH="0" baseline="0" noProof="0" dirty="0">
                <a:ln>
                  <a:noFill/>
                </a:ln>
                <a:solidFill>
                  <a:srgbClr val="F79646">
                    <a:lumMod val="75000"/>
                  </a:srgbClr>
                </a:solidFill>
                <a:effectLst/>
                <a:uLnTx/>
                <a:uFillTx/>
                <a:latin typeface="Calibri"/>
                <a:ea typeface="+mn-ea"/>
                <a:cs typeface="Tahoma" pitchFamily="34" charset="0"/>
              </a:rPr>
              <a:t>God</a:t>
            </a:r>
            <a:r>
              <a:rPr kumimoji="0" lang="en-US" sz="3600" b="0" i="0" u="none" strike="noStrike" kern="1200" cap="none" spc="0" normalizeH="0" baseline="0" noProof="0" dirty="0">
                <a:ln>
                  <a:noFill/>
                </a:ln>
                <a:solidFill>
                  <a:prstClr val="white"/>
                </a:solidFill>
                <a:effectLst/>
                <a:uLnTx/>
                <a:uFillTx/>
                <a:latin typeface="Calibri"/>
                <a:ea typeface="+mn-ea"/>
                <a:cs typeface="Tahoma" pitchFamily="34" charset="0"/>
              </a:rPr>
              <a:t> and His works.</a:t>
            </a:r>
          </a:p>
        </p:txBody>
      </p:sp>
    </p:spTree>
    <p:extLst>
      <p:ext uri="{BB962C8B-B14F-4D97-AF65-F5344CB8AC3E}">
        <p14:creationId xmlns:p14="http://schemas.microsoft.com/office/powerpoint/2010/main" val="316246744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1F90F0-EB1B-403D-B809-9DFACB2971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Rectangle 2">
            <a:extLst>
              <a:ext uri="{FF2B5EF4-FFF2-40B4-BE49-F238E27FC236}">
                <a16:creationId xmlns:a16="http://schemas.microsoft.com/office/drawing/2014/main" id="{71E8BCC6-F8B0-439A-9878-28771EE0A86E}"/>
              </a:ext>
            </a:extLst>
          </p:cNvPr>
          <p:cNvSpPr/>
          <p:nvPr/>
        </p:nvSpPr>
        <p:spPr>
          <a:xfrm>
            <a:off x="671806" y="1359646"/>
            <a:ext cx="8080310" cy="4893647"/>
          </a:xfrm>
          <a:prstGeom prst="rect">
            <a:avLst/>
          </a:prstGeom>
        </p:spPr>
        <p:txBody>
          <a:bodyPr wrap="square">
            <a:spAutoFit/>
          </a:bodyPr>
          <a:lstStyle/>
          <a:p>
            <a:pPr marL="571500" lvl="0" indent="-571500">
              <a:buFont typeface="Arial" panose="020B0604020202020204" pitchFamily="34" charset="0"/>
              <a:buChar char="•"/>
            </a:pPr>
            <a:r>
              <a:rPr lang="en-US" dirty="0">
                <a:solidFill>
                  <a:schemeClr val="bg1">
                    <a:lumMod val="50000"/>
                  </a:schemeClr>
                </a:solidFill>
                <a:latin typeface="+mn-lt"/>
                <a:cs typeface="Arial" charset="0"/>
              </a:rPr>
              <a:t>we build up our faith and the faith of others,  </a:t>
            </a:r>
          </a:p>
          <a:p>
            <a:pPr marL="571500" lvl="0" indent="-571500">
              <a:buFont typeface="Arial" panose="020B0604020202020204" pitchFamily="34" charset="0"/>
              <a:buChar char="•"/>
            </a:pPr>
            <a:endParaRPr lang="en-US" sz="1200" dirty="0">
              <a:solidFill>
                <a:schemeClr val="bg1">
                  <a:lumMod val="50000"/>
                </a:schemeClr>
              </a:solidFill>
              <a:latin typeface="+mn-lt"/>
              <a:cs typeface="Arial" charset="0"/>
            </a:endParaRPr>
          </a:p>
          <a:p>
            <a:pPr marL="571500" lvl="0" indent="-571500">
              <a:buFont typeface="Arial" panose="020B0604020202020204" pitchFamily="34" charset="0"/>
              <a:buChar char="•"/>
            </a:pPr>
            <a:r>
              <a:rPr lang="en-US" dirty="0">
                <a:solidFill>
                  <a:schemeClr val="bg1">
                    <a:lumMod val="50000"/>
                  </a:schemeClr>
                </a:solidFill>
                <a:latin typeface="+mn-lt"/>
                <a:cs typeface="Arial" charset="0"/>
              </a:rPr>
              <a:t>we boost trust in the truth and sufficiency of Scripture, and </a:t>
            </a:r>
          </a:p>
          <a:p>
            <a:pPr marL="571500" lvl="0" indent="-571500">
              <a:buFont typeface="Arial" panose="020B0604020202020204" pitchFamily="34" charset="0"/>
              <a:buChar char="•"/>
            </a:pPr>
            <a:endParaRPr lang="en-US" sz="1200" dirty="0">
              <a:solidFill>
                <a:schemeClr val="bg1">
                  <a:lumMod val="50000"/>
                </a:schemeClr>
              </a:solidFill>
              <a:latin typeface="+mn-lt"/>
              <a:cs typeface="Arial" charset="0"/>
            </a:endParaRPr>
          </a:p>
          <a:p>
            <a:pPr marL="571500" lvl="0" indent="-571500">
              <a:buFont typeface="Arial" panose="020B0604020202020204" pitchFamily="34" charset="0"/>
              <a:buChar char="•"/>
            </a:pPr>
            <a:r>
              <a:rPr lang="en-US" dirty="0">
                <a:solidFill>
                  <a:schemeClr val="bg1"/>
                </a:solidFill>
                <a:latin typeface="+mn-lt"/>
                <a:cs typeface="Arial" charset="0"/>
              </a:rPr>
              <a:t>we sharpen our ability to present and defend the Gospel in a gracious, undisturbed manner that honors to Christ (Phil. 1:27-28).</a:t>
            </a:r>
          </a:p>
        </p:txBody>
      </p:sp>
      <p:sp>
        <p:nvSpPr>
          <p:cNvPr id="4" name="Rectangle 3">
            <a:extLst>
              <a:ext uri="{FF2B5EF4-FFF2-40B4-BE49-F238E27FC236}">
                <a16:creationId xmlns:a16="http://schemas.microsoft.com/office/drawing/2014/main" id="{AB96730B-815D-4AD3-908F-D83D8E9FC038}"/>
              </a:ext>
            </a:extLst>
          </p:cNvPr>
          <p:cNvSpPr/>
          <p:nvPr/>
        </p:nvSpPr>
        <p:spPr>
          <a:xfrm>
            <a:off x="503853" y="356658"/>
            <a:ext cx="8136294" cy="646331"/>
          </a:xfrm>
          <a:prstGeom prst="rect">
            <a:avLst/>
          </a:prstGeom>
        </p:spPr>
        <p:txBody>
          <a:bodyPr wrap="square">
            <a:spAutoFit/>
          </a:bodyPr>
          <a:lstStyle/>
          <a:p>
            <a:pPr lvl="0"/>
            <a:r>
              <a:rPr lang="en-US" dirty="0">
                <a:solidFill>
                  <a:schemeClr val="bg1"/>
                </a:solidFill>
                <a:latin typeface="+mn-lt"/>
                <a:cs typeface="Arial" charset="0"/>
              </a:rPr>
              <a:t>In learning answers to attacks on our faith:</a:t>
            </a:r>
          </a:p>
        </p:txBody>
      </p:sp>
    </p:spTree>
    <p:extLst>
      <p:ext uri="{BB962C8B-B14F-4D97-AF65-F5344CB8AC3E}">
        <p14:creationId xmlns:p14="http://schemas.microsoft.com/office/powerpoint/2010/main" val="22176598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Answering Objections to </a:t>
            </a:r>
            <a:r>
              <a:rPr lang="en-US" sz="4000" i="1" dirty="0">
                <a:solidFill>
                  <a:schemeClr val="bg1"/>
                </a:solidFill>
                <a:latin typeface="Calibri" panose="020F0502020204030204" pitchFamily="34" charset="0"/>
                <a:ea typeface="Microsoft Yi Baiti" pitchFamily="66" charset="0"/>
              </a:rPr>
              <a:t>Apologetics</a:t>
            </a:r>
          </a:p>
        </p:txBody>
      </p:sp>
    </p:spTree>
    <p:extLst>
      <p:ext uri="{BB962C8B-B14F-4D97-AF65-F5344CB8AC3E}">
        <p14:creationId xmlns:p14="http://schemas.microsoft.com/office/powerpoint/2010/main" val="390874445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Answering Objections to </a:t>
            </a:r>
            <a:r>
              <a:rPr lang="en-US" sz="4000" i="1" dirty="0">
                <a:solidFill>
                  <a:schemeClr val="bg1"/>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2052507"/>
            <a:ext cx="731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a:buSzPct val="80000"/>
              <a:buFont typeface="Arial" pitchFamily="34" charset="0"/>
              <a:buChar char="•"/>
            </a:pPr>
            <a:r>
              <a:rPr lang="en-US" dirty="0">
                <a:solidFill>
                  <a:schemeClr val="bg1"/>
                </a:solidFill>
                <a:latin typeface="Calibri" panose="020F0502020204030204" pitchFamily="34" charset="0"/>
                <a:ea typeface="Microsoft Yi Baiti" pitchFamily="66" charset="0"/>
              </a:rPr>
              <a:t>“Studying Apologetics is not </a:t>
            </a:r>
            <a:r>
              <a:rPr lang="en-US" i="1" dirty="0">
                <a:solidFill>
                  <a:schemeClr val="bg1"/>
                </a:solidFill>
                <a:latin typeface="Calibri" panose="020F0502020204030204" pitchFamily="34" charset="0"/>
                <a:ea typeface="Microsoft Yi Baiti" pitchFamily="66" charset="0"/>
              </a:rPr>
              <a:t>practical.”</a:t>
            </a:r>
            <a:endParaRPr lang="en-US" dirty="0">
              <a:solidFill>
                <a:schemeClr val="bg1"/>
              </a:solidFill>
              <a:effectLst>
                <a:glow rad="1358900">
                  <a:schemeClr val="tx1">
                    <a:alpha val="15000"/>
                  </a:schemeClr>
                </a:glow>
              </a:effectLst>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397554956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3CFB4C32-03E4-406C-8943-07F0A946B8C5}"/>
              </a:ext>
            </a:extLst>
          </p:cNvPr>
          <p:cNvSpPr/>
          <p:nvPr/>
        </p:nvSpPr>
        <p:spPr>
          <a:xfrm>
            <a:off x="1235122" y="2055562"/>
            <a:ext cx="7144603" cy="1661993"/>
          </a:xfrm>
          <a:prstGeom prst="rect">
            <a:avLst/>
          </a:prstGeom>
        </p:spPr>
        <p:txBody>
          <a:bodyPr wrap="square">
            <a:spAutoFit/>
          </a:bodyPr>
          <a:lstStyle/>
          <a:p>
            <a:pPr marL="341313" lvl="0" indent="-341313">
              <a:buFont typeface="Arial" pitchFamily="34" charset="0"/>
              <a:buChar char="•"/>
            </a:pPr>
            <a:r>
              <a:rPr lang="en-US" sz="3400" dirty="0">
                <a:solidFill>
                  <a:schemeClr val="bg1"/>
                </a:solidFill>
                <a:latin typeface="+mn-lt"/>
                <a:cs typeface="Arial" charset="0"/>
              </a:rPr>
              <a:t>To be wrong about God is to worship an idol, a god of our own making.</a:t>
            </a:r>
          </a:p>
          <a:p>
            <a:pPr marL="341313" lvl="0" indent="-341313">
              <a:buFont typeface="Arial" pitchFamily="34" charset="0"/>
              <a:buChar char="•"/>
            </a:pPr>
            <a:endParaRPr lang="en-US" sz="3400" dirty="0">
              <a:solidFill>
                <a:schemeClr val="bg1"/>
              </a:solidFill>
              <a:latin typeface="+mn-lt"/>
              <a:cs typeface="Arial" charset="0"/>
            </a:endParaRPr>
          </a:p>
        </p:txBody>
      </p:sp>
      <p:sp>
        <p:nvSpPr>
          <p:cNvPr id="3" name="TextBox 2">
            <a:extLst>
              <a:ext uri="{FF2B5EF4-FFF2-40B4-BE49-F238E27FC236}">
                <a16:creationId xmlns:a16="http://schemas.microsoft.com/office/drawing/2014/main" id="{E57C0FC1-CC70-4584-B387-42E588A224C0}"/>
              </a:ext>
            </a:extLst>
          </p:cNvPr>
          <p:cNvSpPr txBox="1"/>
          <p:nvPr/>
        </p:nvSpPr>
        <p:spPr>
          <a:xfrm>
            <a:off x="457315" y="777186"/>
            <a:ext cx="8352799" cy="646331"/>
          </a:xfrm>
          <a:prstGeom prst="rect">
            <a:avLst/>
          </a:prstGeom>
          <a:noFill/>
        </p:spPr>
        <p:txBody>
          <a:bodyPr wrap="none" rtlCol="0">
            <a:spAutoFit/>
          </a:bodyPr>
          <a:lstStyle/>
          <a:p>
            <a:r>
              <a:rPr lang="en-US" dirty="0">
                <a:solidFill>
                  <a:schemeClr val="bg1"/>
                </a:solidFill>
                <a:latin typeface="+mn-lt"/>
              </a:rPr>
              <a:t>Apologetics/theology are practical because:</a:t>
            </a:r>
          </a:p>
        </p:txBody>
      </p:sp>
    </p:spTree>
    <p:extLst>
      <p:ext uri="{BB962C8B-B14F-4D97-AF65-F5344CB8AC3E}">
        <p14:creationId xmlns:p14="http://schemas.microsoft.com/office/powerpoint/2010/main" val="107740552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3CFB4C32-03E4-406C-8943-07F0A946B8C5}"/>
              </a:ext>
            </a:extLst>
          </p:cNvPr>
          <p:cNvSpPr/>
          <p:nvPr/>
        </p:nvSpPr>
        <p:spPr>
          <a:xfrm>
            <a:off x="1235122" y="2055562"/>
            <a:ext cx="7144603" cy="4278094"/>
          </a:xfrm>
          <a:prstGeom prst="rect">
            <a:avLst/>
          </a:prstGeom>
        </p:spPr>
        <p:txBody>
          <a:bodyPr wrap="square">
            <a:spAutoFit/>
          </a:bodyPr>
          <a:lstStyle/>
          <a:p>
            <a:pPr marL="341313" lvl="0" indent="-341313">
              <a:buFont typeface="Arial" pitchFamily="34" charset="0"/>
              <a:buChar char="•"/>
            </a:pPr>
            <a:r>
              <a:rPr lang="en-US" sz="3400" dirty="0">
                <a:solidFill>
                  <a:schemeClr val="bg1">
                    <a:lumMod val="50000"/>
                  </a:schemeClr>
                </a:solidFill>
                <a:latin typeface="+mn-lt"/>
                <a:cs typeface="Arial" charset="0"/>
              </a:rPr>
              <a:t>To be wrong about God is to worship an idol, a god of our own making.</a:t>
            </a:r>
          </a:p>
          <a:p>
            <a:pPr marL="341313" lvl="0" indent="-341313">
              <a:buFont typeface="Arial" pitchFamily="34" charset="0"/>
              <a:buChar char="•"/>
            </a:pPr>
            <a:endParaRPr lang="en-US" sz="3400" dirty="0">
              <a:solidFill>
                <a:schemeClr val="bg1">
                  <a:lumMod val="95000"/>
                </a:schemeClr>
              </a:solidFill>
              <a:latin typeface="+mn-lt"/>
              <a:cs typeface="Arial" charset="0"/>
            </a:endParaRPr>
          </a:p>
          <a:p>
            <a:pPr marL="341313" lvl="0" indent="-341313">
              <a:buFont typeface="Arial" pitchFamily="34" charset="0"/>
              <a:buChar char="•"/>
            </a:pPr>
            <a:r>
              <a:rPr lang="en-US" sz="3400" dirty="0">
                <a:solidFill>
                  <a:schemeClr val="bg1"/>
                </a:solidFill>
                <a:latin typeface="+mn-lt"/>
                <a:cs typeface="Arial" charset="0"/>
              </a:rPr>
              <a:t>To know God is eternal life:  “And this is eternal life, that they may know Thee, the only true God, and Jesus Christ whom Thou hast sent” (John 17:3).</a:t>
            </a:r>
          </a:p>
        </p:txBody>
      </p:sp>
      <p:sp>
        <p:nvSpPr>
          <p:cNvPr id="5" name="TextBox 4">
            <a:extLst>
              <a:ext uri="{FF2B5EF4-FFF2-40B4-BE49-F238E27FC236}">
                <a16:creationId xmlns:a16="http://schemas.microsoft.com/office/drawing/2014/main" id="{3A5590C5-6B50-4DE2-A2F0-73E81D79F9E7}"/>
              </a:ext>
            </a:extLst>
          </p:cNvPr>
          <p:cNvSpPr txBox="1"/>
          <p:nvPr/>
        </p:nvSpPr>
        <p:spPr>
          <a:xfrm>
            <a:off x="457315" y="777186"/>
            <a:ext cx="8352799" cy="646331"/>
          </a:xfrm>
          <a:prstGeom prst="rect">
            <a:avLst/>
          </a:prstGeom>
          <a:noFill/>
        </p:spPr>
        <p:txBody>
          <a:bodyPr wrap="none" rtlCol="0">
            <a:spAutoFit/>
          </a:bodyPr>
          <a:lstStyle/>
          <a:p>
            <a:r>
              <a:rPr lang="en-US" dirty="0">
                <a:solidFill>
                  <a:schemeClr val="bg1"/>
                </a:solidFill>
                <a:latin typeface="+mn-lt"/>
              </a:rPr>
              <a:t>Apologetics/theology are practical because:</a:t>
            </a:r>
          </a:p>
        </p:txBody>
      </p:sp>
    </p:spTree>
    <p:extLst>
      <p:ext uri="{BB962C8B-B14F-4D97-AF65-F5344CB8AC3E}">
        <p14:creationId xmlns:p14="http://schemas.microsoft.com/office/powerpoint/2010/main" val="138701958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3CFB4C32-03E4-406C-8943-07F0A946B8C5}"/>
              </a:ext>
            </a:extLst>
          </p:cNvPr>
          <p:cNvSpPr/>
          <p:nvPr/>
        </p:nvSpPr>
        <p:spPr>
          <a:xfrm>
            <a:off x="1235122" y="2055562"/>
            <a:ext cx="7144603" cy="3231654"/>
          </a:xfrm>
          <a:prstGeom prst="rect">
            <a:avLst/>
          </a:prstGeom>
        </p:spPr>
        <p:txBody>
          <a:bodyPr wrap="square">
            <a:spAutoFit/>
          </a:bodyPr>
          <a:lstStyle/>
          <a:p>
            <a:pPr marL="341313" indent="-341313">
              <a:buFont typeface="Arial" pitchFamily="34" charset="0"/>
              <a:buChar char="•"/>
            </a:pPr>
            <a:r>
              <a:rPr lang="en-US" sz="3400" dirty="0">
                <a:solidFill>
                  <a:schemeClr val="bg1"/>
                </a:solidFill>
                <a:latin typeface="+mn-lt"/>
                <a:cs typeface="Arial" charset="0"/>
              </a:rPr>
              <a:t>Love of God flows from the knowledge of God, through the Word of God and the illuminating work of the Holy Spirit giving us sight and understanding of the Word of God (Col. 2:1-3). </a:t>
            </a:r>
          </a:p>
        </p:txBody>
      </p:sp>
      <p:sp>
        <p:nvSpPr>
          <p:cNvPr id="5" name="TextBox 4">
            <a:extLst>
              <a:ext uri="{FF2B5EF4-FFF2-40B4-BE49-F238E27FC236}">
                <a16:creationId xmlns:a16="http://schemas.microsoft.com/office/drawing/2014/main" id="{197A9C3C-4A9C-47C4-BC8E-A07D26768670}"/>
              </a:ext>
            </a:extLst>
          </p:cNvPr>
          <p:cNvSpPr txBox="1"/>
          <p:nvPr/>
        </p:nvSpPr>
        <p:spPr>
          <a:xfrm>
            <a:off x="457315" y="777186"/>
            <a:ext cx="8352799" cy="646331"/>
          </a:xfrm>
          <a:prstGeom prst="rect">
            <a:avLst/>
          </a:prstGeom>
          <a:noFill/>
        </p:spPr>
        <p:txBody>
          <a:bodyPr wrap="none" rtlCol="0">
            <a:spAutoFit/>
          </a:bodyPr>
          <a:lstStyle/>
          <a:p>
            <a:r>
              <a:rPr lang="en-US" dirty="0">
                <a:solidFill>
                  <a:schemeClr val="bg1"/>
                </a:solidFill>
                <a:latin typeface="+mn-lt"/>
              </a:rPr>
              <a:t>Apologetics/theology are practical because:</a:t>
            </a:r>
          </a:p>
        </p:txBody>
      </p:sp>
    </p:spTree>
    <p:extLst>
      <p:ext uri="{BB962C8B-B14F-4D97-AF65-F5344CB8AC3E}">
        <p14:creationId xmlns:p14="http://schemas.microsoft.com/office/powerpoint/2010/main" val="111421314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3CFB4C32-03E4-406C-8943-07F0A946B8C5}"/>
              </a:ext>
            </a:extLst>
          </p:cNvPr>
          <p:cNvSpPr/>
          <p:nvPr/>
        </p:nvSpPr>
        <p:spPr>
          <a:xfrm>
            <a:off x="1235122" y="2055562"/>
            <a:ext cx="7144603" cy="3754874"/>
          </a:xfrm>
          <a:prstGeom prst="rect">
            <a:avLst/>
          </a:prstGeom>
        </p:spPr>
        <p:txBody>
          <a:bodyPr wrap="square">
            <a:spAutoFit/>
          </a:bodyPr>
          <a:lstStyle/>
          <a:p>
            <a:pPr marL="341313" indent="-341313">
              <a:buFont typeface="Arial" pitchFamily="34" charset="0"/>
              <a:buChar char="•"/>
            </a:pPr>
            <a:r>
              <a:rPr lang="en-US" sz="3400" dirty="0">
                <a:solidFill>
                  <a:schemeClr val="bg1"/>
                </a:solidFill>
                <a:latin typeface="+mn-lt"/>
                <a:cs typeface="Arial" charset="0"/>
              </a:rPr>
              <a:t>The true knowledge of God is the foundation of faithful, joyful, fruitful, persevering obedience from a grateful heart of love to God (2 Cor. 5:14).</a:t>
            </a:r>
          </a:p>
          <a:p>
            <a:pPr marL="341313" indent="-341313">
              <a:buFont typeface="Arial" pitchFamily="34" charset="0"/>
              <a:buChar char="•"/>
            </a:pPr>
            <a:endParaRPr lang="en-US" sz="3400" dirty="0">
              <a:solidFill>
                <a:schemeClr val="bg1"/>
              </a:solidFill>
              <a:latin typeface="+mn-lt"/>
              <a:cs typeface="Arial" charset="0"/>
            </a:endParaRPr>
          </a:p>
          <a:p>
            <a:pPr marL="341313" indent="-341313">
              <a:buFont typeface="Arial" pitchFamily="34" charset="0"/>
              <a:buChar char="•"/>
            </a:pPr>
            <a:endParaRPr lang="en-US" sz="3400" dirty="0">
              <a:solidFill>
                <a:schemeClr val="bg1"/>
              </a:solidFill>
              <a:latin typeface="+mn-lt"/>
              <a:cs typeface="Arial" charset="0"/>
            </a:endParaRPr>
          </a:p>
        </p:txBody>
      </p:sp>
      <p:sp>
        <p:nvSpPr>
          <p:cNvPr id="5" name="TextBox 4">
            <a:extLst>
              <a:ext uri="{FF2B5EF4-FFF2-40B4-BE49-F238E27FC236}">
                <a16:creationId xmlns:a16="http://schemas.microsoft.com/office/drawing/2014/main" id="{1D7DEBEA-9228-43ED-A50C-4876D21DA177}"/>
              </a:ext>
            </a:extLst>
          </p:cNvPr>
          <p:cNvSpPr txBox="1"/>
          <p:nvPr/>
        </p:nvSpPr>
        <p:spPr>
          <a:xfrm>
            <a:off x="457315" y="777186"/>
            <a:ext cx="8352799" cy="646331"/>
          </a:xfrm>
          <a:prstGeom prst="rect">
            <a:avLst/>
          </a:prstGeom>
          <a:noFill/>
        </p:spPr>
        <p:txBody>
          <a:bodyPr wrap="none" rtlCol="0">
            <a:spAutoFit/>
          </a:bodyPr>
          <a:lstStyle/>
          <a:p>
            <a:r>
              <a:rPr lang="en-US" dirty="0">
                <a:solidFill>
                  <a:schemeClr val="bg1"/>
                </a:solidFill>
                <a:latin typeface="+mn-lt"/>
              </a:rPr>
              <a:t>Apologetics/theology are practical because:</a:t>
            </a:r>
          </a:p>
        </p:txBody>
      </p:sp>
    </p:spTree>
    <p:extLst>
      <p:ext uri="{BB962C8B-B14F-4D97-AF65-F5344CB8AC3E}">
        <p14:creationId xmlns:p14="http://schemas.microsoft.com/office/powerpoint/2010/main" val="232538606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2E8F93-4795-4F6E-AAD5-FCC0B48334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a:extLst>
              <a:ext uri="{FF2B5EF4-FFF2-40B4-BE49-F238E27FC236}">
                <a16:creationId xmlns:a16="http://schemas.microsoft.com/office/drawing/2014/main" id="{3CFB4C32-03E4-406C-8943-07F0A946B8C5}"/>
              </a:ext>
            </a:extLst>
          </p:cNvPr>
          <p:cNvSpPr/>
          <p:nvPr/>
        </p:nvSpPr>
        <p:spPr>
          <a:xfrm>
            <a:off x="1235122" y="2055562"/>
            <a:ext cx="7144603" cy="2708434"/>
          </a:xfrm>
          <a:prstGeom prst="rect">
            <a:avLst/>
          </a:prstGeom>
        </p:spPr>
        <p:txBody>
          <a:bodyPr wrap="square">
            <a:spAutoFit/>
          </a:bodyPr>
          <a:lstStyle/>
          <a:p>
            <a:pPr marL="341313" indent="-341313">
              <a:buFont typeface="Arial" pitchFamily="34" charset="0"/>
              <a:buChar char="•"/>
            </a:pPr>
            <a:r>
              <a:rPr lang="en-US" sz="3400" dirty="0">
                <a:solidFill>
                  <a:schemeClr val="bg1"/>
                </a:solidFill>
                <a:latin typeface="+mn-lt"/>
                <a:cs typeface="Arial" charset="0"/>
              </a:rPr>
              <a:t>The study of apologetics as part of theology furthers a  comprehensive biblical understanding of God and His world. </a:t>
            </a:r>
          </a:p>
          <a:p>
            <a:pPr marL="341313" indent="-341313">
              <a:buFont typeface="Arial" pitchFamily="34" charset="0"/>
              <a:buChar char="•"/>
            </a:pPr>
            <a:endParaRPr lang="en-US" sz="3400" dirty="0">
              <a:solidFill>
                <a:schemeClr val="bg1"/>
              </a:solidFill>
              <a:latin typeface="+mn-lt"/>
              <a:cs typeface="Arial" charset="0"/>
            </a:endParaRPr>
          </a:p>
        </p:txBody>
      </p:sp>
      <p:sp>
        <p:nvSpPr>
          <p:cNvPr id="5" name="TextBox 4">
            <a:extLst>
              <a:ext uri="{FF2B5EF4-FFF2-40B4-BE49-F238E27FC236}">
                <a16:creationId xmlns:a16="http://schemas.microsoft.com/office/drawing/2014/main" id="{656E38DD-AE4F-4C0B-80F6-FA365FD44D13}"/>
              </a:ext>
            </a:extLst>
          </p:cNvPr>
          <p:cNvSpPr txBox="1"/>
          <p:nvPr/>
        </p:nvSpPr>
        <p:spPr>
          <a:xfrm>
            <a:off x="457315" y="777186"/>
            <a:ext cx="8352799" cy="646331"/>
          </a:xfrm>
          <a:prstGeom prst="rect">
            <a:avLst/>
          </a:prstGeom>
          <a:noFill/>
        </p:spPr>
        <p:txBody>
          <a:bodyPr wrap="none" rtlCol="0">
            <a:spAutoFit/>
          </a:bodyPr>
          <a:lstStyle/>
          <a:p>
            <a:r>
              <a:rPr lang="en-US" dirty="0">
                <a:solidFill>
                  <a:schemeClr val="bg1"/>
                </a:solidFill>
                <a:latin typeface="+mn-lt"/>
              </a:rPr>
              <a:t>Apologetics/theology are practical because:</a:t>
            </a:r>
          </a:p>
        </p:txBody>
      </p:sp>
    </p:spTree>
    <p:extLst>
      <p:ext uri="{BB962C8B-B14F-4D97-AF65-F5344CB8AC3E}">
        <p14:creationId xmlns:p14="http://schemas.microsoft.com/office/powerpoint/2010/main" val="304431319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BA19FE-DEAB-4EBB-8E40-907EC8AEED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Rectangle 2"/>
          <p:cNvSpPr txBox="1">
            <a:spLocks noChangeArrowheads="1"/>
          </p:cNvSpPr>
          <p:nvPr/>
        </p:nvSpPr>
        <p:spPr>
          <a:xfrm>
            <a:off x="327025" y="393927"/>
            <a:ext cx="8607425" cy="8252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bg1"/>
                </a:solidFill>
                <a:latin typeface="Calibri" panose="020F0502020204030204" pitchFamily="34" charset="0"/>
                <a:ea typeface="Microsoft Yi Baiti" pitchFamily="66" charset="0"/>
              </a:rPr>
              <a:t>Answering Objections to </a:t>
            </a:r>
            <a:r>
              <a:rPr lang="en-US" sz="4000" i="1" dirty="0">
                <a:solidFill>
                  <a:schemeClr val="bg1"/>
                </a:solidFill>
                <a:latin typeface="Calibri" panose="020F0502020204030204" pitchFamily="34" charset="0"/>
                <a:ea typeface="Microsoft Yi Baiti" pitchFamily="66" charset="0"/>
              </a:rPr>
              <a:t>Apologetics</a:t>
            </a:r>
          </a:p>
        </p:txBody>
      </p:sp>
      <p:sp>
        <p:nvSpPr>
          <p:cNvPr id="12" name="Rectangle 3"/>
          <p:cNvSpPr>
            <a:spLocks noChangeArrowheads="1"/>
          </p:cNvSpPr>
          <p:nvPr/>
        </p:nvSpPr>
        <p:spPr bwMode="auto">
          <a:xfrm>
            <a:off x="899886" y="2044419"/>
            <a:ext cx="7315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571500" lvl="0" indent="-571500">
              <a:buSzPct val="80000"/>
              <a:buFont typeface="Arial" pitchFamily="34" charset="0"/>
              <a:buChar char="•"/>
            </a:pPr>
            <a:r>
              <a:rPr lang="en-US" dirty="0">
                <a:solidFill>
                  <a:schemeClr val="bg1">
                    <a:lumMod val="50000"/>
                  </a:schemeClr>
                </a:solidFill>
                <a:latin typeface="Calibri" panose="020F0502020204030204" pitchFamily="34" charset="0"/>
                <a:ea typeface="Microsoft Yi Baiti" pitchFamily="66" charset="0"/>
              </a:rPr>
              <a:t>“Studying Apologetics is not </a:t>
            </a:r>
            <a:r>
              <a:rPr lang="en-US" i="1" dirty="0">
                <a:solidFill>
                  <a:schemeClr val="bg1">
                    <a:lumMod val="50000"/>
                  </a:schemeClr>
                </a:solidFill>
                <a:latin typeface="Calibri" panose="020F0502020204030204" pitchFamily="34" charset="0"/>
                <a:ea typeface="Microsoft Yi Baiti" pitchFamily="66" charset="0"/>
              </a:rPr>
              <a:t>practical.”</a:t>
            </a:r>
            <a:endParaRPr lang="en-US" dirty="0">
              <a:solidFill>
                <a:schemeClr val="bg1">
                  <a:lumMod val="50000"/>
                </a:schemeClr>
              </a:solidFill>
              <a:latin typeface="Calibri" panose="020F0502020204030204" pitchFamily="34" charset="0"/>
              <a:ea typeface="Microsoft Yi Baiti" pitchFamily="66" charset="0"/>
            </a:endParaRPr>
          </a:p>
          <a:p>
            <a:pPr marL="571500" lvl="0" indent="-571500" eaLnBrk="1" hangingPunct="1">
              <a:buSzPct val="80000"/>
              <a:buFont typeface="Arial" pitchFamily="34" charset="0"/>
              <a:buChar char="•"/>
            </a:pPr>
            <a:endParaRPr lang="en-US" dirty="0">
              <a:solidFill>
                <a:schemeClr val="bg1">
                  <a:lumMod val="95000"/>
                </a:schemeClr>
              </a:solidFill>
              <a:latin typeface="Calibri" panose="020F0502020204030204" pitchFamily="34" charset="0"/>
              <a:ea typeface="Microsoft Yi Baiti" pitchFamily="66" charset="0"/>
            </a:endParaRPr>
          </a:p>
          <a:p>
            <a:pPr marL="571500" lvl="0" indent="-571500">
              <a:buSzPct val="80000"/>
              <a:buFont typeface="Arial" pitchFamily="34" charset="0"/>
              <a:buChar char="•"/>
            </a:pPr>
            <a:r>
              <a:rPr lang="en-US" dirty="0">
                <a:solidFill>
                  <a:schemeClr val="bg1"/>
                </a:solidFill>
                <a:effectLst>
                  <a:glow rad="1358900">
                    <a:schemeClr val="tx1">
                      <a:alpha val="15000"/>
                    </a:schemeClr>
                  </a:glow>
                </a:effectLst>
                <a:latin typeface="Calibri" panose="020F0502020204030204" pitchFamily="34" charset="0"/>
                <a:ea typeface="Microsoft Yi Baiti" pitchFamily="66" charset="0"/>
              </a:rPr>
              <a:t>“Knowledge makes proud”</a:t>
            </a:r>
          </a:p>
        </p:txBody>
      </p:sp>
    </p:spTree>
    <p:extLst>
      <p:ext uri="{BB962C8B-B14F-4D97-AF65-F5344CB8AC3E}">
        <p14:creationId xmlns:p14="http://schemas.microsoft.com/office/powerpoint/2010/main" val="156782765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E90DE-2D20-40A5-AC11-CE6292263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4931044"/>
      </p:ext>
    </p:extLst>
  </p:cSld>
  <p:clrMapOvr>
    <a:masterClrMapping/>
  </p:clrMapOvr>
  <p:transition>
    <p:fade/>
  </p:transition>
</p:sld>
</file>

<file path=ppt/theme/theme1.xml><?xml version="1.0" encoding="utf-8"?>
<a:theme xmlns:a="http://schemas.openxmlformats.org/drawingml/2006/main" name="dark grey withcountdown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ark grey withcountdown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Gray with Light background</Template>
  <TotalTime>27819</TotalTime>
  <Words>6186</Words>
  <Application>Microsoft Office PowerPoint</Application>
  <PresentationFormat>On-screen Show (4:3)</PresentationFormat>
  <Paragraphs>674</Paragraphs>
  <Slides>103</Slides>
  <Notes>103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103</vt:i4>
      </vt:variant>
    </vt:vector>
  </HeadingPairs>
  <TitlesOfParts>
    <vt:vector size="111" baseType="lpstr">
      <vt:lpstr>Arial</vt:lpstr>
      <vt:lpstr>Calibri</vt:lpstr>
      <vt:lpstr>Fredericka the Great</vt:lpstr>
      <vt:lpstr>Tahoma</vt:lpstr>
      <vt:lpstr>Trajan Pro</vt:lpstr>
      <vt:lpstr>Wingdings</vt:lpstr>
      <vt:lpstr>dark grey withcountdown background</vt:lpstr>
      <vt:lpstr>1_dark grey withcountdown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Craig Biehl</dc:creator>
  <cp:lastModifiedBy>Craig</cp:lastModifiedBy>
  <cp:revision>563</cp:revision>
  <dcterms:created xsi:type="dcterms:W3CDTF">2007-03-12T14:03:16Z</dcterms:created>
  <dcterms:modified xsi:type="dcterms:W3CDTF">2021-09-01T17:10:34Z</dcterms:modified>
</cp:coreProperties>
</file>