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jpe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65"/>
  </p:notesMasterIdLst>
  <p:sldIdLst>
    <p:sldId id="401" r:id="rId4"/>
    <p:sldId id="402" r:id="rId5"/>
    <p:sldId id="400" r:id="rId6"/>
    <p:sldId id="397" r:id="rId7"/>
    <p:sldId id="350" r:id="rId8"/>
    <p:sldId id="387" r:id="rId9"/>
    <p:sldId id="388" r:id="rId10"/>
    <p:sldId id="405" r:id="rId11"/>
    <p:sldId id="417" r:id="rId12"/>
    <p:sldId id="404" r:id="rId13"/>
    <p:sldId id="365" r:id="rId14"/>
    <p:sldId id="326" r:id="rId15"/>
    <p:sldId id="367" r:id="rId16"/>
    <p:sldId id="274" r:id="rId17"/>
    <p:sldId id="416" r:id="rId18"/>
    <p:sldId id="368" r:id="rId19"/>
    <p:sldId id="353" r:id="rId20"/>
    <p:sldId id="407" r:id="rId21"/>
    <p:sldId id="275" r:id="rId22"/>
    <p:sldId id="406" r:id="rId23"/>
    <p:sldId id="338" r:id="rId24"/>
    <p:sldId id="392" r:id="rId25"/>
    <p:sldId id="344" r:id="rId26"/>
    <p:sldId id="362" r:id="rId27"/>
    <p:sldId id="378" r:id="rId28"/>
    <p:sldId id="408" r:id="rId29"/>
    <p:sldId id="409" r:id="rId30"/>
    <p:sldId id="390" r:id="rId31"/>
    <p:sldId id="371" r:id="rId32"/>
    <p:sldId id="374" r:id="rId33"/>
    <p:sldId id="372" r:id="rId34"/>
    <p:sldId id="345" r:id="rId35"/>
    <p:sldId id="375" r:id="rId36"/>
    <p:sldId id="376" r:id="rId37"/>
    <p:sldId id="389" r:id="rId38"/>
    <p:sldId id="412" r:id="rId39"/>
    <p:sldId id="415" r:id="rId40"/>
    <p:sldId id="411" r:id="rId41"/>
    <p:sldId id="379" r:id="rId42"/>
    <p:sldId id="373" r:id="rId43"/>
    <p:sldId id="354" r:id="rId44"/>
    <p:sldId id="340" r:id="rId45"/>
    <p:sldId id="391" r:id="rId46"/>
    <p:sldId id="335" r:id="rId47"/>
    <p:sldId id="333" r:id="rId48"/>
    <p:sldId id="337" r:id="rId49"/>
    <p:sldId id="334" r:id="rId50"/>
    <p:sldId id="276" r:id="rId51"/>
    <p:sldId id="381" r:id="rId52"/>
    <p:sldId id="382" r:id="rId53"/>
    <p:sldId id="383" r:id="rId54"/>
    <p:sldId id="385" r:id="rId55"/>
    <p:sldId id="386" r:id="rId56"/>
    <p:sldId id="291" r:id="rId57"/>
    <p:sldId id="355" r:id="rId58"/>
    <p:sldId id="393" r:id="rId59"/>
    <p:sldId id="360" r:id="rId60"/>
    <p:sldId id="394" r:id="rId61"/>
    <p:sldId id="358" r:id="rId62"/>
    <p:sldId id="342" r:id="rId63"/>
    <p:sldId id="28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5DLHfPJj8nJd+T5wsItBg==" hashData="u04XqqN2q1VZvEvf9eVoLv88klaxY9Cf1ZuXPsqh9nFLDFJi3HaA8Zc8V109Zk36vkLtI1giicgWdMIZrS6SE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6600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605" autoAdjust="0"/>
    <p:restoredTop sz="65082" autoAdjust="0"/>
  </p:normalViewPr>
  <p:slideViewPr>
    <p:cSldViewPr>
      <p:cViewPr varScale="1">
        <p:scale>
          <a:sx n="68" d="100"/>
          <a:sy n="68" d="100"/>
        </p:scale>
        <p:origin x="72" y="516"/>
      </p:cViewPr>
      <p:guideLst>
        <p:guide orient="horz" pos="2160"/>
        <p:guide pos="2880"/>
      </p:guideLst>
    </p:cSldViewPr>
  </p:slideViewPr>
  <p:notesTextViewPr>
    <p:cViewPr>
      <p:scale>
        <a:sx n="1" d="1"/>
        <a:sy n="1" d="1"/>
      </p:scale>
      <p:origin x="0" y="0"/>
    </p:cViewPr>
  </p:notesTextViewPr>
  <p:sorterViewPr>
    <p:cViewPr varScale="1">
      <p:scale>
        <a:sx n="1" d="1"/>
        <a:sy n="1" d="1"/>
      </p:scale>
      <p:origin x="0" y="-175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7C6346-CEFF-4BBA-B230-755C70C26619}" type="datetimeFigureOut">
              <a:rPr lang="en-US" smtClean="0"/>
              <a:t>9/1/2021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1E49C-5E43-4046-9A43-23D58D923532}" type="slidenum">
              <a:rPr lang="en-US" smtClean="0"/>
              <a:t>‹#›</a:t>
            </a:fld>
            <a:endParaRPr lang="en-US"/>
          </a:p>
        </p:txBody>
      </p:sp>
    </p:spTree>
    <p:extLst>
      <p:ext uri="{BB962C8B-B14F-4D97-AF65-F5344CB8AC3E}">
        <p14:creationId xmlns:p14="http://schemas.microsoft.com/office/powerpoint/2010/main" val="2301773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1</a:t>
            </a:fld>
            <a:endParaRPr lang="en-US"/>
          </a:p>
        </p:txBody>
      </p:sp>
    </p:spTree>
    <p:extLst>
      <p:ext uri="{BB962C8B-B14F-4D97-AF65-F5344CB8AC3E}">
        <p14:creationId xmlns:p14="http://schemas.microsoft.com/office/powerpoint/2010/main" val="3003308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depend completely on</a:t>
            </a:r>
            <a:r>
              <a:rPr lang="en-US" baseline="0" dirty="0"/>
              <a:t> God’s revelation to know Him, thus we are helpless and hopeless in trying to know Him apart from His revelation.  We are locked out, as it were, from the knowledge of God if He has not and does not make Himself known.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11</a:t>
            </a:fld>
            <a:endParaRPr lang="en-US"/>
          </a:p>
        </p:txBody>
      </p:sp>
    </p:spTree>
    <p:extLst>
      <p:ext uri="{BB962C8B-B14F-4D97-AF65-F5344CB8AC3E}">
        <p14:creationId xmlns:p14="http://schemas.microsoft.com/office/powerpoint/2010/main" val="1808409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this reason God tells us, “’</a:t>
            </a:r>
            <a:r>
              <a:rPr lang="en-US" sz="1200" b="0" i="0" u="none" strike="noStrike" kern="1200" baseline="0" dirty="0">
                <a:solidFill>
                  <a:schemeClr val="tx1"/>
                </a:solidFill>
                <a:latin typeface="+mn-lt"/>
                <a:ea typeface="+mn-ea"/>
                <a:cs typeface="+mn-cs"/>
              </a:rPr>
              <a:t>You shall not make for yourself an idol, or any likeness of what is in heaven above or on the earth beneath or in the water under the earth.’” (Ex. 20:4)</a:t>
            </a:r>
            <a:r>
              <a:rPr lang="en-US" baseline="0" dirty="0"/>
              <a:t>.  The world is full of such attempts, however.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12</a:t>
            </a:fld>
            <a:endParaRPr lang="en-US"/>
          </a:p>
        </p:txBody>
      </p:sp>
    </p:spTree>
    <p:extLst>
      <p:ext uri="{BB962C8B-B14F-4D97-AF65-F5344CB8AC3E}">
        <p14:creationId xmlns:p14="http://schemas.microsoft.com/office/powerpoint/2010/main" val="180840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Perhaps the most familiar attempt is the golden calf of the Exodus, and the results were disastrous.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Speculation about God beyond what He has chosen to reveal to us about Himself is a foolish and dangerous business, with potentially terrible consequences.    Further…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13</a:t>
            </a:fld>
            <a:endParaRPr lang="en-US"/>
          </a:p>
        </p:txBody>
      </p:sp>
    </p:spTree>
    <p:extLst>
      <p:ext uri="{BB962C8B-B14F-4D97-AF65-F5344CB8AC3E}">
        <p14:creationId xmlns:p14="http://schemas.microsoft.com/office/powerpoint/2010/main" val="1808409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r>
              <a:rPr lang="en-US" sz="1200" b="0" i="0" u="none" strike="noStrike" kern="1200" baseline="0" dirty="0">
                <a:solidFill>
                  <a:schemeClr val="tx1"/>
                </a:solidFill>
                <a:latin typeface="+mn-lt"/>
                <a:ea typeface="+mn-ea"/>
                <a:cs typeface="+mn-cs"/>
              </a:rPr>
              <a:t>Created as dependent upon God for all things, God gave us reason and logic to understand, order, and reverently submit to His revelation.  And as the entire universe bears the fingerprints of God’s power and genius, so logic reflects the mind of God as He is infinitely rational and coherent in His thinking and knowledge of all things.  God does not contradict Himself and in Him are no contradictions.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14</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while we may not understand all that God has revealed to us about Himself and His world, our human limitations do not imply contradictions in God.  Logic reflects the coherent mind of God, but is limited as used by created, finite, and fallible people.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15</a:t>
            </a:fld>
            <a:endParaRPr lang="en-US"/>
          </a:p>
        </p:txBody>
      </p:sp>
    </p:spTree>
    <p:extLst>
      <p:ext uri="{BB962C8B-B14F-4D97-AF65-F5344CB8AC3E}">
        <p14:creationId xmlns:p14="http://schemas.microsoft.com/office/powerpoint/2010/main" val="3399187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instance, logic is never used in a neutral manner, but is always used according to the perspective and purpose of the person using it.  Believers use logic to affirm God’s existence and attributes while unbelievers use it to deny them.  One’s relationship to God determines how one interprets God and His creation according to the rules of logic.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Also, logic alone is inadequate to know the attributes of God.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16</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know the person, works, and words of Jesus Christ, and the ultimate interpretation of God’s universe by Scripture.  Logic, as vitally important as it is to order our thinking, does not tell us these things.  God’s revelation is the ultimate determiner of truth.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17</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Consider the well-known “cosmological” argument for the existence of God.  One simple version says that every effect has a cause, and as an infinite chain of causes and effects is impossible, a first cause, or God, must exist.  In one sense, the entire universe does give clear and comprehensive evidence of God as its creator. The </a:t>
            </a:r>
            <a:r>
              <a:rPr lang="en-US" sz="1200" b="0" i="1" u="none" strike="noStrike" kern="1200" baseline="0" dirty="0">
                <a:solidFill>
                  <a:schemeClr val="tx1"/>
                </a:solidFill>
                <a:latin typeface="+mn-lt"/>
                <a:ea typeface="+mn-ea"/>
                <a:cs typeface="+mn-cs"/>
              </a:rPr>
              <a:t>effect </a:t>
            </a:r>
            <a:r>
              <a:rPr lang="en-US" sz="1200" b="0" i="0" u="none" strike="noStrike" kern="1200" baseline="0" dirty="0">
                <a:solidFill>
                  <a:schemeClr val="tx1"/>
                </a:solidFill>
                <a:latin typeface="+mn-lt"/>
                <a:ea typeface="+mn-ea"/>
                <a:cs typeface="+mn-cs"/>
              </a:rPr>
              <a:t>of creation proclaims God as the </a:t>
            </a:r>
            <a:r>
              <a:rPr lang="en-US" sz="1200" b="0" i="1" u="none" strike="noStrike" kern="1200" baseline="0" dirty="0">
                <a:solidFill>
                  <a:schemeClr val="tx1"/>
                </a:solidFill>
                <a:latin typeface="+mn-lt"/>
                <a:ea typeface="+mn-ea"/>
                <a:cs typeface="+mn-cs"/>
              </a:rPr>
              <a:t>cause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18</a:t>
            </a:fld>
            <a:endParaRPr lang="en-US"/>
          </a:p>
        </p:txBody>
      </p:sp>
    </p:spTree>
    <p:extLst>
      <p:ext uri="{BB962C8B-B14F-4D97-AF65-F5344CB8AC3E}">
        <p14:creationId xmlns:p14="http://schemas.microsoft.com/office/powerpoint/2010/main" val="3941396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Yet, logic </a:t>
            </a:r>
            <a:r>
              <a:rPr lang="en-US" sz="1200" b="0" i="1" u="none" strike="noStrike" kern="1200" baseline="0" dirty="0">
                <a:solidFill>
                  <a:schemeClr val="tx1"/>
                </a:solidFill>
                <a:latin typeface="+mn-lt"/>
                <a:ea typeface="+mn-ea"/>
                <a:cs typeface="+mn-cs"/>
              </a:rPr>
              <a:t>alone </a:t>
            </a:r>
            <a:r>
              <a:rPr lang="en-US" sz="1200" b="0" i="0" u="none" strike="noStrike" kern="1200" baseline="0" dirty="0">
                <a:solidFill>
                  <a:schemeClr val="tx1"/>
                </a:solidFill>
                <a:latin typeface="+mn-lt"/>
                <a:ea typeface="+mn-ea"/>
                <a:cs typeface="+mn-cs"/>
              </a:rPr>
              <a:t>cannot tell us that an infinite chain of causes and effects is impossible.  On the contrary, it </a:t>
            </a:r>
            <a:r>
              <a:rPr lang="en-US" sz="1200" b="0" i="1" u="none" strike="noStrike" kern="1200" baseline="0" dirty="0">
                <a:solidFill>
                  <a:schemeClr val="tx1"/>
                </a:solidFill>
                <a:latin typeface="+mn-lt"/>
                <a:ea typeface="+mn-ea"/>
                <a:cs typeface="+mn-cs"/>
              </a:rPr>
              <a:t>logically</a:t>
            </a:r>
            <a:r>
              <a:rPr lang="en-US" sz="1200" b="0" i="0" u="none" strike="noStrike" kern="1200" baseline="0" dirty="0">
                <a:solidFill>
                  <a:schemeClr val="tx1"/>
                </a:solidFill>
                <a:latin typeface="+mn-lt"/>
                <a:ea typeface="+mn-ea"/>
                <a:cs typeface="+mn-cs"/>
              </a:rPr>
              <a:t> follows that if “every effect must have a cause,” then an infinite chain of causes and effects must exist, for the “first cause” must have a cause.  Only God’s revelation tells us that God is the uncaused cause of all things.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19</a:t>
            </a:fld>
            <a:endParaRPr lang="en-US"/>
          </a:p>
        </p:txBody>
      </p:sp>
    </p:spTree>
    <p:extLst>
      <p:ext uri="{BB962C8B-B14F-4D97-AF65-F5344CB8AC3E}">
        <p14:creationId xmlns:p14="http://schemas.microsoft.com/office/powerpoint/2010/main" val="2284231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beginning God” limits the authority of logic </a:t>
            </a:r>
            <a:r>
              <a:rPr lang="en-US" sz="1200" b="0" i="1" u="none" strike="noStrike" kern="1200" baseline="0" dirty="0">
                <a:solidFill>
                  <a:schemeClr val="tx1"/>
                </a:solidFill>
                <a:latin typeface="+mn-lt"/>
                <a:ea typeface="+mn-ea"/>
                <a:cs typeface="+mn-cs"/>
              </a:rPr>
              <a:t>by itself </a:t>
            </a:r>
            <a:r>
              <a:rPr lang="en-US" sz="1200" b="0" i="0" u="none" strike="noStrike" kern="1200" baseline="0" dirty="0">
                <a:solidFill>
                  <a:schemeClr val="tx1"/>
                </a:solidFill>
                <a:latin typeface="+mn-lt"/>
                <a:ea typeface="+mn-ea"/>
                <a:cs typeface="+mn-cs"/>
              </a:rPr>
              <a:t>to determine ultimate truth about God and His existence.  In the same way, logic alone cannot tell us that God is a Trinity, or that Christ is both 100% God and 100% man, etc.  Logic, apart from revelation, could be used to argue against such Christian doctrines.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20</a:t>
            </a:fld>
            <a:endParaRPr lang="en-US"/>
          </a:p>
        </p:txBody>
      </p:sp>
    </p:spTree>
    <p:extLst>
      <p:ext uri="{BB962C8B-B14F-4D97-AF65-F5344CB8AC3E}">
        <p14:creationId xmlns:p14="http://schemas.microsoft.com/office/powerpoint/2010/main" val="1224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come now to the perfection of God’s incomprehensibility, or, God is too great to be known unless He makes Himself known.  G</a:t>
            </a:r>
            <a:r>
              <a:rPr lang="en-US" dirty="0"/>
              <a:t>od</a:t>
            </a:r>
            <a:r>
              <a:rPr lang="en-US" baseline="0" dirty="0"/>
              <a:t> is infinite and beyond our comprehension unless He condescends, or stoops down, as it were, to reveal Himself to us in a way that we can understand.  God can and does make Himself known personally through whatever means He chooses, but we can never know Him completely or exhaustively because God is infinite and we are finite, or limited.  We know that God is incomprehensible because He has told us in Scripture.  </a:t>
            </a:r>
            <a:r>
              <a:rPr lang="en-US" b="1" baseline="0" dirty="0"/>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E1E49C-5E43-4046-9A43-23D58D923532}" type="slidenum">
              <a:rPr lang="en-US" smtClean="0"/>
              <a:t>3</a:t>
            </a:fld>
            <a:endParaRPr lang="en-US"/>
          </a:p>
        </p:txBody>
      </p:sp>
    </p:spTree>
    <p:extLst>
      <p:ext uri="{BB962C8B-B14F-4D97-AF65-F5344CB8AC3E}">
        <p14:creationId xmlns:p14="http://schemas.microsoft.com/office/powerpoint/2010/main" val="1430260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the same time… </a:t>
            </a:r>
            <a:r>
              <a:rPr lang="en-US" sz="1200" b="1" i="0" u="none" strike="noStrike" kern="1200" baseline="0" dirty="0">
                <a:solidFill>
                  <a:schemeClr val="tx1"/>
                </a:solidFill>
                <a:latin typeface="+mn-lt"/>
                <a:ea typeface="+mn-ea"/>
                <a:cs typeface="+mn-cs"/>
              </a:rPr>
              <a:t>[READ SLIDE]  </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Logic is not contrary to Christian doctrine.  God gave logic to be used by people created in His image in the context of a world that clearly and comprehensively reveals God in all things.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E1E49C-5E43-4046-9A43-23D58D923532}" type="slidenum">
              <a:rPr lang="en-US" smtClean="0"/>
              <a:t>21</a:t>
            </a:fld>
            <a:endParaRPr lang="en-US"/>
          </a:p>
        </p:txBody>
      </p:sp>
    </p:spTree>
    <p:extLst>
      <p:ext uri="{BB962C8B-B14F-4D97-AF65-F5344CB8AC3E}">
        <p14:creationId xmlns:p14="http://schemas.microsoft.com/office/powerpoint/2010/main" val="2284231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while logic depends on God’s revelation as the ultimate source of truth concerning God’s existence and attributes, the existence and use of logic itself gives clear evidence of the existence of God.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E1E49C-5E43-4046-9A43-23D58D923532}" type="slidenum">
              <a:rPr lang="en-US" smtClean="0"/>
              <a:t>22</a:t>
            </a:fld>
            <a:endParaRPr lang="en-US"/>
          </a:p>
        </p:txBody>
      </p:sp>
    </p:spTree>
    <p:extLst>
      <p:ext uri="{BB962C8B-B14F-4D97-AF65-F5344CB8AC3E}">
        <p14:creationId xmlns:p14="http://schemas.microsoft.com/office/powerpoint/2010/main" val="2284231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Consider again a universe of random chance without God.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E1E49C-5E43-4046-9A43-23D58D923532}" type="slidenum">
              <a:rPr lang="en-US" smtClean="0"/>
              <a:t>23</a:t>
            </a:fld>
            <a:endParaRPr lang="en-US"/>
          </a:p>
        </p:txBody>
      </p:sp>
    </p:spTree>
    <p:extLst>
      <p:ext uri="{BB962C8B-B14F-4D97-AF65-F5344CB8AC3E}">
        <p14:creationId xmlns:p14="http://schemas.microsoft.com/office/powerpoint/2010/main" val="2284231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we have seen, meaning and purpose, interpretation, language, knowledge, truth, and science would be impossible in a random chance universe.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24</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then, accounts for the uniformity and universality of the laws of logic? </a:t>
            </a:r>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25</a:t>
            </a:fld>
            <a:endParaRPr lang="en-US"/>
          </a:p>
        </p:txBody>
      </p:sp>
    </p:spTree>
    <p:extLst>
      <p:ext uri="{BB962C8B-B14F-4D97-AF65-F5344CB8AC3E}">
        <p14:creationId xmlns:p14="http://schemas.microsoft.com/office/powerpoint/2010/main" val="4060180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Uniform and universal laws could not exist in a universe founded on random chance.  That our reasoning functions according to uniform and universal laws of logic gives clear evidence of God’s existence.  As with physical laws, logic would be impossible apart from God. </a:t>
            </a:r>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26</a:t>
            </a:fld>
            <a:endParaRPr lang="en-US"/>
          </a:p>
        </p:txBody>
      </p:sp>
    </p:spTree>
    <p:extLst>
      <p:ext uri="{BB962C8B-B14F-4D97-AF65-F5344CB8AC3E}">
        <p14:creationId xmlns:p14="http://schemas.microsoft.com/office/powerpoint/2010/main" val="2111516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Random chance does not produce uniform and universal laws, God does.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Moreover, knowledge of God is not primarily the result of a process of logical deduction, rather…  </a:t>
            </a:r>
            <a:r>
              <a:rPr lang="en-US" sz="1200" b="1" i="0" u="none" strike="noStrike" kern="1200" baseline="0" dirty="0">
                <a:solidFill>
                  <a:schemeClr val="tx1"/>
                </a:solidFill>
                <a:latin typeface="+mn-lt"/>
                <a:ea typeface="+mn-ea"/>
                <a:cs typeface="+mn-cs"/>
              </a:rPr>
              <a:t>&lt;NEXT&gt;</a:t>
            </a:r>
          </a:p>
          <a:p>
            <a:endParaRPr lang="en-US" dirty="0"/>
          </a:p>
        </p:txBody>
      </p:sp>
      <p:sp>
        <p:nvSpPr>
          <p:cNvPr id="4" name="Slide Number Placeholder 3"/>
          <p:cNvSpPr>
            <a:spLocks noGrp="1"/>
          </p:cNvSpPr>
          <p:nvPr>
            <p:ph type="sldNum" sz="quarter" idx="10"/>
          </p:nvPr>
        </p:nvSpPr>
        <p:spPr/>
        <p:txBody>
          <a:bodyPr/>
          <a:lstStyle/>
          <a:p>
            <a:fld id="{070D63DC-479E-4182-8617-13BC74A5CD9F}" type="slidenum">
              <a:rPr lang="en-US" smtClean="0"/>
              <a:t>27</a:t>
            </a:fld>
            <a:endParaRPr lang="en-US"/>
          </a:p>
        </p:txBody>
      </p:sp>
    </p:spTree>
    <p:extLst>
      <p:ext uri="{BB962C8B-B14F-4D97-AF65-F5344CB8AC3E}">
        <p14:creationId xmlns:p14="http://schemas.microsoft.com/office/powerpoint/2010/main" val="1493814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a:t>
            </a:r>
            <a:r>
              <a:rPr lang="en-US" sz="1200" b="0" i="1" u="none" strike="noStrike" kern="1200" baseline="0" dirty="0">
                <a:solidFill>
                  <a:schemeClr val="tx1"/>
                </a:solidFill>
                <a:latin typeface="+mn-lt"/>
                <a:ea typeface="+mn-ea"/>
                <a:cs typeface="+mn-cs"/>
              </a:rPr>
              <a:t>not</a:t>
            </a:r>
            <a:r>
              <a:rPr lang="en-US" sz="1200" b="0" i="0" u="none" strike="noStrike" kern="1200" baseline="0" dirty="0">
                <a:solidFill>
                  <a:schemeClr val="tx1"/>
                </a:solidFill>
                <a:latin typeface="+mn-lt"/>
                <a:ea typeface="+mn-ea"/>
                <a:cs typeface="+mn-cs"/>
              </a:rPr>
              <a:t> to say that the knowledge of God is illogical.   God as the source and sustainer of all things is entirely logical and the only reasonable and logical explanation of reality as we know it.  Yet, no amount of logical reasoning will convince a sinful heart of the existence and excellence of God.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Edwards likens the knowledge of God to our recognition of the harmony of music, the beauty of a rainbow, or the tasting of honey* </a:t>
            </a:r>
            <a:r>
              <a:rPr lang="en-US" sz="1200" b="1" i="0" u="none" strike="noStrike" kern="1200" baseline="0" dirty="0">
                <a:solidFill>
                  <a:schemeClr val="tx1"/>
                </a:solidFill>
                <a:latin typeface="+mn-lt"/>
                <a:ea typeface="+mn-ea"/>
                <a:cs typeface="+mn-cs"/>
              </a:rPr>
              <a:t>&lt;NEXT&gt;</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Religious Affections</a:t>
            </a:r>
            <a:r>
              <a:rPr lang="en-US" sz="1200" b="1"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Banner of Truth, 224. </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04451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instance, when you listen to someone singing, no scientific analysis of the sound waves or pitch is needed to determine whether or not the the music is beautiful or harsh, or in or out of tune.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29</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Hearing is evidence enough.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30</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p>
          <a:p>
            <a:endParaRPr lang="en-US" baseline="0" dirty="0"/>
          </a:p>
          <a:p>
            <a:r>
              <a:rPr lang="en-US" b="1" baseline="0" dirty="0"/>
              <a:t>&lt;NEXT&gt;</a:t>
            </a:r>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4</a:t>
            </a:fld>
            <a:endParaRPr lang="en-US"/>
          </a:p>
        </p:txBody>
      </p:sp>
    </p:spTree>
    <p:extLst>
      <p:ext uri="{BB962C8B-B14F-4D97-AF65-F5344CB8AC3E}">
        <p14:creationId xmlns:p14="http://schemas.microsoft.com/office/powerpoint/2010/main" val="1430260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Scientific explanations of the color scale to describe the beauty of a rainbow can’t substitute for actually seeing the rainbow; its beauty is known immediately and intuitively, no amount of logical reasoning is undertaken or needed.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31</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all of the verbal descriptions of honey to someone without taste buds are nothing compared to actually tasting it.  So it is with the knowledge of God.  Edwards writes,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32</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helpful, no amount of logical reasoning will convince unbelievers of the excellence of God if they lack the spiritual sense to see His beauty.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33</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Edwards, again, writes…     </a:t>
            </a:r>
            <a:r>
              <a:rPr lang="en-US" sz="1200" b="1" i="0" u="none" strike="noStrike" kern="1200" baseline="0" dirty="0">
                <a:solidFill>
                  <a:schemeClr val="tx1"/>
                </a:solidFill>
                <a:latin typeface="+mn-lt"/>
                <a:ea typeface="+mn-ea"/>
                <a:cs typeface="+mn-cs"/>
              </a:rPr>
              <a:t>[READ SLIDE]</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evidence is clear and convincing.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34</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marks of God’s excellence are so clear in creation that all people are without excuse for not worshipping and giving God thanks (Romans 1:18-22).  They are equally clear in Scripture, but those hostile to God view the excellence of the Gospel as “foolishness” (1Corinthians 1:18-31).  They see and know the truth, but their love of sin, the desire for independence from God, blindness to the beauty of His holiness, and rejection of God as creator and Lord drives them to wrong views of God’s world and Scripture, and the rejection of Scripture’s authority.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Camtasia, gradually dim this to black for the first paragraph]</a:t>
            </a:r>
            <a:endParaRPr lang="en-US" b="0" dirty="0"/>
          </a:p>
        </p:txBody>
      </p:sp>
      <p:sp>
        <p:nvSpPr>
          <p:cNvPr id="4" name="Slide Number Placeholder 3"/>
          <p:cNvSpPr>
            <a:spLocks noGrp="1"/>
          </p:cNvSpPr>
          <p:nvPr>
            <p:ph type="sldNum" sz="quarter" idx="10"/>
          </p:nvPr>
        </p:nvSpPr>
        <p:spPr/>
        <p:txBody>
          <a:bodyPr/>
          <a:lstStyle/>
          <a:p>
            <a:fld id="{28E1E49C-5E43-4046-9A43-23D58D923532}" type="slidenum">
              <a:rPr lang="en-US" smtClean="0"/>
              <a:t>35</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Therefore, the ultimate issue of unbelief is not logic (though true belief is logical)…   </a:t>
            </a:r>
            <a:r>
              <a:rPr lang="en-US" sz="1200" b="1" i="0" u="none" strike="noStrike" kern="1200" baseline="0" dirty="0">
                <a:solidFill>
                  <a:schemeClr val="tx1"/>
                </a:solidFill>
                <a:latin typeface="+mn-lt"/>
                <a:ea typeface="+mn-ea"/>
                <a:cs typeface="+mn-cs"/>
              </a:rPr>
              <a:t>&lt;NEXT&gt;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E1E49C-5E43-4046-9A43-23D58D923532}" type="slidenum">
              <a:rPr lang="en-US" smtClean="0"/>
              <a:t>36</a:t>
            </a:fld>
            <a:endParaRPr lang="en-US"/>
          </a:p>
        </p:txBody>
      </p:sp>
    </p:spTree>
    <p:extLst>
      <p:ext uri="{BB962C8B-B14F-4D97-AF65-F5344CB8AC3E}">
        <p14:creationId xmlns:p14="http://schemas.microsoft.com/office/powerpoint/2010/main" val="433039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but the nature of the heart toward God.  The heart hostile to God will not see the beauty of God’s excellence and will deny the knowledge of God, regardless of logical arguments for faith.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E1E49C-5E43-4046-9A43-23D58D923532}" type="slidenum">
              <a:rPr lang="en-US" smtClean="0"/>
              <a:t>37</a:t>
            </a:fld>
            <a:endParaRPr lang="en-US"/>
          </a:p>
        </p:txBody>
      </p:sp>
    </p:spTree>
    <p:extLst>
      <p:ext uri="{BB962C8B-B14F-4D97-AF65-F5344CB8AC3E}">
        <p14:creationId xmlns:p14="http://schemas.microsoft.com/office/powerpoint/2010/main" val="620090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But when the Holy Spirit  removes the hostility and blindness to the beauty of God’s excellence, the excellence of God will be known immediately and intuitively; truth will then be seen for what it truly is.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Camtasia, gradually lighten this from dark]</a:t>
            </a:r>
            <a:endParaRPr lang="en-US" b="0" dirty="0"/>
          </a:p>
        </p:txBody>
      </p:sp>
      <p:sp>
        <p:nvSpPr>
          <p:cNvPr id="4" name="Slide Number Placeholder 3"/>
          <p:cNvSpPr>
            <a:spLocks noGrp="1"/>
          </p:cNvSpPr>
          <p:nvPr>
            <p:ph type="sldNum" sz="quarter" idx="10"/>
          </p:nvPr>
        </p:nvSpPr>
        <p:spPr/>
        <p:txBody>
          <a:bodyPr/>
          <a:lstStyle/>
          <a:p>
            <a:fld id="{28E1E49C-5E43-4046-9A43-23D58D923532}" type="slidenum">
              <a:rPr lang="en-US" smtClean="0"/>
              <a:t>38</a:t>
            </a:fld>
            <a:endParaRPr lang="en-US"/>
          </a:p>
        </p:txBody>
      </p:sp>
    </p:spTree>
    <p:extLst>
      <p:ext uri="{BB962C8B-B14F-4D97-AF65-F5344CB8AC3E}">
        <p14:creationId xmlns:p14="http://schemas.microsoft.com/office/powerpoint/2010/main" val="1662762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2 Corinthians 4:6 tells us… </a:t>
            </a:r>
            <a:r>
              <a:rPr lang="en-US" sz="1200" b="1" i="0" u="none" strike="noStrike" kern="1200" baseline="0" dirty="0">
                <a:solidFill>
                  <a:schemeClr val="tx1"/>
                </a:solidFill>
                <a:latin typeface="+mn-lt"/>
                <a:ea typeface="+mn-ea"/>
                <a:cs typeface="+mn-cs"/>
              </a:rPr>
              <a:t>[READ SLIDE]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the spiritual eyes are opened, logical arguments for the existence of God will also begin to be seen correctly.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39</a:t>
            </a:fld>
            <a:endParaRPr lang="en-US"/>
          </a:p>
        </p:txBody>
      </p:sp>
    </p:spTree>
    <p:extLst>
      <p:ext uri="{BB962C8B-B14F-4D97-AF65-F5344CB8AC3E}">
        <p14:creationId xmlns:p14="http://schemas.microsoft.com/office/powerpoint/2010/main" val="3604451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b="1" dirty="0"/>
              <a:t>[READ SLIDE] </a:t>
            </a:r>
            <a:r>
              <a:rPr lang="en-US" b="1" baseline="0" dirty="0"/>
              <a: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And while we can know God personally, God is too great for us to know Him and His ways exhaustively.  If we could know Him completely, He would not be God.   </a:t>
            </a:r>
            <a:r>
              <a:rPr lang="en-US" sz="1200" b="1" i="0" u="none" strike="noStrike" kern="1200" baseline="0" dirty="0">
                <a:solidFill>
                  <a:schemeClr val="tx1"/>
                </a:solidFill>
                <a:latin typeface="+mn-lt"/>
                <a:ea typeface="+mn-ea"/>
                <a:cs typeface="+mn-cs"/>
              </a:rPr>
              <a:t>&lt;NEXT&gt;</a:t>
            </a:r>
            <a:endParaRPr lang="en-US" b="1" dirty="0"/>
          </a:p>
          <a:p>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40</a:t>
            </a:fld>
            <a:endParaRPr lang="en-US"/>
          </a:p>
        </p:txBody>
      </p:sp>
    </p:spTree>
    <p:extLst>
      <p:ext uri="{BB962C8B-B14F-4D97-AF65-F5344CB8AC3E}">
        <p14:creationId xmlns:p14="http://schemas.microsoft.com/office/powerpoint/2010/main" val="909200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p>
          <a:p>
            <a:endParaRPr lang="en-US" baseline="0" dirty="0"/>
          </a:p>
          <a:p>
            <a:r>
              <a:rPr lang="en-US" b="1" baseline="0" dirty="0"/>
              <a:t>&lt;NEXT&gt;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5</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t>
            </a:r>
            <a:r>
              <a:rPr lang="en-US" b="1" dirty="0"/>
              <a:t>[READ SLIDE] </a:t>
            </a:r>
            <a:r>
              <a:rPr lang="en-US" b="1" baseline="0" dirty="0"/>
              <a: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&lt;NEXT&gt;</a:t>
            </a:r>
            <a:endParaRPr lang="en-US" b="1" dirty="0"/>
          </a:p>
          <a:p>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41</a:t>
            </a:fld>
            <a:endParaRPr lang="en-US"/>
          </a:p>
        </p:txBody>
      </p:sp>
    </p:spTree>
    <p:extLst>
      <p:ext uri="{BB962C8B-B14F-4D97-AF65-F5344CB8AC3E}">
        <p14:creationId xmlns:p14="http://schemas.microsoft.com/office/powerpoint/2010/main" val="909200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a:t>
            </a:r>
            <a:r>
              <a:rPr lang="en-US" sz="1200" b="0" i="0" u="none" strike="noStrike" kern="1200" baseline="0" dirty="0">
                <a:solidFill>
                  <a:schemeClr val="tx1"/>
                </a:solidFill>
                <a:latin typeface="+mn-lt"/>
                <a:ea typeface="+mn-ea"/>
                <a:cs typeface="+mn-cs"/>
              </a:rPr>
              <a:t>rguments against faith in Christ often claim that certain Christian doctrines and biblical events are impossible, such as the Trinity, a universal flood, six-day creation, Noah and the Ark, the sun standing still, etc.  </a:t>
            </a:r>
            <a:r>
              <a:rPr lang="en-US" baseline="0" dirty="0"/>
              <a:t>But…   </a:t>
            </a:r>
            <a:r>
              <a:rPr lang="en-US" sz="1200" b="1" i="0" u="none" strike="noStrike" kern="1200" baseline="0" dirty="0">
                <a:solidFill>
                  <a:schemeClr val="tx1"/>
                </a:solidFill>
                <a:latin typeface="+mn-lt"/>
                <a:ea typeface="+mn-ea"/>
                <a:cs typeface="+mn-cs"/>
              </a:rPr>
              <a:t>&lt;NEXT&gt; </a:t>
            </a:r>
          </a:p>
          <a:p>
            <a:endParaRPr lang="en-US" sz="1200" b="0" i="0" u="none" strike="noStrike" kern="1200" baseline="0" dirty="0">
              <a:solidFill>
                <a:schemeClr val="tx1"/>
              </a:solidFill>
              <a:latin typeface="+mn-lt"/>
              <a:ea typeface="+mn-ea"/>
              <a:cs typeface="+mn-cs"/>
            </a:endParaRP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42</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  </a:t>
            </a:r>
            <a:r>
              <a:rPr lang="en-US" b="0" baseline="0" dirty="0"/>
              <a:t>We are limited and lack the knowledge and vantage point t</a:t>
            </a:r>
            <a:r>
              <a:rPr lang="en-US" sz="1200" b="0" i="0" u="none" strike="noStrike" kern="1200" baseline="0" dirty="0">
                <a:solidFill>
                  <a:schemeClr val="tx1"/>
                </a:solidFill>
                <a:latin typeface="+mn-lt"/>
                <a:ea typeface="+mn-ea"/>
                <a:cs typeface="+mn-cs"/>
              </a:rPr>
              <a:t>o deny God’s explanation of Himself or the universe He created and sustains.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r>
              <a:rPr lang="en-US" sz="1200" b="0" i="0" u="none" strike="noStrike" kern="1200" baseline="0" dirty="0">
                <a:solidFill>
                  <a:schemeClr val="tx1"/>
                </a:solidFill>
                <a:latin typeface="+mn-lt"/>
                <a:ea typeface="+mn-ea"/>
                <a:cs typeface="+mn-cs"/>
              </a:rPr>
              <a:t>As we have seen, human perception and understanding have no effect on God’s nature and the reality He created and upholds.  Because limited people don’t believe something can happen or exist determines nothing.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deny mystery, or to deny what God has revealed because we cannot understand it…   </a:t>
            </a:r>
            <a:r>
              <a:rPr lang="en-US" sz="1200" b="1" i="0" u="none" strike="noStrike" kern="1200" baseline="0" dirty="0">
                <a:solidFill>
                  <a:schemeClr val="tx1"/>
                </a:solidFill>
                <a:latin typeface="+mn-lt"/>
                <a:ea typeface="+mn-ea"/>
                <a:cs typeface="+mn-cs"/>
              </a:rPr>
              <a:t>&lt;NEXT&gt; </a:t>
            </a:r>
          </a:p>
          <a:p>
            <a:endParaRPr lang="en-US" sz="1200" b="0" i="0" u="none" strike="noStrike" kern="1200" baseline="0" dirty="0">
              <a:solidFill>
                <a:schemeClr val="tx1"/>
              </a:solidFill>
              <a:latin typeface="+mn-lt"/>
              <a:ea typeface="+mn-ea"/>
              <a:cs typeface="+mn-cs"/>
            </a:endParaRP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43</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…denies the infinite gap between God and His creation.  It denies our human limitations, and denies God as infinitely beyond us and able to do anything.</a:t>
            </a:r>
            <a:r>
              <a:rPr lang="en-US" baseline="0" dirty="0"/>
              <a:t>  It denies our dependence on God alone for knowledge of what He can and cannot do.  It denies God’s </a:t>
            </a:r>
            <a:r>
              <a:rPr lang="en-US" sz="1200" b="0" i="0" u="none" strike="noStrike" kern="1200" baseline="0" dirty="0">
                <a:solidFill>
                  <a:schemeClr val="tx1"/>
                </a:solidFill>
                <a:latin typeface="+mn-lt"/>
                <a:ea typeface="+mn-ea"/>
                <a:cs typeface="+mn-cs"/>
              </a:rPr>
              <a:t>incomprehensibility.  </a:t>
            </a:r>
            <a:r>
              <a:rPr lang="en-US" b="1" dirty="0"/>
              <a:t>&lt;NEXT&gt;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44</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Mystery must always exist, reflecting</a:t>
            </a:r>
            <a:r>
              <a:rPr lang="en-US" sz="1200" b="0" i="0" u="none" strike="noStrike" kern="1200" baseline="0" dirty="0">
                <a:solidFill>
                  <a:schemeClr val="tx1"/>
                </a:solidFill>
                <a:latin typeface="+mn-lt"/>
                <a:ea typeface="+mn-ea"/>
                <a:cs typeface="+mn-cs"/>
              </a:rPr>
              <a:t> the infinite gap between God and His creatures, not any irrationality or contradictions in God.</a:t>
            </a:r>
            <a:endParaRPr lang="en-US" dirty="0"/>
          </a:p>
          <a:p>
            <a:endParaRPr lang="en-US" baseline="0" dirty="0"/>
          </a:p>
          <a:p>
            <a:r>
              <a:rPr lang="en-US" dirty="0"/>
              <a:t>This is critical to understand because it </a:t>
            </a:r>
            <a:r>
              <a:rPr lang="en-US" baseline="0" dirty="0"/>
              <a:t>restrains us from wrongly saying something can’t be true because we don’t understand it, or that extraordinary events in Scripture are impossible because of “natural laws.”  Given our limited knowledge compared to God’s infinite knowledge, there is much we cannot know.  </a:t>
            </a:r>
          </a:p>
          <a:p>
            <a:endParaRPr lang="en-US" baseline="0" dirty="0"/>
          </a:p>
          <a:p>
            <a:r>
              <a:rPr lang="en-US" baseline="0" dirty="0"/>
              <a:t>Mystery, then, is not a copout in the face of difficult questions, but a necessity in the face of an infinite God.  We can know what God has revealed in creation and Scripture--and no more.  To acknowledge mystery is to accept the nature of God and reality as He created and upholds it, including our limitations as created and dependent people.  </a:t>
            </a:r>
          </a:p>
          <a:p>
            <a:endParaRPr lang="en-US" baseline="0" dirty="0"/>
          </a:p>
          <a:p>
            <a:r>
              <a:rPr lang="en-US" baseline="0" dirty="0"/>
              <a:t>To deny mystery is to deny our limitations while claiming to know what we cannot possibly know, that God is not infinite or does not exist.  More about this later.    </a:t>
            </a:r>
            <a:r>
              <a:rPr lang="en-US" b="1" baseline="0" dirty="0"/>
              <a:t>&lt;NEXT&gt;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45</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the end, saying, “If I cannot understand something, it cannot be true” makes one’s limited understanding the ultimate standard of truth.  It assumes the ability to determine what can or cannot be true of God and His universe, despite our limited senses, three or four dimensions, and a few years upon the earth.  Finite human understanding can never be the final standard of truth.  </a:t>
            </a:r>
            <a:r>
              <a:rPr lang="en-US" sz="1200" b="1" i="0" u="none" strike="noStrike" kern="1200" baseline="0" dirty="0">
                <a:solidFill>
                  <a:schemeClr val="tx1"/>
                </a:solidFill>
                <a:latin typeface="+mn-lt"/>
                <a:ea typeface="+mn-ea"/>
                <a:cs typeface="+mn-cs"/>
              </a:rPr>
              <a:t>&lt;NEXT&gt;</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46</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makes perfect, logical sense, then, that limited people cannot fully understand or logically reconcile many things God has revealed to us.  We should expect it.  If we could understand everything, we would be God.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Behind the many difficulties unbelievers have with how God describes Himself and His world in Scripture lies a refusal to humbly accept our human limitations before an infinite and incomprehensible God.   </a:t>
            </a:r>
          </a:p>
          <a:p>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About 400 million light years away, per NASA.</a:t>
            </a:r>
          </a:p>
          <a:p>
            <a:r>
              <a:rPr lang="en-US" sz="1200" b="0" i="0" u="none" strike="noStrike" kern="1200" baseline="0" dirty="0">
                <a:solidFill>
                  <a:schemeClr val="tx1"/>
                </a:solidFill>
                <a:latin typeface="+mn-lt"/>
                <a:ea typeface="+mn-ea"/>
                <a:cs typeface="+mn-cs"/>
              </a:rPr>
              <a:t>Light 186,000 miles per second, around the earth at equator 7.5 times per second. </a:t>
            </a:r>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47</a:t>
            </a:fld>
            <a:endParaRPr lang="en-US"/>
          </a:p>
        </p:txBody>
      </p:sp>
    </p:spTree>
    <p:extLst>
      <p:ext uri="{BB962C8B-B14F-4D97-AF65-F5344CB8AC3E}">
        <p14:creationId xmlns:p14="http://schemas.microsoft.com/office/powerpoint/2010/main" val="2258412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It follows, then, that…  </a:t>
            </a:r>
            <a:r>
              <a:rPr lang="en-US" b="1" i="0" dirty="0"/>
              <a:t>[READ SLIDE]  </a:t>
            </a:r>
            <a:r>
              <a:rPr lang="en-US" i="0" dirty="0"/>
              <a:t>Why? Because</a:t>
            </a:r>
            <a:r>
              <a:rPr lang="en-US" i="0" baseline="0" dirty="0"/>
              <a:t> </a:t>
            </a:r>
            <a:r>
              <a:rPr lang="en-US" sz="1200" b="0" i="0" u="none" strike="noStrike" kern="1200" baseline="0" dirty="0">
                <a:solidFill>
                  <a:schemeClr val="tx1"/>
                </a:solidFill>
                <a:latin typeface="+mn-lt"/>
                <a:ea typeface="+mn-ea"/>
                <a:cs typeface="+mn-cs"/>
              </a:rPr>
              <a:t>God is infinitely higher than all earthly analogies:  We read in Isaiah 40…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48</a:t>
            </a:fld>
            <a:endParaRPr lang="en-US"/>
          </a:p>
        </p:txBody>
      </p:sp>
    </p:spTree>
    <p:extLst>
      <p:ext uri="{BB962C8B-B14F-4D97-AF65-F5344CB8AC3E}">
        <p14:creationId xmlns:p14="http://schemas.microsoft.com/office/powerpoint/2010/main" val="2064753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49</a:t>
            </a:fld>
            <a:endParaRPr lang="en-US"/>
          </a:p>
        </p:txBody>
      </p:sp>
    </p:spTree>
    <p:extLst>
      <p:ext uri="{BB962C8B-B14F-4D97-AF65-F5344CB8AC3E}">
        <p14:creationId xmlns:p14="http://schemas.microsoft.com/office/powerpoint/2010/main" val="2064753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50</a:t>
            </a:fld>
            <a:endParaRPr lang="en-US"/>
          </a:p>
        </p:txBody>
      </p:sp>
    </p:spTree>
    <p:extLst>
      <p:ext uri="{BB962C8B-B14F-4D97-AF65-F5344CB8AC3E}">
        <p14:creationId xmlns:p14="http://schemas.microsoft.com/office/powerpoint/2010/main" val="2064753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endParaRPr lang="en-US" baseline="0" dirty="0"/>
          </a:p>
          <a:p>
            <a:r>
              <a:rPr lang="en-US" b="1" baseline="0" dirty="0"/>
              <a:t>&lt;NEXT&gt;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6</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the genius of the Potter is seen in the clay, all things bear the finger prints of God.  At the same time, the Potter forever remains distinct from the clay and the clay cannot fully explain the Potter.  The same applies to God’s image in us.  We bear aspects of God’s image but are not divine.  Through faith in Christ we “become partakers of the divine nature” (2 Peter 1:4), as we reflect aspects of Christ’s character by His Spirit within us, but we never become Christ.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51</a:t>
            </a:fld>
            <a:endParaRPr lang="en-US"/>
          </a:p>
        </p:txBody>
      </p:sp>
    </p:spTree>
    <p:extLst>
      <p:ext uri="{BB962C8B-B14F-4D97-AF65-F5344CB8AC3E}">
        <p14:creationId xmlns:p14="http://schemas.microsoft.com/office/powerpoint/2010/main" val="2064753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the same time, Scripture teaches us many things about God through earthly analogies.  When earthly fathers love their children and give them good things, they picture the love and goodness of God giving good things to His children (Luke 11:10-13).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52</a:t>
            </a:fld>
            <a:endParaRPr lang="en-US"/>
          </a:p>
        </p:txBody>
      </p:sp>
    </p:spTree>
    <p:extLst>
      <p:ext uri="{BB962C8B-B14F-4D97-AF65-F5344CB8AC3E}">
        <p14:creationId xmlns:p14="http://schemas.microsoft.com/office/powerpoint/2010/main" val="2064753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Ephesians 5:22-33 tells us that the relationship of a husband and wife pictures the relationship between Christ and the church.  Scripture uses many earthly analogies to help us know God better, but no earthly analogy can sufficiently represent an incomprehensible God.  If they could, God would be no higher than earthly things.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any event, Scripture is needed to see and interpret earthly analogies correctly, as our fallen will and understanding tend to pervert and suppress earthly analogies of God.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53</a:t>
            </a:fld>
            <a:endParaRPr lang="en-US"/>
          </a:p>
        </p:txBody>
      </p:sp>
    </p:spTree>
    <p:extLst>
      <p:ext uri="{BB962C8B-B14F-4D97-AF65-F5344CB8AC3E}">
        <p14:creationId xmlns:p14="http://schemas.microsoft.com/office/powerpoint/2010/main" val="20647531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Lastly…  </a:t>
            </a:r>
            <a:r>
              <a:rPr lang="en-US" sz="1200" b="1" i="0" u="none" strike="noStrike" kern="1200" baseline="0" dirty="0">
                <a:solidFill>
                  <a:schemeClr val="tx1"/>
                </a:solidFill>
                <a:latin typeface="+mn-lt"/>
                <a:ea typeface="+mn-ea"/>
                <a:cs typeface="+mn-cs"/>
              </a:rPr>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created and sustained by our eternal and incomprehensible God, we humbly depend on Scripture to know and proclaim His excellence and rightly understand His universe.  God alone created all things, knows all things, and possesses ultimate authority to properly explain all things.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what higher authority can one appeal to deny the truth of Scripture?  Science?  But scientists are just as limited as everyone else.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raises the question:  </a:t>
            </a:r>
            <a:r>
              <a:rPr lang="en-US" sz="1200" b="1" i="0" u="none" strike="noStrike" kern="1200" baseline="0" dirty="0">
                <a:solidFill>
                  <a:schemeClr val="tx1"/>
                </a:solidFill>
                <a:latin typeface="+mn-lt"/>
                <a:ea typeface="+mn-ea"/>
                <a:cs typeface="+mn-cs"/>
              </a:rPr>
              <a:t>&lt;NEXT&gt;</a:t>
            </a:r>
            <a:endParaRPr lang="en-US" b="1" dirty="0"/>
          </a:p>
          <a:p>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54</a:t>
            </a:fld>
            <a:endParaRPr lang="en-US"/>
          </a:p>
        </p:txBody>
      </p:sp>
    </p:spTree>
    <p:extLst>
      <p:ext uri="{BB962C8B-B14F-4D97-AF65-F5344CB8AC3E}">
        <p14:creationId xmlns:p14="http://schemas.microsoft.com/office/powerpoint/2010/main" val="1495109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55</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t>
            </a:r>
            <a:r>
              <a:rPr lang="en-US" b="1" dirty="0"/>
              <a:t>[READ SLIDE]  </a:t>
            </a:r>
          </a:p>
          <a:p>
            <a:endParaRPr lang="en-US" dirty="0"/>
          </a:p>
          <a:p>
            <a:r>
              <a:rPr lang="en-US" dirty="0"/>
              <a:t>If God exists, He can easily</a:t>
            </a:r>
            <a:r>
              <a:rPr lang="en-US" baseline="0" dirty="0"/>
              <a:t> do what Scripture says He has done.  Since the God of Scripture exists, nothing is impossible with Him.  This raises the next question: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56</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28E1E49C-5E43-4046-9A43-23D58D923532}" type="slidenum">
              <a:rPr lang="en-US" smtClean="0"/>
              <a:t>57</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READ SLIDE</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We’ll discuss this at length later, but note well that unbelievers would need to know everything about the universe and beyond to know that God does not exist, and would need to know that God does not exist to know that He could not do what Scripture says He did.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limited to five senses, three or four dimensions, and a few years on earth, we do not possess the knowledge and outside perspective to deny God’s explanation of Himself or the universe He created and sustains. For good reason God tells us that “whoever trusts in his own mind is a fool” (Proverbs 28:26).  </a:t>
            </a:r>
          </a:p>
          <a:p>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58</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Lastly, why do we have such a hard time seeing such clear and simple truths?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Briefly, because just as we struggle with living a God-honoring life, so we struggle with seeing God and His world correctly.  Just as we imperfectly love and obey God in our struggle against the remains of our fallen nature, as we swim in a world of messages feeding our ungodly desires, as we progress from babes in Christ to mature adults by learning and applying what we learn, so we also struggle to view God and His world rightly.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 we live and how we view God and His world are inseparable moral issues.  Idolatry always has its beginning in wrong views of God, while a God-honoring life is founded on right views of God.  Wrong views of God and His world are as dishonoring to God as disobedience.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59</a:t>
            </a:fld>
            <a:endParaRPr lang="en-US"/>
          </a:p>
        </p:txBody>
      </p:sp>
    </p:spTree>
    <p:extLst>
      <p:ext uri="{BB962C8B-B14F-4D97-AF65-F5344CB8AC3E}">
        <p14:creationId xmlns:p14="http://schemas.microsoft.com/office/powerpoint/2010/main" val="9392286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60</a:t>
            </a:fld>
            <a:endParaRPr lang="en-US"/>
          </a:p>
        </p:txBody>
      </p:sp>
    </p:spTree>
    <p:extLst>
      <p:ext uri="{BB962C8B-B14F-4D97-AF65-F5344CB8AC3E}">
        <p14:creationId xmlns:p14="http://schemas.microsoft.com/office/powerpoint/2010/main" val="149510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endParaRPr lang="en-US" baseline="0" dirty="0"/>
          </a:p>
          <a:p>
            <a:r>
              <a:rPr lang="en-US" b="1" baseline="0" dirty="0"/>
              <a:t>&lt;NEXT&gt;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7</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61</a:t>
            </a:fld>
            <a:endParaRPr lang="en-US"/>
          </a:p>
        </p:txBody>
      </p:sp>
    </p:spTree>
    <p:extLst>
      <p:ext uri="{BB962C8B-B14F-4D97-AF65-F5344CB8AC3E}">
        <p14:creationId xmlns:p14="http://schemas.microsoft.com/office/powerpoint/2010/main" val="4112667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course we’ll call </a:t>
            </a:r>
            <a:r>
              <a:rPr lang="en-US" baseline="0" dirty="0"/>
              <a:t>the infinite distance between the infinite creator of all things and the finite creatures God has created… </a:t>
            </a:r>
            <a:r>
              <a:rPr lang="en-US" b="1" baseline="0" dirty="0"/>
              <a:t>&lt;NEXT&gt;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8</a:t>
            </a:fld>
            <a:endParaRPr lang="en-US"/>
          </a:p>
        </p:txBody>
      </p:sp>
    </p:spTree>
    <p:extLst>
      <p:ext uri="{BB962C8B-B14F-4D97-AF65-F5344CB8AC3E}">
        <p14:creationId xmlns:p14="http://schemas.microsoft.com/office/powerpoint/2010/main" val="332817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the “gap.”  This gap has nothing to do with the so-called “gap theory” proposed by some people concerning Genesis 1.  For the purposes of this course, the gap will always refer to the infinite distance between God and those He created.  Understanding this “gap” is critical for proper thinking about everything, as we shall see later.  </a:t>
            </a:r>
          </a:p>
          <a:p>
            <a:endParaRPr lang="en-US" baseline="0" dirty="0"/>
          </a:p>
          <a:p>
            <a:r>
              <a:rPr lang="en-US" baseline="0" dirty="0"/>
              <a:t>The gap is so great…   </a:t>
            </a:r>
            <a:r>
              <a:rPr lang="en-US" b="1" baseline="0" dirty="0"/>
              <a:t>&lt;NEXT&gt;</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8E1E49C-5E43-4046-9A43-23D58D923532}" type="slidenum">
              <a:rPr lang="en-US" smtClean="0"/>
              <a:t>9</a:t>
            </a:fld>
            <a:endParaRPr lang="en-US"/>
          </a:p>
        </p:txBody>
      </p:sp>
    </p:spTree>
    <p:extLst>
      <p:ext uri="{BB962C8B-B14F-4D97-AF65-F5344CB8AC3E}">
        <p14:creationId xmlns:p14="http://schemas.microsoft.com/office/powerpoint/2010/main" val="2385779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…that God could never be known unless He gave us the ability to know Him, and then communicated with us in a way that we could know Him.  This is a critical starting point for all theology, apologetics, philosophy, and all right thinking about God and His universe.  And note well that the “gap” existed before Adam and Eve sinned and will exist forever.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as Christians grow in their love and knowledge of God for eternity, an infinite Gap will always remain, since 1 or 1 trillion are still an infinite distance from infinity.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as we saw earlier, we are both blessed and fully accountable before God since He has clearly and comprehensively bridged the gap and revealed Himself to us in all the world around us, in our conscience and consciousness within us, and most importantly in Christ and Scripture.  Every aspect of the universe displays God’s power and excellence.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light of God’s incomprehensibility… </a:t>
            </a:r>
            <a:r>
              <a:rPr lang="en-US" b="1" baseline="0" dirty="0"/>
              <a:t>&lt;NEXT&gt;</a:t>
            </a:r>
            <a:endParaRPr lang="en-US" b="1" dirty="0"/>
          </a:p>
          <a:p>
            <a:endParaRPr lang="en-US" dirty="0"/>
          </a:p>
        </p:txBody>
      </p:sp>
      <p:sp>
        <p:nvSpPr>
          <p:cNvPr id="4" name="Slide Number Placeholder 3"/>
          <p:cNvSpPr>
            <a:spLocks noGrp="1"/>
          </p:cNvSpPr>
          <p:nvPr>
            <p:ph type="sldNum" sz="quarter" idx="10"/>
          </p:nvPr>
        </p:nvSpPr>
        <p:spPr/>
        <p:txBody>
          <a:bodyPr/>
          <a:lstStyle/>
          <a:p>
            <a:fld id="{28E1E49C-5E43-4046-9A43-23D58D923532}" type="slidenum">
              <a:rPr lang="en-US" smtClean="0"/>
              <a:t>10</a:t>
            </a:fld>
            <a:endParaRPr lang="en-US"/>
          </a:p>
        </p:txBody>
      </p:sp>
    </p:spTree>
    <p:extLst>
      <p:ext uri="{BB962C8B-B14F-4D97-AF65-F5344CB8AC3E}">
        <p14:creationId xmlns:p14="http://schemas.microsoft.com/office/powerpoint/2010/main" val="3586035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71988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3457188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67116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23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80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7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379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926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171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78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6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307043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621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1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936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563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995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197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735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264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065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39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ED90A5-0EA3-4E98-A10A-32C71949A227}"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338394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126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353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371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D90A5-0EA3-4E98-A10A-32C71949A227}"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BD88D4-13C1-4E30-A97D-A61B2B56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76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ED90A5-0EA3-4E98-A10A-32C71949A227}"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363922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ED90A5-0EA3-4E98-A10A-32C71949A227}"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400924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ED90A5-0EA3-4E98-A10A-32C71949A227}"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306516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D90A5-0EA3-4E98-A10A-32C71949A227}"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204379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150121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ED90A5-0EA3-4E98-A10A-32C71949A227}"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D88D4-13C1-4E30-A97D-A61B2B5620F3}" type="slidenum">
              <a:rPr lang="en-US" smtClean="0"/>
              <a:t>‹#›</a:t>
            </a:fld>
            <a:endParaRPr lang="en-US"/>
          </a:p>
        </p:txBody>
      </p:sp>
    </p:spTree>
    <p:extLst>
      <p:ext uri="{BB962C8B-B14F-4D97-AF65-F5344CB8AC3E}">
        <p14:creationId xmlns:p14="http://schemas.microsoft.com/office/powerpoint/2010/main" val="4221631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E1ED90A5-0EA3-4E98-A10A-32C71949A227}" type="datetimeFigureOut">
              <a:rPr lang="en-US" smtClean="0"/>
              <a:pPr/>
              <a:t>9/1/2021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C2BD88D4-13C1-4E30-A97D-A61B2B5620F3}" type="slidenum">
              <a:rPr lang="en-US" smtClean="0"/>
              <a:pPr/>
              <a:t>‹#›</a:t>
            </a:fld>
            <a:endParaRPr lang="en-US" dirty="0"/>
          </a:p>
        </p:txBody>
      </p:sp>
    </p:spTree>
    <p:extLst>
      <p:ext uri="{BB962C8B-B14F-4D97-AF65-F5344CB8AC3E}">
        <p14:creationId xmlns:p14="http://schemas.microsoft.com/office/powerpoint/2010/main" val="109971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E1ED90A5-0EA3-4E98-A10A-32C71949A227}"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C2BD88D4-13C1-4E30-A97D-A61B2B5620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9559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E1ED90A5-0EA3-4E98-A10A-32C71949A227}"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C2BD88D4-13C1-4E30-A97D-A61B2B5620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06606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7.tmp"/><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21.tmp"/><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3.tmp"/><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33.tmp"/><Relationship Id="rId7" Type="http://schemas.microsoft.com/office/2007/relationships/hdphoto" Target="../media/hdphoto8.wdp"/><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5.jpe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6.jpe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7.jpe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8.jpe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9.tmp"/><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Craig\Downloads\file00014823456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9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Line 8"/>
          <p:cNvSpPr>
            <a:spLocks noChangeShapeType="1"/>
          </p:cNvSpPr>
          <p:nvPr/>
        </p:nvSpPr>
        <p:spPr bwMode="auto">
          <a:xfrm>
            <a:off x="5754334" y="3315734"/>
            <a:ext cx="0" cy="1016000"/>
          </a:xfrm>
          <a:prstGeom prst="line">
            <a:avLst/>
          </a:prstGeom>
          <a:noFill/>
          <a:ln w="25400">
            <a:solidFill>
              <a:schemeClr val="bg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7"/>
          <p:cNvSpPr txBox="1">
            <a:spLocks noChangeArrowheads="1"/>
          </p:cNvSpPr>
          <p:nvPr/>
        </p:nvSpPr>
        <p:spPr bwMode="auto">
          <a:xfrm>
            <a:off x="4120090" y="3356002"/>
            <a:ext cx="44132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solidFill>
                  <a:schemeClr val="bg1">
                    <a:lumMod val="95000"/>
                  </a:schemeClr>
                </a:solidFill>
              </a:rPr>
              <a:t>∞</a:t>
            </a:r>
          </a:p>
        </p:txBody>
      </p:sp>
      <p:sp>
        <p:nvSpPr>
          <p:cNvPr id="17" name="AutoShape 9"/>
          <p:cNvSpPr>
            <a:spLocks/>
          </p:cNvSpPr>
          <p:nvPr/>
        </p:nvSpPr>
        <p:spPr bwMode="auto">
          <a:xfrm>
            <a:off x="4979920" y="3199930"/>
            <a:ext cx="221641" cy="1246305"/>
          </a:xfrm>
          <a:prstGeom prst="leftBrace">
            <a:avLst>
              <a:gd name="adj1" fmla="val 90864"/>
              <a:gd name="adj2" fmla="val 50000"/>
            </a:avLst>
          </a:prstGeom>
          <a:noFill/>
          <a:ln w="28575">
            <a:solidFill>
              <a:schemeClr val="bg1">
                <a:lumMod val="9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
        <p:nvSpPr>
          <p:cNvPr id="8" name="Oval 5">
            <a:extLst>
              <a:ext uri="{FF2B5EF4-FFF2-40B4-BE49-F238E27FC236}">
                <a16:creationId xmlns:a16="http://schemas.microsoft.com/office/drawing/2014/main" id="{6D704C52-7A97-4198-BDDF-B6C8074B03EC}"/>
              </a:ext>
            </a:extLst>
          </p:cNvPr>
          <p:cNvSpPr>
            <a:spLocks noChangeArrowheads="1"/>
          </p:cNvSpPr>
          <p:nvPr/>
        </p:nvSpPr>
        <p:spPr bwMode="auto">
          <a:xfrm>
            <a:off x="5216455" y="4468813"/>
            <a:ext cx="1069267" cy="992187"/>
          </a:xfrm>
          <a:prstGeom prst="ellipse">
            <a:avLst/>
          </a:prstGeom>
          <a:gradFill flip="none" rotWithShape="1">
            <a:gsLst>
              <a:gs pos="0">
                <a:schemeClr val="tx2">
                  <a:lumMod val="60000"/>
                  <a:lumOff val="40000"/>
                </a:schemeClr>
              </a:gs>
              <a:gs pos="92000">
                <a:schemeClr val="tx2">
                  <a:lumMod val="75000"/>
                </a:schemeClr>
              </a:gs>
              <a:gs pos="100000">
                <a:schemeClr val="bg1"/>
              </a:gs>
            </a:gsLst>
            <a:lin ang="2700000" scaled="1"/>
            <a:tileRect/>
          </a:gradFill>
          <a:ln w="22225">
            <a:solidFill>
              <a:schemeClr val="bg1">
                <a:lumMod val="9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rIns="91440" bIns="137160" anchor="ctr"/>
          <a:lstStyle/>
          <a:p>
            <a:pPr algn="ctr" eaLnBrk="1" hangingPunct="1"/>
            <a:r>
              <a:rPr lang="en-US" sz="3400" dirty="0">
                <a:solidFill>
                  <a:schemeClr val="bg1">
                    <a:lumMod val="95000"/>
                  </a:schemeClr>
                </a:solidFill>
                <a:latin typeface="Calibri" panose="020F0502020204030204" pitchFamily="34" charset="0"/>
                <a:cs typeface="Arial" charset="0"/>
              </a:rPr>
              <a:t>Man</a:t>
            </a:r>
          </a:p>
        </p:txBody>
      </p:sp>
      <p:sp>
        <p:nvSpPr>
          <p:cNvPr id="10" name="Oval 4">
            <a:extLst>
              <a:ext uri="{FF2B5EF4-FFF2-40B4-BE49-F238E27FC236}">
                <a16:creationId xmlns:a16="http://schemas.microsoft.com/office/drawing/2014/main" id="{6A36D998-1802-434E-9B86-4A0B01F72911}"/>
              </a:ext>
            </a:extLst>
          </p:cNvPr>
          <p:cNvSpPr>
            <a:spLocks noChangeArrowheads="1"/>
          </p:cNvSpPr>
          <p:nvPr/>
        </p:nvSpPr>
        <p:spPr bwMode="auto">
          <a:xfrm>
            <a:off x="4724400" y="990600"/>
            <a:ext cx="2057400" cy="2133600"/>
          </a:xfrm>
          <a:prstGeom prst="ellipse">
            <a:avLst/>
          </a:prstGeom>
          <a:gradFill flip="none" rotWithShape="1">
            <a:gsLst>
              <a:gs pos="0">
                <a:schemeClr val="tx2">
                  <a:lumMod val="60000"/>
                  <a:lumOff val="40000"/>
                </a:schemeClr>
              </a:gs>
              <a:gs pos="92000">
                <a:schemeClr val="tx2">
                  <a:lumMod val="75000"/>
                </a:schemeClr>
              </a:gs>
              <a:gs pos="100000">
                <a:schemeClr val="bg1"/>
              </a:gs>
            </a:gsLst>
            <a:lin ang="2700000" scaled="1"/>
            <a:tileRect/>
          </a:gradFill>
          <a:ln w="22225">
            <a:solidFill>
              <a:schemeClr val="bg1">
                <a:lumMod val="9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0" tIns="182880" rIns="182880" bIns="182880" anchor="ctr"/>
          <a:lstStyle/>
          <a:p>
            <a:pPr algn="ctr" eaLnBrk="1" hangingPunct="1"/>
            <a:r>
              <a:rPr lang="en-US" sz="4400" dirty="0">
                <a:solidFill>
                  <a:schemeClr val="bg1">
                    <a:lumMod val="95000"/>
                  </a:schemeClr>
                </a:solidFill>
                <a:latin typeface="Calibri" panose="020F0502020204030204" pitchFamily="34" charset="0"/>
                <a:cs typeface="Arial" charset="0"/>
              </a:rPr>
              <a:t>God</a:t>
            </a:r>
          </a:p>
        </p:txBody>
      </p:sp>
    </p:spTree>
    <p:extLst>
      <p:ext uri="{BB962C8B-B14F-4D97-AF65-F5344CB8AC3E}">
        <p14:creationId xmlns:p14="http://schemas.microsoft.com/office/powerpoint/2010/main" val="130067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raig\Downloads\DSCF00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817" y="752509"/>
            <a:ext cx="7941905" cy="53234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012733B-49C8-4292-8C43-C63F2843C9EF}"/>
              </a:ext>
            </a:extLst>
          </p:cNvPr>
          <p:cNvSpPr txBox="1"/>
          <p:nvPr/>
        </p:nvSpPr>
        <p:spPr>
          <a:xfrm>
            <a:off x="533400" y="76200"/>
            <a:ext cx="6254661"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Speculation without revelation…</a:t>
            </a:r>
          </a:p>
        </p:txBody>
      </p:sp>
      <p:sp>
        <p:nvSpPr>
          <p:cNvPr id="12" name="TextBox 11">
            <a:extLst>
              <a:ext uri="{FF2B5EF4-FFF2-40B4-BE49-F238E27FC236}">
                <a16:creationId xmlns:a16="http://schemas.microsoft.com/office/drawing/2014/main" id="{93D33D9A-4FED-4E90-B532-92671DA528DE}"/>
              </a:ext>
            </a:extLst>
          </p:cNvPr>
          <p:cNvSpPr txBox="1"/>
          <p:nvPr/>
        </p:nvSpPr>
        <p:spPr>
          <a:xfrm>
            <a:off x="4459215" y="6154130"/>
            <a:ext cx="4240648"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…cannot explain God.</a:t>
            </a:r>
          </a:p>
        </p:txBody>
      </p:sp>
    </p:spTree>
    <p:extLst>
      <p:ext uri="{BB962C8B-B14F-4D97-AF65-F5344CB8AC3E}">
        <p14:creationId xmlns:p14="http://schemas.microsoft.com/office/powerpoint/2010/main" val="30775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B293A92-4D97-40F7-80B2-BC8212EEEA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245" y="778514"/>
            <a:ext cx="7971533" cy="5338293"/>
          </a:xfrm>
          <a:prstGeom prst="rect">
            <a:avLst/>
          </a:prstGeom>
        </p:spPr>
      </p:pic>
      <p:sp>
        <p:nvSpPr>
          <p:cNvPr id="6" name="TextBox 5">
            <a:extLst>
              <a:ext uri="{FF2B5EF4-FFF2-40B4-BE49-F238E27FC236}">
                <a16:creationId xmlns:a16="http://schemas.microsoft.com/office/drawing/2014/main" id="{E81A8AEA-1BDB-43F9-B807-182B404D3FE1}"/>
              </a:ext>
            </a:extLst>
          </p:cNvPr>
          <p:cNvSpPr txBox="1"/>
          <p:nvPr/>
        </p:nvSpPr>
        <p:spPr>
          <a:xfrm>
            <a:off x="533400" y="76200"/>
            <a:ext cx="6254661"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Speculation without revelation…</a:t>
            </a:r>
          </a:p>
        </p:txBody>
      </p:sp>
      <p:sp>
        <p:nvSpPr>
          <p:cNvPr id="7" name="TextBox 6">
            <a:extLst>
              <a:ext uri="{FF2B5EF4-FFF2-40B4-BE49-F238E27FC236}">
                <a16:creationId xmlns:a16="http://schemas.microsoft.com/office/drawing/2014/main" id="{818DA8C1-34DA-4E46-A2AA-ABF1D377346B}"/>
              </a:ext>
            </a:extLst>
          </p:cNvPr>
          <p:cNvSpPr txBox="1"/>
          <p:nvPr/>
        </p:nvSpPr>
        <p:spPr>
          <a:xfrm>
            <a:off x="4459215" y="6154130"/>
            <a:ext cx="4240648"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…cannot explain God.</a:t>
            </a:r>
          </a:p>
        </p:txBody>
      </p:sp>
    </p:spTree>
    <p:extLst>
      <p:ext uri="{BB962C8B-B14F-4D97-AF65-F5344CB8AC3E}">
        <p14:creationId xmlns:p14="http://schemas.microsoft.com/office/powerpoint/2010/main" val="17085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Craig\Downloads\file0004109522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278" y="796858"/>
            <a:ext cx="7999444" cy="53453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4B7B54B-72BD-4CB8-ADBF-362F3B537496}"/>
              </a:ext>
            </a:extLst>
          </p:cNvPr>
          <p:cNvSpPr txBox="1"/>
          <p:nvPr/>
        </p:nvSpPr>
        <p:spPr>
          <a:xfrm>
            <a:off x="533400" y="76200"/>
            <a:ext cx="6254661"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Speculation without revelation…</a:t>
            </a:r>
          </a:p>
        </p:txBody>
      </p:sp>
      <p:sp>
        <p:nvSpPr>
          <p:cNvPr id="10" name="TextBox 9">
            <a:extLst>
              <a:ext uri="{FF2B5EF4-FFF2-40B4-BE49-F238E27FC236}">
                <a16:creationId xmlns:a16="http://schemas.microsoft.com/office/drawing/2014/main" id="{1E608FA2-E022-4649-81ED-27F3A12BED8A}"/>
              </a:ext>
            </a:extLst>
          </p:cNvPr>
          <p:cNvSpPr txBox="1"/>
          <p:nvPr/>
        </p:nvSpPr>
        <p:spPr>
          <a:xfrm>
            <a:off x="4459215" y="6154130"/>
            <a:ext cx="4240648"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…cannot explain God.</a:t>
            </a:r>
          </a:p>
        </p:txBody>
      </p:sp>
    </p:spTree>
    <p:extLst>
      <p:ext uri="{BB962C8B-B14F-4D97-AF65-F5344CB8AC3E}">
        <p14:creationId xmlns:p14="http://schemas.microsoft.com/office/powerpoint/2010/main" val="5398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0EC8BC-A02D-4AAD-974E-E362E7DD91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05934243-779F-4AFF-B300-C492C5589880}"/>
              </a:ext>
            </a:extLst>
          </p:cNvPr>
          <p:cNvSpPr txBox="1"/>
          <p:nvPr/>
        </p:nvSpPr>
        <p:spPr>
          <a:xfrm>
            <a:off x="457200" y="113522"/>
            <a:ext cx="2606804" cy="646331"/>
          </a:xfrm>
          <a:prstGeom prst="rect">
            <a:avLst/>
          </a:prstGeom>
          <a:noFill/>
        </p:spPr>
        <p:txBody>
          <a:bodyPr wrap="none" rtlCol="0">
            <a:spAutoFit/>
          </a:bodyPr>
          <a:lstStyle/>
          <a:p>
            <a:r>
              <a:rPr lang="en-US" sz="3600" dirty="0">
                <a:solidFill>
                  <a:schemeClr val="bg1">
                    <a:lumMod val="95000"/>
                  </a:schemeClr>
                </a:solidFill>
                <a:effectLst>
                  <a:glow rad="533400">
                    <a:schemeClr val="tx1">
                      <a:alpha val="62000"/>
                    </a:schemeClr>
                  </a:glow>
                </a:effectLst>
                <a:latin typeface="Calibri" panose="020F0502020204030204" pitchFamily="34" charset="0"/>
                <a:ea typeface="Microsoft Yi Baiti" pitchFamily="66" charset="0"/>
              </a:rPr>
              <a:t>Logic alone…</a:t>
            </a:r>
          </a:p>
        </p:txBody>
      </p:sp>
      <p:sp>
        <p:nvSpPr>
          <p:cNvPr id="7" name="TextBox 6">
            <a:extLst>
              <a:ext uri="{FF2B5EF4-FFF2-40B4-BE49-F238E27FC236}">
                <a16:creationId xmlns:a16="http://schemas.microsoft.com/office/drawing/2014/main" id="{F32B825C-6B50-4422-835B-4EA648975239}"/>
              </a:ext>
            </a:extLst>
          </p:cNvPr>
          <p:cNvSpPr txBox="1"/>
          <p:nvPr/>
        </p:nvSpPr>
        <p:spPr>
          <a:xfrm>
            <a:off x="3167237" y="6135469"/>
            <a:ext cx="5595763" cy="646331"/>
          </a:xfrm>
          <a:prstGeom prst="rect">
            <a:avLst/>
          </a:prstGeom>
          <a:noFill/>
        </p:spPr>
        <p:txBody>
          <a:bodyPr wrap="none" rtlCol="0">
            <a:spAutoFit/>
          </a:bodyPr>
          <a:lstStyle/>
          <a:p>
            <a:r>
              <a:rPr lang="en-US" sz="3600" dirty="0">
                <a:solidFill>
                  <a:schemeClr val="bg1">
                    <a:lumMod val="95000"/>
                  </a:schemeClr>
                </a:solidFill>
                <a:effectLst>
                  <a:glow rad="533400">
                    <a:schemeClr val="tx1">
                      <a:alpha val="62000"/>
                    </a:schemeClr>
                  </a:glow>
                </a:effectLst>
                <a:latin typeface="Calibri" panose="020F0502020204030204" pitchFamily="34" charset="0"/>
                <a:ea typeface="Microsoft Yi Baiti" pitchFamily="66" charset="0"/>
              </a:rPr>
              <a:t>…is insufficient to know God.</a:t>
            </a:r>
          </a:p>
        </p:txBody>
      </p:sp>
    </p:spTree>
    <p:extLst>
      <p:ext uri="{BB962C8B-B14F-4D97-AF65-F5344CB8AC3E}">
        <p14:creationId xmlns:p14="http://schemas.microsoft.com/office/powerpoint/2010/main" val="29410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60655F-790F-4FE0-83E8-79D487631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54114"/>
            <a:ext cx="7772400" cy="5150480"/>
          </a:xfrm>
          <a:prstGeom prst="rect">
            <a:avLst/>
          </a:prstGeom>
        </p:spPr>
      </p:pic>
      <p:sp>
        <p:nvSpPr>
          <p:cNvPr id="7" name="TextBox 6">
            <a:extLst>
              <a:ext uri="{FF2B5EF4-FFF2-40B4-BE49-F238E27FC236}">
                <a16:creationId xmlns:a16="http://schemas.microsoft.com/office/drawing/2014/main" id="{8FE3E7DF-CDA7-494C-940D-23D9AD3C1D94}"/>
              </a:ext>
            </a:extLst>
          </p:cNvPr>
          <p:cNvSpPr txBox="1"/>
          <p:nvPr/>
        </p:nvSpPr>
        <p:spPr>
          <a:xfrm>
            <a:off x="457200" y="113522"/>
            <a:ext cx="2606804" cy="646331"/>
          </a:xfrm>
          <a:prstGeom prst="rect">
            <a:avLst/>
          </a:prstGeom>
          <a:noFill/>
        </p:spPr>
        <p:txBody>
          <a:bodyPr wrap="none" rtlCol="0">
            <a:spAutoFit/>
          </a:bodyPr>
          <a:lstStyle/>
          <a:p>
            <a:r>
              <a:rPr lang="en-US" sz="3600" dirty="0">
                <a:solidFill>
                  <a:schemeClr val="bg1">
                    <a:lumMod val="95000"/>
                    <a:alpha val="50000"/>
                  </a:schemeClr>
                </a:solidFill>
                <a:effectLst>
                  <a:glow>
                    <a:schemeClr val="tx1">
                      <a:lumMod val="95000"/>
                      <a:lumOff val="5000"/>
                    </a:schemeClr>
                  </a:glow>
                </a:effectLst>
                <a:latin typeface="Calibri" panose="020F0502020204030204" pitchFamily="34" charset="0"/>
                <a:ea typeface="Microsoft Yi Baiti" pitchFamily="66" charset="0"/>
              </a:rPr>
              <a:t>Logic alone…</a:t>
            </a:r>
          </a:p>
        </p:txBody>
      </p:sp>
      <p:sp>
        <p:nvSpPr>
          <p:cNvPr id="8" name="TextBox 7">
            <a:extLst>
              <a:ext uri="{FF2B5EF4-FFF2-40B4-BE49-F238E27FC236}">
                <a16:creationId xmlns:a16="http://schemas.microsoft.com/office/drawing/2014/main" id="{70A4CF9E-EF04-499A-A1A1-432291F4E09B}"/>
              </a:ext>
            </a:extLst>
          </p:cNvPr>
          <p:cNvSpPr txBox="1"/>
          <p:nvPr/>
        </p:nvSpPr>
        <p:spPr>
          <a:xfrm>
            <a:off x="3167237" y="6135469"/>
            <a:ext cx="5595763" cy="646331"/>
          </a:xfrm>
          <a:prstGeom prst="rect">
            <a:avLst/>
          </a:prstGeom>
          <a:noFill/>
        </p:spPr>
        <p:txBody>
          <a:bodyPr wrap="none" rtlCol="0">
            <a:spAutoFit/>
          </a:bodyPr>
          <a:lstStyle/>
          <a:p>
            <a:r>
              <a:rPr lang="en-US" sz="3600" dirty="0">
                <a:solidFill>
                  <a:schemeClr val="bg1">
                    <a:lumMod val="95000"/>
                    <a:alpha val="50000"/>
                  </a:schemeClr>
                </a:solidFill>
                <a:effectLst>
                  <a:glow>
                    <a:schemeClr val="tx1">
                      <a:lumMod val="95000"/>
                      <a:lumOff val="5000"/>
                    </a:schemeClr>
                  </a:glow>
                </a:effectLst>
                <a:latin typeface="Calibri" panose="020F0502020204030204" pitchFamily="34" charset="0"/>
                <a:ea typeface="Microsoft Yi Baiti" pitchFamily="66" charset="0"/>
              </a:rPr>
              <a:t>…is insufficient to know God.</a:t>
            </a:r>
          </a:p>
        </p:txBody>
      </p:sp>
    </p:spTree>
    <p:extLst>
      <p:ext uri="{BB962C8B-B14F-4D97-AF65-F5344CB8AC3E}">
        <p14:creationId xmlns:p14="http://schemas.microsoft.com/office/powerpoint/2010/main" val="88459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9DC784-9C51-4E21-8A5E-CFEA2E77D4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Heart 5"/>
          <p:cNvSpPr/>
          <p:nvPr/>
        </p:nvSpPr>
        <p:spPr>
          <a:xfrm>
            <a:off x="1466822" y="3663462"/>
            <a:ext cx="1752600" cy="1600200"/>
          </a:xfrm>
          <a:prstGeom prst="hear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p:cNvSpPr/>
          <p:nvPr/>
        </p:nvSpPr>
        <p:spPr>
          <a:xfrm>
            <a:off x="1466822" y="1652954"/>
            <a:ext cx="1752600" cy="1600200"/>
          </a:xfrm>
          <a:prstGeom prst="hear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7" name="Right Arrow 6"/>
          <p:cNvSpPr/>
          <p:nvPr/>
        </p:nvSpPr>
        <p:spPr>
          <a:xfrm>
            <a:off x="4236433" y="2262554"/>
            <a:ext cx="1682329" cy="3810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10" name="Right Arrow 9"/>
          <p:cNvSpPr/>
          <p:nvPr/>
        </p:nvSpPr>
        <p:spPr>
          <a:xfrm>
            <a:off x="4268638" y="4273062"/>
            <a:ext cx="1682329" cy="38100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89677" y="2049959"/>
            <a:ext cx="1367683" cy="769441"/>
          </a:xfrm>
          <a:prstGeom prst="rect">
            <a:avLst/>
          </a:prstGeom>
          <a:noFill/>
        </p:spPr>
        <p:txBody>
          <a:bodyPr wrap="none" rtlCol="0">
            <a:spAutoFit/>
          </a:bodyPr>
          <a:lstStyle/>
          <a:p>
            <a:pPr algn="ctr"/>
            <a:r>
              <a:rPr lang="en-US" sz="4400" b="1" dirty="0">
                <a:solidFill>
                  <a:schemeClr val="tx2">
                    <a:lumMod val="60000"/>
                    <a:lumOff val="40000"/>
                  </a:schemeClr>
                </a:solidFill>
                <a:latin typeface="Calibri" panose="020F0502020204030204" pitchFamily="34" charset="0"/>
                <a:ea typeface="Microsoft Yi Baiti" panose="03000500000000000000" pitchFamily="66" charset="0"/>
              </a:rPr>
              <a:t>Logic</a:t>
            </a:r>
          </a:p>
        </p:txBody>
      </p:sp>
      <p:sp>
        <p:nvSpPr>
          <p:cNvPr id="12" name="TextBox 11"/>
          <p:cNvSpPr txBox="1"/>
          <p:nvPr/>
        </p:nvSpPr>
        <p:spPr>
          <a:xfrm>
            <a:off x="6489677" y="4035968"/>
            <a:ext cx="1367683" cy="769441"/>
          </a:xfrm>
          <a:prstGeom prst="rect">
            <a:avLst/>
          </a:prstGeom>
          <a:noFill/>
        </p:spPr>
        <p:txBody>
          <a:bodyPr wrap="none" rtlCol="0">
            <a:spAutoFit/>
          </a:bodyPr>
          <a:lstStyle/>
          <a:p>
            <a:pPr algn="ctr"/>
            <a:r>
              <a:rPr lang="en-US" sz="4400" b="1" dirty="0">
                <a:solidFill>
                  <a:schemeClr val="accent2">
                    <a:lumMod val="75000"/>
                  </a:schemeClr>
                </a:solidFill>
                <a:latin typeface="Calibri" panose="020F0502020204030204" pitchFamily="34" charset="0"/>
                <a:ea typeface="Microsoft Yi Baiti" panose="03000500000000000000" pitchFamily="66" charset="0"/>
              </a:rPr>
              <a:t>Logic</a:t>
            </a:r>
          </a:p>
        </p:txBody>
      </p:sp>
    </p:spTree>
    <p:extLst>
      <p:ext uri="{BB962C8B-B14F-4D97-AF65-F5344CB8AC3E}">
        <p14:creationId xmlns:p14="http://schemas.microsoft.com/office/powerpoint/2010/main" val="26476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102"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8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36341" y="2274838"/>
            <a:ext cx="6255685" cy="2308324"/>
          </a:xfrm>
          <a:prstGeom prst="rect">
            <a:avLst/>
          </a:prstGeom>
        </p:spPr>
        <p:txBody>
          <a:bodyPr wrap="square">
            <a:spAutoFit/>
          </a:bodyPr>
          <a:lstStyle/>
          <a:p>
            <a:pPr algn="ctr"/>
            <a:r>
              <a:rPr lang="en-US" sz="3600" dirty="0">
                <a:solidFill>
                  <a:schemeClr val="bg1">
                    <a:lumMod val="85000"/>
                  </a:schemeClr>
                </a:solidFill>
                <a:latin typeface="Calibri" panose="020F0502020204030204" pitchFamily="34" charset="0"/>
                <a:ea typeface="Microsoft Yi Baiti" panose="03000500000000000000" pitchFamily="66" charset="0"/>
              </a:rPr>
              <a:t>We know God by what He has revealed to us in creation and Scripture. God’s revelation is the ultimate determiner of truth.</a:t>
            </a:r>
          </a:p>
        </p:txBody>
      </p:sp>
    </p:spTree>
    <p:extLst>
      <p:ext uri="{BB962C8B-B14F-4D97-AF65-F5344CB8AC3E}">
        <p14:creationId xmlns:p14="http://schemas.microsoft.com/office/powerpoint/2010/main" val="312614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CE867-F268-4083-A771-B4F562FF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 y="758951"/>
            <a:ext cx="9143999" cy="6099049"/>
          </a:xfrm>
          <a:prstGeom prst="rect">
            <a:avLst/>
          </a:prstGeom>
        </p:spPr>
      </p:pic>
      <p:sp>
        <p:nvSpPr>
          <p:cNvPr id="4" name="TextBox 3">
            <a:extLst>
              <a:ext uri="{FF2B5EF4-FFF2-40B4-BE49-F238E27FC236}">
                <a16:creationId xmlns:a16="http://schemas.microsoft.com/office/drawing/2014/main" id="{C3A5F784-DDE4-43BD-94EB-7CC160CDF80A}"/>
              </a:ext>
            </a:extLst>
          </p:cNvPr>
          <p:cNvSpPr txBox="1"/>
          <p:nvPr/>
        </p:nvSpPr>
        <p:spPr>
          <a:xfrm>
            <a:off x="228600" y="111870"/>
            <a:ext cx="5436104" cy="646331"/>
          </a:xfrm>
          <a:prstGeom prst="rect">
            <a:avLst/>
          </a:prstGeom>
          <a:noFill/>
        </p:spPr>
        <p:txBody>
          <a:bodyPr wrap="none" rtlCol="0">
            <a:spAutoFit/>
          </a:bodyPr>
          <a:lstStyle/>
          <a:p>
            <a:r>
              <a:rPr lang="en-US" sz="3600" dirty="0">
                <a:solidFill>
                  <a:schemeClr val="bg1"/>
                </a:solidFill>
                <a:effectLst>
                  <a:glow>
                    <a:schemeClr val="tx1">
                      <a:lumMod val="95000"/>
                      <a:lumOff val="5000"/>
                    </a:schemeClr>
                  </a:glow>
                </a:effectLst>
                <a:latin typeface="Calibri" panose="020F0502020204030204" pitchFamily="34" charset="0"/>
                <a:ea typeface="Microsoft Yi Baiti" pitchFamily="66" charset="0"/>
              </a:rPr>
              <a:t>The Cosmological Argument</a:t>
            </a:r>
          </a:p>
        </p:txBody>
      </p:sp>
    </p:spTree>
    <p:extLst>
      <p:ext uri="{BB962C8B-B14F-4D97-AF65-F5344CB8AC3E}">
        <p14:creationId xmlns:p14="http://schemas.microsoft.com/office/powerpoint/2010/main" val="98880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6AB4A-633A-43E3-B774-EC7ACC3EB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1" y="0"/>
            <a:ext cx="9162361" cy="6858000"/>
          </a:xfrm>
          <a:prstGeom prst="rect">
            <a:avLst/>
          </a:prstGeom>
        </p:spPr>
      </p:pic>
      <p:sp>
        <p:nvSpPr>
          <p:cNvPr id="12" name="TextBox 11">
            <a:extLst>
              <a:ext uri="{FF2B5EF4-FFF2-40B4-BE49-F238E27FC236}">
                <a16:creationId xmlns:a16="http://schemas.microsoft.com/office/drawing/2014/main" id="{C5FBA78D-1D05-4FF3-B9EA-EC553685AA1A}"/>
              </a:ext>
            </a:extLst>
          </p:cNvPr>
          <p:cNvSpPr txBox="1"/>
          <p:nvPr/>
        </p:nvSpPr>
        <p:spPr>
          <a:xfrm>
            <a:off x="228600" y="111870"/>
            <a:ext cx="5436104" cy="646331"/>
          </a:xfrm>
          <a:prstGeom prst="rect">
            <a:avLst/>
          </a:prstGeom>
          <a:noFill/>
        </p:spPr>
        <p:txBody>
          <a:bodyPr wrap="none" rtlCol="0">
            <a:spAutoFit/>
          </a:bodyPr>
          <a:lstStyle/>
          <a:p>
            <a:r>
              <a:rPr lang="en-US" sz="3600" dirty="0">
                <a:solidFill>
                  <a:schemeClr val="bg1"/>
                </a:solidFill>
                <a:effectLst>
                  <a:glow>
                    <a:schemeClr val="tx1">
                      <a:lumMod val="95000"/>
                      <a:lumOff val="5000"/>
                    </a:schemeClr>
                  </a:glow>
                </a:effectLst>
                <a:latin typeface="Calibri" panose="020F0502020204030204" pitchFamily="34" charset="0"/>
                <a:ea typeface="Microsoft Yi Baiti" pitchFamily="66" charset="0"/>
              </a:rPr>
              <a:t>The Cosmological Argument</a:t>
            </a:r>
          </a:p>
        </p:txBody>
      </p:sp>
    </p:spTree>
    <p:extLst>
      <p:ext uri="{BB962C8B-B14F-4D97-AF65-F5344CB8AC3E}">
        <p14:creationId xmlns:p14="http://schemas.microsoft.com/office/powerpoint/2010/main" val="134378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Craig\Downloads\file000148234568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990600" y="304800"/>
            <a:ext cx="812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60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Unbreakable Faith</a:t>
            </a:r>
          </a:p>
        </p:txBody>
      </p:sp>
      <p:sp>
        <p:nvSpPr>
          <p:cNvPr id="4" name="Rectangle 3"/>
          <p:cNvSpPr/>
          <p:nvPr/>
        </p:nvSpPr>
        <p:spPr>
          <a:xfrm>
            <a:off x="790136" y="4616440"/>
            <a:ext cx="7543801" cy="1708160"/>
          </a:xfrm>
          <a:prstGeom prst="rect">
            <a:avLst/>
          </a:prstGeom>
        </p:spPr>
        <p:txBody>
          <a:bodyPr wrap="square">
            <a:spAutoFit/>
          </a:bodyPr>
          <a:lstStyle/>
          <a:p>
            <a:pPr algn="ctr">
              <a:lnSpc>
                <a:spcPts val="4200"/>
              </a:lnSpc>
            </a:pPr>
            <a:r>
              <a:rPr lang="en-US" sz="3000" dirty="0">
                <a:solidFill>
                  <a:schemeClr val="accent6">
                    <a:lumMod val="40000"/>
                    <a:lumOff val="60000"/>
                  </a:schemeClr>
                </a:solidFill>
                <a:effectLst>
                  <a:glow>
                    <a:schemeClr val="tx1"/>
                  </a:glow>
                </a:effectLst>
                <a:latin typeface="Trajan Pro" panose="02020502050506020301" pitchFamily="18" charset="0"/>
                <a:ea typeface="SBL Greek" panose="02000000000000000000" pitchFamily="2" charset="0"/>
                <a:cs typeface="Arabic Typesetting" panose="03020402040406030203" pitchFamily="66" charset="-78"/>
              </a:rPr>
              <a:t>How God’s Perfections Give Life, Joy and Thriving Assurance in a World of Unbelief</a:t>
            </a:r>
          </a:p>
        </p:txBody>
      </p:sp>
    </p:spTree>
    <p:extLst>
      <p:ext uri="{BB962C8B-B14F-4D97-AF65-F5344CB8AC3E}">
        <p14:creationId xmlns:p14="http://schemas.microsoft.com/office/powerpoint/2010/main" val="163829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7716A2-8338-435C-A7CE-00C4D86D8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10006"/>
            <a:ext cx="8382000" cy="5590794"/>
          </a:xfrm>
          <a:prstGeom prst="rect">
            <a:avLst/>
          </a:prstGeom>
        </p:spPr>
      </p:pic>
      <p:sp>
        <p:nvSpPr>
          <p:cNvPr id="8" name="TextBox 7">
            <a:extLst>
              <a:ext uri="{FF2B5EF4-FFF2-40B4-BE49-F238E27FC236}">
                <a16:creationId xmlns:a16="http://schemas.microsoft.com/office/drawing/2014/main" id="{6ACE4755-E5AE-4068-9C84-2230338362D4}"/>
              </a:ext>
            </a:extLst>
          </p:cNvPr>
          <p:cNvSpPr txBox="1"/>
          <p:nvPr/>
        </p:nvSpPr>
        <p:spPr>
          <a:xfrm>
            <a:off x="457200" y="92415"/>
            <a:ext cx="2606804" cy="646331"/>
          </a:xfrm>
          <a:prstGeom prst="rect">
            <a:avLst/>
          </a:prstGeom>
          <a:noFill/>
        </p:spPr>
        <p:txBody>
          <a:bodyPr wrap="none" rtlCol="0">
            <a:spAutoFit/>
          </a:bodyPr>
          <a:lstStyle/>
          <a:p>
            <a:r>
              <a:rPr lang="en-US" sz="3600" dirty="0">
                <a:solidFill>
                  <a:schemeClr val="bg1"/>
                </a:solidFill>
                <a:effectLst>
                  <a:glow>
                    <a:schemeClr val="tx1">
                      <a:lumMod val="95000"/>
                      <a:lumOff val="5000"/>
                    </a:schemeClr>
                  </a:glow>
                </a:effectLst>
                <a:latin typeface="Calibri" panose="020F0502020204030204" pitchFamily="34" charset="0"/>
                <a:ea typeface="Microsoft Yi Baiti" pitchFamily="66" charset="0"/>
              </a:rPr>
              <a:t>Logic alone…</a:t>
            </a:r>
          </a:p>
        </p:txBody>
      </p:sp>
      <p:sp>
        <p:nvSpPr>
          <p:cNvPr id="9" name="TextBox 8">
            <a:extLst>
              <a:ext uri="{FF2B5EF4-FFF2-40B4-BE49-F238E27FC236}">
                <a16:creationId xmlns:a16="http://schemas.microsoft.com/office/drawing/2014/main" id="{8F4A1573-5ABE-47D5-B469-AAA78307ED0C}"/>
              </a:ext>
            </a:extLst>
          </p:cNvPr>
          <p:cNvSpPr txBox="1"/>
          <p:nvPr/>
        </p:nvSpPr>
        <p:spPr>
          <a:xfrm>
            <a:off x="3167237" y="6099799"/>
            <a:ext cx="5595763" cy="646331"/>
          </a:xfrm>
          <a:prstGeom prst="rect">
            <a:avLst/>
          </a:prstGeom>
          <a:noFill/>
        </p:spPr>
        <p:txBody>
          <a:bodyPr wrap="none" rtlCol="0">
            <a:spAutoFit/>
          </a:bodyPr>
          <a:lstStyle/>
          <a:p>
            <a:r>
              <a:rPr lang="en-US" sz="3600" dirty="0">
                <a:solidFill>
                  <a:schemeClr val="bg1"/>
                </a:solidFill>
                <a:effectLst>
                  <a:glow>
                    <a:schemeClr val="tx1">
                      <a:lumMod val="95000"/>
                      <a:lumOff val="5000"/>
                    </a:schemeClr>
                  </a:glow>
                </a:effectLst>
                <a:latin typeface="Calibri" panose="020F0502020204030204" pitchFamily="34" charset="0"/>
                <a:ea typeface="Microsoft Yi Baiti" pitchFamily="66" charset="0"/>
              </a:rPr>
              <a:t>…is insufficient to know God.</a:t>
            </a:r>
          </a:p>
        </p:txBody>
      </p:sp>
    </p:spTree>
    <p:extLst>
      <p:ext uri="{BB962C8B-B14F-4D97-AF65-F5344CB8AC3E}">
        <p14:creationId xmlns:p14="http://schemas.microsoft.com/office/powerpoint/2010/main" val="113412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133739"/>
            <a:ext cx="2481770" cy="646331"/>
          </a:xfrm>
          <a:prstGeom prst="rect">
            <a:avLst/>
          </a:prstGeom>
          <a:noFill/>
        </p:spPr>
        <p:txBody>
          <a:bodyPr wrap="none" rtlCol="0">
            <a:spAutoFit/>
          </a:bodyPr>
          <a:lstStyle/>
          <a:p>
            <a:r>
              <a:rPr lang="en-US" sz="3600" dirty="0">
                <a:solidFill>
                  <a:schemeClr val="bg1">
                    <a:lumMod val="95000"/>
                  </a:schemeClr>
                </a:solidFill>
                <a:effectLst>
                  <a:glow>
                    <a:schemeClr val="tx1"/>
                  </a:glow>
                </a:effectLst>
                <a:latin typeface="Calibri" panose="020F0502020204030204" pitchFamily="34" charset="0"/>
                <a:ea typeface="Microsoft Yi Baiti" pitchFamily="66" charset="0"/>
              </a:rPr>
              <a:t>Logic itself…</a:t>
            </a:r>
          </a:p>
        </p:txBody>
      </p:sp>
      <p:sp>
        <p:nvSpPr>
          <p:cNvPr id="5" name="TextBox 4"/>
          <p:cNvSpPr txBox="1"/>
          <p:nvPr/>
        </p:nvSpPr>
        <p:spPr>
          <a:xfrm>
            <a:off x="3810000" y="6154130"/>
            <a:ext cx="4946803" cy="646331"/>
          </a:xfrm>
          <a:prstGeom prst="rect">
            <a:avLst/>
          </a:prstGeom>
          <a:noFill/>
        </p:spPr>
        <p:txBody>
          <a:bodyPr wrap="none" rtlCol="0">
            <a:spAutoFit/>
          </a:bodyPr>
          <a:lstStyle/>
          <a:p>
            <a:r>
              <a:rPr lang="en-US" sz="3600" dirty="0">
                <a:solidFill>
                  <a:schemeClr val="bg1">
                    <a:lumMod val="95000"/>
                  </a:schemeClr>
                </a:solidFill>
                <a:effectLst>
                  <a:glow>
                    <a:schemeClr val="tx1"/>
                  </a:glow>
                </a:effectLst>
                <a:latin typeface="Calibri" panose="020F0502020204030204" pitchFamily="34" charset="0"/>
                <a:ea typeface="Microsoft Yi Baiti" pitchFamily="66" charset="0"/>
              </a:rPr>
              <a:t>…reveals God’s existence.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815429"/>
            <a:ext cx="7928598" cy="5280571"/>
          </a:xfrm>
          <a:prstGeom prst="rect">
            <a:avLst/>
          </a:prstGeom>
        </p:spPr>
      </p:pic>
    </p:spTree>
    <p:extLst>
      <p:ext uri="{BB962C8B-B14F-4D97-AF65-F5344CB8AC3E}">
        <p14:creationId xmlns:p14="http://schemas.microsoft.com/office/powerpoint/2010/main" val="169888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828450"/>
            <a:ext cx="5791199" cy="5201919"/>
          </a:xfrm>
          <a:prstGeom prst="rect">
            <a:avLst/>
          </a:prstGeom>
        </p:spPr>
      </p:pic>
      <p:sp>
        <p:nvSpPr>
          <p:cNvPr id="8" name="TextBox 7">
            <a:extLst>
              <a:ext uri="{FF2B5EF4-FFF2-40B4-BE49-F238E27FC236}">
                <a16:creationId xmlns:a16="http://schemas.microsoft.com/office/drawing/2014/main" id="{08306A3F-00AA-4FBF-BB00-0B51A98C08C1}"/>
              </a:ext>
            </a:extLst>
          </p:cNvPr>
          <p:cNvSpPr txBox="1"/>
          <p:nvPr/>
        </p:nvSpPr>
        <p:spPr>
          <a:xfrm>
            <a:off x="3810000" y="6154130"/>
            <a:ext cx="4946803" cy="646331"/>
          </a:xfrm>
          <a:prstGeom prst="rect">
            <a:avLst/>
          </a:prstGeom>
          <a:noFill/>
        </p:spPr>
        <p:txBody>
          <a:bodyPr wrap="none" rtlCol="0">
            <a:spAutoFit/>
          </a:bodyPr>
          <a:lstStyle/>
          <a:p>
            <a:r>
              <a:rPr lang="en-US" sz="3600" dirty="0">
                <a:solidFill>
                  <a:schemeClr val="bg1">
                    <a:lumMod val="95000"/>
                    <a:alpha val="50000"/>
                  </a:schemeClr>
                </a:solidFill>
                <a:effectLst>
                  <a:glow>
                    <a:schemeClr val="tx1"/>
                  </a:glow>
                </a:effectLst>
                <a:latin typeface="Calibri" panose="020F0502020204030204" pitchFamily="34" charset="0"/>
                <a:ea typeface="Microsoft Yi Baiti" pitchFamily="66" charset="0"/>
              </a:rPr>
              <a:t>…reveals God’s existence.</a:t>
            </a:r>
          </a:p>
        </p:txBody>
      </p:sp>
      <p:sp>
        <p:nvSpPr>
          <p:cNvPr id="12" name="TextBox 11">
            <a:extLst>
              <a:ext uri="{FF2B5EF4-FFF2-40B4-BE49-F238E27FC236}">
                <a16:creationId xmlns:a16="http://schemas.microsoft.com/office/drawing/2014/main" id="{A99FCEA6-D384-4698-BA98-B9457A66C9B3}"/>
              </a:ext>
            </a:extLst>
          </p:cNvPr>
          <p:cNvSpPr txBox="1"/>
          <p:nvPr/>
        </p:nvSpPr>
        <p:spPr>
          <a:xfrm>
            <a:off x="533400" y="133739"/>
            <a:ext cx="2481770" cy="646331"/>
          </a:xfrm>
          <a:prstGeom prst="rect">
            <a:avLst/>
          </a:prstGeom>
          <a:noFill/>
        </p:spPr>
        <p:txBody>
          <a:bodyPr wrap="none" rtlCol="0">
            <a:spAutoFit/>
          </a:bodyPr>
          <a:lstStyle/>
          <a:p>
            <a:r>
              <a:rPr lang="en-US" sz="3600" dirty="0">
                <a:solidFill>
                  <a:schemeClr val="bg1">
                    <a:lumMod val="95000"/>
                    <a:alpha val="50000"/>
                  </a:schemeClr>
                </a:solidFill>
                <a:effectLst>
                  <a:glow>
                    <a:schemeClr val="tx1"/>
                  </a:glow>
                </a:effectLst>
                <a:latin typeface="Calibri" panose="020F0502020204030204" pitchFamily="34" charset="0"/>
                <a:ea typeface="Microsoft Yi Baiti" pitchFamily="66" charset="0"/>
              </a:rPr>
              <a:t>Logic itself…</a:t>
            </a:r>
          </a:p>
        </p:txBody>
      </p:sp>
    </p:spTree>
    <p:extLst>
      <p:ext uri="{BB962C8B-B14F-4D97-AF65-F5344CB8AC3E}">
        <p14:creationId xmlns:p14="http://schemas.microsoft.com/office/powerpoint/2010/main" val="1884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001545">
            <a:off x="784723" y="1178537"/>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3140591" y="493454"/>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6791881">
            <a:off x="4675587" y="477782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a:off x="7251602" y="678119"/>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673450">
            <a:off x="2209111" y="3125232"/>
            <a:ext cx="418222"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8" name="TextBox 27">
            <a:extLst>
              <a:ext uri="{FF2B5EF4-FFF2-40B4-BE49-F238E27FC236}">
                <a16:creationId xmlns:a16="http://schemas.microsoft.com/office/drawing/2014/main" id="{C88681DF-37AE-43C2-A3A5-2896E717DE10}"/>
              </a:ext>
            </a:extLst>
          </p:cNvPr>
          <p:cNvSpPr txBox="1"/>
          <p:nvPr/>
        </p:nvSpPr>
        <p:spPr>
          <a:xfrm>
            <a:off x="3810000" y="6154130"/>
            <a:ext cx="4946803" cy="646331"/>
          </a:xfrm>
          <a:prstGeom prst="rect">
            <a:avLst/>
          </a:prstGeom>
          <a:noFill/>
        </p:spPr>
        <p:txBody>
          <a:bodyPr wrap="none" rtlCol="0">
            <a:spAutoFit/>
          </a:bodyPr>
          <a:lstStyle/>
          <a:p>
            <a:r>
              <a:rPr lang="en-US" sz="3600" dirty="0">
                <a:solidFill>
                  <a:schemeClr val="bg1">
                    <a:lumMod val="95000"/>
                    <a:alpha val="50000"/>
                  </a:schemeClr>
                </a:solidFill>
                <a:effectLst>
                  <a:glow>
                    <a:schemeClr val="tx1"/>
                  </a:glow>
                </a:effectLst>
                <a:latin typeface="Calibri" panose="020F0502020204030204" pitchFamily="34" charset="0"/>
                <a:ea typeface="Microsoft Yi Baiti" pitchFamily="66" charset="0"/>
              </a:rPr>
              <a:t>…reveals God’s existence.</a:t>
            </a:r>
          </a:p>
        </p:txBody>
      </p:sp>
      <p:sp>
        <p:nvSpPr>
          <p:cNvPr id="29" name="TextBox 28">
            <a:extLst>
              <a:ext uri="{FF2B5EF4-FFF2-40B4-BE49-F238E27FC236}">
                <a16:creationId xmlns:a16="http://schemas.microsoft.com/office/drawing/2014/main" id="{5D27B602-62E2-40AA-924F-1EFA01A07F19}"/>
              </a:ext>
            </a:extLst>
          </p:cNvPr>
          <p:cNvSpPr txBox="1"/>
          <p:nvPr/>
        </p:nvSpPr>
        <p:spPr>
          <a:xfrm>
            <a:off x="533400" y="133739"/>
            <a:ext cx="2481770" cy="646331"/>
          </a:xfrm>
          <a:prstGeom prst="rect">
            <a:avLst/>
          </a:prstGeom>
          <a:noFill/>
        </p:spPr>
        <p:txBody>
          <a:bodyPr wrap="none" rtlCol="0">
            <a:spAutoFit/>
          </a:bodyPr>
          <a:lstStyle/>
          <a:p>
            <a:r>
              <a:rPr lang="en-US" sz="3600" dirty="0">
                <a:solidFill>
                  <a:schemeClr val="bg1">
                    <a:lumMod val="95000"/>
                    <a:alpha val="50000"/>
                  </a:schemeClr>
                </a:solidFill>
                <a:effectLst>
                  <a:glow>
                    <a:schemeClr val="tx1"/>
                  </a:glow>
                </a:effectLst>
                <a:latin typeface="Calibri" panose="020F0502020204030204" pitchFamily="34" charset="0"/>
                <a:ea typeface="Microsoft Yi Baiti" pitchFamily="66" charset="0"/>
              </a:rPr>
              <a:t>Logic itself…</a:t>
            </a:r>
          </a:p>
        </p:txBody>
      </p:sp>
    </p:spTree>
    <p:extLst>
      <p:ext uri="{BB962C8B-B14F-4D97-AF65-F5344CB8AC3E}">
        <p14:creationId xmlns:p14="http://schemas.microsoft.com/office/powerpoint/2010/main" val="133663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grpId="0" nodeType="afterEffect">
                                  <p:stCondLst>
                                    <p:cond delay="225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3500"/>
                            </p:stCondLst>
                            <p:childTnLst>
                              <p:par>
                                <p:cTn id="11" presetID="10" presetClass="exit" presetSubtype="0" fill="hold" grpId="0" nodeType="afterEffect">
                                  <p:stCondLst>
                                    <p:cond delay="375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Language</a:t>
            </a:r>
          </a:p>
        </p:txBody>
      </p:sp>
      <p:sp>
        <p:nvSpPr>
          <p:cNvPr id="30" name="TextBox 29"/>
          <p:cNvSpPr txBox="1"/>
          <p:nvPr/>
        </p:nvSpPr>
        <p:spPr>
          <a:xfrm flipH="1">
            <a:off x="2164913"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Truth</a:t>
            </a:r>
          </a:p>
        </p:txBody>
      </p:sp>
      <p:sp>
        <p:nvSpPr>
          <p:cNvPr id="31" name="TextBox 30"/>
          <p:cNvSpPr txBox="1"/>
          <p:nvPr/>
        </p:nvSpPr>
        <p:spPr>
          <a:xfrm flipH="1">
            <a:off x="5941436" y="3750277"/>
            <a:ext cx="2239828"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Knowledge</a:t>
            </a:r>
          </a:p>
        </p:txBody>
      </p:sp>
      <p:sp>
        <p:nvSpPr>
          <p:cNvPr id="32" name="TextBox 31"/>
          <p:cNvSpPr txBox="1"/>
          <p:nvPr/>
        </p:nvSpPr>
        <p:spPr>
          <a:xfrm flipH="1">
            <a:off x="6219221"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Science</a:t>
            </a:r>
          </a:p>
        </p:txBody>
      </p:sp>
      <p:sp>
        <p:nvSpPr>
          <p:cNvPr id="33" name="TextBox 32"/>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Tree>
    <p:extLst>
      <p:ext uri="{BB962C8B-B14F-4D97-AF65-F5344CB8AC3E}">
        <p14:creationId xmlns:p14="http://schemas.microsoft.com/office/powerpoint/2010/main" val="226417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Language</a:t>
            </a:r>
          </a:p>
        </p:txBody>
      </p:sp>
      <p:sp>
        <p:nvSpPr>
          <p:cNvPr id="30" name="TextBox 29"/>
          <p:cNvSpPr txBox="1"/>
          <p:nvPr/>
        </p:nvSpPr>
        <p:spPr>
          <a:xfrm flipH="1">
            <a:off x="2164913"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Truth</a:t>
            </a:r>
          </a:p>
        </p:txBody>
      </p:sp>
      <p:sp>
        <p:nvSpPr>
          <p:cNvPr id="31" name="TextBox 30"/>
          <p:cNvSpPr txBox="1"/>
          <p:nvPr/>
        </p:nvSpPr>
        <p:spPr>
          <a:xfrm flipH="1">
            <a:off x="5941436" y="3750277"/>
            <a:ext cx="2239828"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Knowledge</a:t>
            </a:r>
          </a:p>
        </p:txBody>
      </p:sp>
      <p:sp>
        <p:nvSpPr>
          <p:cNvPr id="32" name="TextBox 31"/>
          <p:cNvSpPr txBox="1"/>
          <p:nvPr/>
        </p:nvSpPr>
        <p:spPr>
          <a:xfrm flipH="1">
            <a:off x="6219221"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Science</a:t>
            </a:r>
          </a:p>
        </p:txBody>
      </p:sp>
      <p:sp>
        <p:nvSpPr>
          <p:cNvPr id="33" name="TextBox 32"/>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34" name="TextBox 33"/>
          <p:cNvSpPr txBox="1"/>
          <p:nvPr/>
        </p:nvSpPr>
        <p:spPr>
          <a:xfrm flipH="1">
            <a:off x="4940145" y="2743200"/>
            <a:ext cx="2070255" cy="707886"/>
          </a:xfrm>
          <a:prstGeom prst="rect">
            <a:avLst/>
          </a:prstGeom>
          <a:noFill/>
        </p:spPr>
        <p:txBody>
          <a:bodyPr wrap="square" rtlCol="0">
            <a:spAutoFit/>
          </a:bodyPr>
          <a:lstStyle/>
          <a:p>
            <a:pPr algn="ctr"/>
            <a:r>
              <a:rPr lang="en-US" sz="4000" b="1" dirty="0">
                <a:solidFill>
                  <a:schemeClr val="bg1"/>
                </a:solidFill>
                <a:effectLst>
                  <a:glow rad="1828800">
                    <a:schemeClr val="bg1">
                      <a:alpha val="34000"/>
                    </a:schemeClr>
                  </a:glow>
                </a:effectLst>
                <a:latin typeface="Calibri" panose="020F0502020204030204" pitchFamily="34" charset="0"/>
                <a:ea typeface="Microsoft Yi Baiti" panose="03000500000000000000" pitchFamily="66" charset="0"/>
              </a:rPr>
              <a:t>Logic</a:t>
            </a:r>
          </a:p>
        </p:txBody>
      </p:sp>
    </p:spTree>
    <p:extLst>
      <p:ext uri="{BB962C8B-B14F-4D97-AF65-F5344CB8AC3E}">
        <p14:creationId xmlns:p14="http://schemas.microsoft.com/office/powerpoint/2010/main" val="12672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5EEA2-E710-4843-B874-85609FE0B92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rot="1001545">
            <a:off x="977923" y="644100"/>
            <a:ext cx="955711" cy="2554545"/>
          </a:xfrm>
          <a:prstGeom prst="rect">
            <a:avLst/>
          </a:prstGeom>
          <a:noFill/>
        </p:spPr>
        <p:txBody>
          <a:bodyPr wrap="none" rtlCol="0">
            <a:spAutoFit/>
          </a:bodyPr>
          <a:lstStyle/>
          <a:p>
            <a:r>
              <a:rPr lang="en-US" sz="16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7" name="TextBox 6"/>
          <p:cNvSpPr txBox="1"/>
          <p:nvPr/>
        </p:nvSpPr>
        <p:spPr>
          <a:xfrm rot="697206">
            <a:off x="5655941" y="404533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8" name="TextBox 7"/>
          <p:cNvSpPr txBox="1"/>
          <p:nvPr/>
        </p:nvSpPr>
        <p:spPr>
          <a:xfrm>
            <a:off x="7715012" y="4272646"/>
            <a:ext cx="319318" cy="523220"/>
          </a:xfrm>
          <a:prstGeom prst="rect">
            <a:avLst/>
          </a:prstGeom>
          <a:noFill/>
        </p:spPr>
        <p:txBody>
          <a:bodyPr wrap="non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9" name="TextBox 8"/>
          <p:cNvSpPr txBox="1"/>
          <p:nvPr/>
        </p:nvSpPr>
        <p:spPr>
          <a:xfrm>
            <a:off x="2590800" y="511741"/>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0" name="TextBox 9"/>
          <p:cNvSpPr txBox="1"/>
          <p:nvPr/>
        </p:nvSpPr>
        <p:spPr>
          <a:xfrm>
            <a:off x="4079409" y="1921373"/>
            <a:ext cx="1149674" cy="3170099"/>
          </a:xfrm>
          <a:prstGeom prst="rect">
            <a:avLst/>
          </a:prstGeom>
          <a:noFill/>
        </p:spPr>
        <p:txBody>
          <a:bodyPr wrap="none" rtlCol="0">
            <a:spAutoFit/>
          </a:bodyPr>
          <a:lstStyle/>
          <a:p>
            <a:r>
              <a:rPr lang="en-US" sz="20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1" name="TextBox 10"/>
          <p:cNvSpPr txBox="1"/>
          <p:nvPr/>
        </p:nvSpPr>
        <p:spPr>
          <a:xfrm rot="1682775">
            <a:off x="6411564" y="1656862"/>
            <a:ext cx="503664" cy="1107996"/>
          </a:xfrm>
          <a:prstGeom prst="rect">
            <a:avLst/>
          </a:prstGeom>
          <a:noFill/>
        </p:spPr>
        <p:txBody>
          <a:bodyPr wrap="none" rtlCol="0">
            <a:spAutoFit/>
          </a:bodyPr>
          <a:lstStyle/>
          <a:p>
            <a:r>
              <a:rPr lang="en-US" sz="6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2" name="TextBox 11"/>
          <p:cNvSpPr txBox="1"/>
          <p:nvPr/>
        </p:nvSpPr>
        <p:spPr>
          <a:xfrm rot="20714253">
            <a:off x="2816624" y="1565701"/>
            <a:ext cx="647934" cy="1569660"/>
          </a:xfrm>
          <a:prstGeom prst="rect">
            <a:avLst/>
          </a:prstGeom>
          <a:noFill/>
        </p:spPr>
        <p:txBody>
          <a:bodyPr wrap="none" rtlCol="0">
            <a:spAutoFit/>
          </a:bodyPr>
          <a:lstStyle/>
          <a:p>
            <a:r>
              <a:rPr lang="en-US" sz="9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3" name="TextBox 12"/>
          <p:cNvSpPr txBox="1"/>
          <p:nvPr/>
        </p:nvSpPr>
        <p:spPr>
          <a:xfrm>
            <a:off x="5626533" y="493454"/>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4" name="TextBox 13"/>
          <p:cNvSpPr txBox="1"/>
          <p:nvPr/>
        </p:nvSpPr>
        <p:spPr>
          <a:xfrm rot="3592708">
            <a:off x="7715012" y="1565701"/>
            <a:ext cx="444352" cy="923330"/>
          </a:xfrm>
          <a:prstGeom prst="rect">
            <a:avLst/>
          </a:prstGeom>
          <a:noFill/>
        </p:spPr>
        <p:txBody>
          <a:bodyPr wrap="none" rtlCol="0">
            <a:spAutoFit/>
          </a:bodyPr>
          <a:lstStyle/>
          <a:p>
            <a:r>
              <a:rPr lang="en-US" sz="5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5" name="TextBox 14"/>
          <p:cNvSpPr txBox="1"/>
          <p:nvPr/>
        </p:nvSpPr>
        <p:spPr>
          <a:xfrm rot="10800000">
            <a:off x="1887985" y="396240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6" name="TextBox 15"/>
          <p:cNvSpPr txBox="1"/>
          <p:nvPr/>
        </p:nvSpPr>
        <p:spPr>
          <a:xfrm>
            <a:off x="7239000" y="3023937"/>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7" name="TextBox 16"/>
          <p:cNvSpPr txBox="1"/>
          <p:nvPr/>
        </p:nvSpPr>
        <p:spPr>
          <a:xfrm rot="2930634">
            <a:off x="727502" y="4254149"/>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8" name="TextBox 17"/>
          <p:cNvSpPr txBox="1"/>
          <p:nvPr/>
        </p:nvSpPr>
        <p:spPr>
          <a:xfrm>
            <a:off x="5791395" y="1476852"/>
            <a:ext cx="300082" cy="461665"/>
          </a:xfrm>
          <a:prstGeom prst="rect">
            <a:avLst/>
          </a:prstGeom>
          <a:noFill/>
        </p:spPr>
        <p:txBody>
          <a:bodyPr wrap="none" rtlCol="0">
            <a:spAutoFit/>
          </a:bodyPr>
          <a:lstStyle/>
          <a:p>
            <a:r>
              <a:rPr lang="en-US" sz="24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19" name="TextBox 18"/>
          <p:cNvSpPr txBox="1"/>
          <p:nvPr/>
        </p:nvSpPr>
        <p:spPr>
          <a:xfrm rot="9112636">
            <a:off x="4288293" y="568301"/>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0" name="TextBox 19"/>
          <p:cNvSpPr txBox="1"/>
          <p:nvPr/>
        </p:nvSpPr>
        <p:spPr>
          <a:xfrm rot="16791881">
            <a:off x="4675587" y="5112461"/>
            <a:ext cx="609462" cy="1446550"/>
          </a:xfrm>
          <a:prstGeom prst="rect">
            <a:avLst/>
          </a:prstGeom>
          <a:noFill/>
        </p:spPr>
        <p:txBody>
          <a:bodyPr wrap="none" rtlCol="0">
            <a:spAutoFit/>
          </a:bodyPr>
          <a:lstStyle/>
          <a:p>
            <a:r>
              <a:rPr lang="en-US" sz="8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1" name="TextBox 20"/>
          <p:cNvSpPr txBox="1"/>
          <p:nvPr/>
        </p:nvSpPr>
        <p:spPr>
          <a:xfrm rot="10800000">
            <a:off x="6680612" y="4533088"/>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2" name="TextBox 21"/>
          <p:cNvSpPr txBox="1"/>
          <p:nvPr/>
        </p:nvSpPr>
        <p:spPr>
          <a:xfrm rot="6386653">
            <a:off x="2798746" y="4506477"/>
            <a:ext cx="570990" cy="1323439"/>
          </a:xfrm>
          <a:prstGeom prst="rect">
            <a:avLst/>
          </a:prstGeom>
          <a:noFill/>
        </p:spPr>
        <p:txBody>
          <a:bodyPr wrap="none" rtlCol="0">
            <a:spAutoFit/>
          </a:bodyPr>
          <a:lstStyle/>
          <a:p>
            <a:r>
              <a:rPr lang="en-US" sz="80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4" name="TextBox 23"/>
          <p:cNvSpPr txBox="1"/>
          <p:nvPr/>
        </p:nvSpPr>
        <p:spPr>
          <a:xfrm>
            <a:off x="1276883" y="5610236"/>
            <a:ext cx="357790" cy="646331"/>
          </a:xfrm>
          <a:prstGeom prst="rect">
            <a:avLst/>
          </a:prstGeom>
          <a:noFill/>
        </p:spPr>
        <p:txBody>
          <a:bodyPr wrap="none" rtlCol="0">
            <a:spAutoFit/>
          </a:bodyPr>
          <a:lstStyle/>
          <a:p>
            <a:r>
              <a:rPr lang="en-US" sz="36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3" name="TextBox 22"/>
          <p:cNvSpPr txBox="1"/>
          <p:nvPr/>
        </p:nvSpPr>
        <p:spPr>
          <a:xfrm rot="2425418">
            <a:off x="1961056" y="2762327"/>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5" name="TextBox 24"/>
          <p:cNvSpPr txBox="1"/>
          <p:nvPr/>
        </p:nvSpPr>
        <p:spPr>
          <a:xfrm rot="2115809">
            <a:off x="6361292" y="3378628"/>
            <a:ext cx="496707" cy="523220"/>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6" name="TextBox 25"/>
          <p:cNvSpPr txBox="1"/>
          <p:nvPr/>
        </p:nvSpPr>
        <p:spPr>
          <a:xfrm rot="2425418">
            <a:off x="7358845" y="640121"/>
            <a:ext cx="407714" cy="519751"/>
          </a:xfrm>
          <a:prstGeom prst="rect">
            <a:avLst/>
          </a:prstGeom>
          <a:noFill/>
        </p:spPr>
        <p:txBody>
          <a:bodyPr wrap="square" rtlCol="0">
            <a:spAutoFit/>
          </a:bodyPr>
          <a:lstStyle/>
          <a:p>
            <a:r>
              <a:rPr lang="en-US" sz="2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27" name="TextBox 26"/>
          <p:cNvSpPr txBox="1"/>
          <p:nvPr/>
        </p:nvSpPr>
        <p:spPr>
          <a:xfrm flipH="1">
            <a:off x="485691" y="2971800"/>
            <a:ext cx="3524398" cy="1200329"/>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Meaning &amp; Purpose</a:t>
            </a:r>
          </a:p>
        </p:txBody>
      </p:sp>
      <p:sp>
        <p:nvSpPr>
          <p:cNvPr id="28" name="TextBox 27"/>
          <p:cNvSpPr txBox="1"/>
          <p:nvPr/>
        </p:nvSpPr>
        <p:spPr>
          <a:xfrm flipH="1">
            <a:off x="2948590" y="4396608"/>
            <a:ext cx="284280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Interpretation</a:t>
            </a:r>
          </a:p>
        </p:txBody>
      </p:sp>
      <p:sp>
        <p:nvSpPr>
          <p:cNvPr id="29" name="TextBox 28"/>
          <p:cNvSpPr txBox="1"/>
          <p:nvPr/>
        </p:nvSpPr>
        <p:spPr>
          <a:xfrm flipH="1">
            <a:off x="3871181" y="1676400"/>
            <a:ext cx="2070255"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Language</a:t>
            </a:r>
          </a:p>
        </p:txBody>
      </p:sp>
      <p:sp>
        <p:nvSpPr>
          <p:cNvPr id="30" name="TextBox 29"/>
          <p:cNvSpPr txBox="1"/>
          <p:nvPr/>
        </p:nvSpPr>
        <p:spPr>
          <a:xfrm flipH="1">
            <a:off x="2164913"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Truth</a:t>
            </a:r>
          </a:p>
        </p:txBody>
      </p:sp>
      <p:sp>
        <p:nvSpPr>
          <p:cNvPr id="31" name="TextBox 30"/>
          <p:cNvSpPr txBox="1"/>
          <p:nvPr/>
        </p:nvSpPr>
        <p:spPr>
          <a:xfrm flipH="1">
            <a:off x="5941436" y="3750277"/>
            <a:ext cx="2239828"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Knowledge</a:t>
            </a:r>
          </a:p>
        </p:txBody>
      </p:sp>
      <p:sp>
        <p:nvSpPr>
          <p:cNvPr id="32" name="TextBox 31"/>
          <p:cNvSpPr txBox="1"/>
          <p:nvPr/>
        </p:nvSpPr>
        <p:spPr>
          <a:xfrm flipH="1">
            <a:off x="6219221" y="1030069"/>
            <a:ext cx="1681362" cy="646331"/>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Science</a:t>
            </a:r>
          </a:p>
        </p:txBody>
      </p:sp>
      <p:sp>
        <p:nvSpPr>
          <p:cNvPr id="33" name="TextBox 32"/>
          <p:cNvSpPr txBox="1"/>
          <p:nvPr/>
        </p:nvSpPr>
        <p:spPr>
          <a:xfrm rot="10800000">
            <a:off x="7059902" y="2192940"/>
            <a:ext cx="415498" cy="830997"/>
          </a:xfrm>
          <a:prstGeom prst="rect">
            <a:avLst/>
          </a:prstGeom>
          <a:noFill/>
        </p:spPr>
        <p:txBody>
          <a:bodyPr wrap="none" rtlCol="0">
            <a:spAutoFit/>
          </a:bodyPr>
          <a:lstStyle/>
          <a:p>
            <a:r>
              <a:rPr lang="en-US" sz="4800" dirty="0">
                <a:solidFill>
                  <a:schemeClr val="bg1">
                    <a:alpha val="80000"/>
                  </a:schemeClr>
                </a:solidFill>
                <a:latin typeface="Fredericka the Great" panose="02000000000000000000" pitchFamily="2" charset="0"/>
                <a:ea typeface="Fredericka the Great" panose="02000000000000000000" pitchFamily="2" charset="0"/>
              </a:rPr>
              <a:t>?</a:t>
            </a:r>
          </a:p>
        </p:txBody>
      </p:sp>
      <p:sp>
        <p:nvSpPr>
          <p:cNvPr id="34" name="TextBox 33"/>
          <p:cNvSpPr txBox="1"/>
          <p:nvPr/>
        </p:nvSpPr>
        <p:spPr>
          <a:xfrm flipH="1">
            <a:off x="4940145" y="2743200"/>
            <a:ext cx="2070255" cy="707886"/>
          </a:xfrm>
          <a:prstGeom prst="rect">
            <a:avLst/>
          </a:prstGeom>
          <a:noFill/>
        </p:spPr>
        <p:txBody>
          <a:bodyPr wrap="square" rtlCol="0">
            <a:spAutoFit/>
          </a:bodyPr>
          <a:lstStyle/>
          <a:p>
            <a:pPr algn="ctr"/>
            <a:r>
              <a:rPr lang="en-US" sz="4000" b="1" dirty="0">
                <a:solidFill>
                  <a:schemeClr val="bg1"/>
                </a:solidFill>
                <a:effectLst>
                  <a:glow rad="1206500">
                    <a:schemeClr val="tx1">
                      <a:alpha val="50000"/>
                    </a:schemeClr>
                  </a:glow>
                </a:effectLst>
                <a:latin typeface="Calibri" panose="020F0502020204030204" pitchFamily="34" charset="0"/>
                <a:ea typeface="Microsoft Yi Baiti" panose="03000500000000000000" pitchFamily="66" charset="0"/>
              </a:rPr>
              <a:t>Logic</a:t>
            </a:r>
          </a:p>
        </p:txBody>
      </p:sp>
    </p:spTree>
    <p:extLst>
      <p:ext uri="{BB962C8B-B14F-4D97-AF65-F5344CB8AC3E}">
        <p14:creationId xmlns:p14="http://schemas.microsoft.com/office/powerpoint/2010/main" val="106173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250"/>
                            </p:stCondLst>
                            <p:childTnLst>
                              <p:par>
                                <p:cTn id="8" presetID="10" presetClass="exit" presetSubtype="0" fill="hold" grpId="0" nodeType="afterEffect">
                                  <p:stCondLst>
                                    <p:cond delay="300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par>
                          <p:cTn id="11" fill="hold">
                            <p:stCondLst>
                              <p:cond delay="4750"/>
                            </p:stCondLst>
                            <p:childTnLst>
                              <p:par>
                                <p:cTn id="12" presetID="1" presetClass="entr" presetSubtype="0" fill="hold" grpId="0" nodeType="afterEffect">
                                  <p:stCondLst>
                                    <p:cond delay="1000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60C18-B06D-49B2-B6F3-04D00B51F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4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20970"/>
            <a:ext cx="7924800" cy="5398476"/>
          </a:xfrm>
          <a:prstGeom prst="rect">
            <a:avLst/>
          </a:prstGeom>
        </p:spPr>
      </p:pic>
      <p:sp>
        <p:nvSpPr>
          <p:cNvPr id="7" name="TextBox 6"/>
          <p:cNvSpPr txBox="1"/>
          <p:nvPr/>
        </p:nvSpPr>
        <p:spPr>
          <a:xfrm>
            <a:off x="569740" y="58130"/>
            <a:ext cx="6288260" cy="646331"/>
          </a:xfrm>
          <a:prstGeom prst="rect">
            <a:avLst/>
          </a:prstGeom>
          <a:noFill/>
        </p:spPr>
        <p:txBody>
          <a:bodyPr wrap="none" rtlCol="0">
            <a:spAutoFit/>
          </a:bodyPr>
          <a:lstStyle/>
          <a:p>
            <a:r>
              <a:rPr lang="en-US" sz="3600" dirty="0">
                <a:solidFill>
                  <a:prstClr val="white">
                    <a:lumMod val="95000"/>
                  </a:prstClr>
                </a:solidFill>
                <a:effectLst>
                  <a:glow>
                    <a:prstClr val="white">
                      <a:lumMod val="85000"/>
                    </a:prstClr>
                  </a:glow>
                </a:effectLst>
                <a:latin typeface="Calibri" panose="020F0502020204030204" pitchFamily="34" charset="0"/>
                <a:ea typeface="Microsoft Yi Baiti" pitchFamily="66" charset="0"/>
              </a:rPr>
              <a:t>The beauty of God’s excellence…</a:t>
            </a:r>
          </a:p>
        </p:txBody>
      </p:sp>
      <p:sp>
        <p:nvSpPr>
          <p:cNvPr id="8" name="TextBox 7"/>
          <p:cNvSpPr txBox="1"/>
          <p:nvPr/>
        </p:nvSpPr>
        <p:spPr>
          <a:xfrm>
            <a:off x="1163305" y="6191452"/>
            <a:ext cx="7447295" cy="646331"/>
          </a:xfrm>
          <a:prstGeom prst="rect">
            <a:avLst/>
          </a:prstGeom>
          <a:noFill/>
        </p:spPr>
        <p:txBody>
          <a:bodyPr wrap="none" rtlCol="0">
            <a:spAutoFit/>
          </a:bodyPr>
          <a:lstStyle/>
          <a:p>
            <a:r>
              <a:rPr lang="en-US" sz="3600" dirty="0">
                <a:solidFill>
                  <a:prstClr val="white">
                    <a:lumMod val="95000"/>
                  </a:prstClr>
                </a:solidFill>
                <a:effectLst>
                  <a:glow>
                    <a:prstClr val="white">
                      <a:lumMod val="85000"/>
                    </a:prstClr>
                  </a:glow>
                </a:effectLst>
                <a:latin typeface="Calibri" panose="020F0502020204030204" pitchFamily="34" charset="0"/>
                <a:ea typeface="Microsoft Yi Baiti" pitchFamily="66" charset="0"/>
              </a:rPr>
              <a:t>…is known immediately and intuitively.</a:t>
            </a:r>
          </a:p>
        </p:txBody>
      </p:sp>
    </p:spTree>
    <p:extLst>
      <p:ext uri="{BB962C8B-B14F-4D97-AF65-F5344CB8AC3E}">
        <p14:creationId xmlns:p14="http://schemas.microsoft.com/office/powerpoint/2010/main" val="91095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5723" cy="6857999"/>
          </a:xfrm>
          <a:prstGeom prst="rect">
            <a:avLst/>
          </a:prstGeom>
        </p:spPr>
      </p:pic>
      <p:grpSp>
        <p:nvGrpSpPr>
          <p:cNvPr id="7" name="Group 6"/>
          <p:cNvGrpSpPr/>
          <p:nvPr/>
        </p:nvGrpSpPr>
        <p:grpSpPr>
          <a:xfrm>
            <a:off x="6248400" y="1790700"/>
            <a:ext cx="304800" cy="838200"/>
            <a:chOff x="7315200" y="685800"/>
            <a:chExt cx="304800" cy="838200"/>
          </a:xfrm>
        </p:grpSpPr>
        <p:sp>
          <p:nvSpPr>
            <p:cNvPr id="2" name="Oval 1"/>
            <p:cNvSpPr/>
            <p:nvPr/>
          </p:nvSpPr>
          <p:spPr>
            <a:xfrm>
              <a:off x="7315200" y="1295400"/>
              <a:ext cx="30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608277" y="685800"/>
              <a:ext cx="0" cy="7239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705600" y="1485900"/>
            <a:ext cx="304800" cy="838200"/>
            <a:chOff x="7315200" y="685800"/>
            <a:chExt cx="304800" cy="838200"/>
          </a:xfrm>
        </p:grpSpPr>
        <p:sp>
          <p:nvSpPr>
            <p:cNvPr id="9" name="Oval 8"/>
            <p:cNvSpPr/>
            <p:nvPr/>
          </p:nvSpPr>
          <p:spPr>
            <a:xfrm>
              <a:off x="7315200" y="1295400"/>
              <a:ext cx="30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608277" y="685800"/>
              <a:ext cx="0" cy="7239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162800" y="1219200"/>
            <a:ext cx="304800" cy="838200"/>
            <a:chOff x="7315200" y="685800"/>
            <a:chExt cx="304800" cy="838200"/>
          </a:xfrm>
        </p:grpSpPr>
        <p:sp>
          <p:nvSpPr>
            <p:cNvPr id="12" name="Oval 11"/>
            <p:cNvSpPr/>
            <p:nvPr/>
          </p:nvSpPr>
          <p:spPr>
            <a:xfrm>
              <a:off x="7315200" y="1295400"/>
              <a:ext cx="30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7608277" y="685800"/>
              <a:ext cx="0" cy="7239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924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08000" y="3150275"/>
            <a:ext cx="8128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2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God Is Too Great To Be Known Unless He Makes Himself Known</a:t>
            </a:r>
          </a:p>
        </p:txBody>
      </p:sp>
      <p:sp>
        <p:nvSpPr>
          <p:cNvPr id="6" name="Text Box 5"/>
          <p:cNvSpPr txBox="1">
            <a:spLocks noChangeArrowheads="1"/>
          </p:cNvSpPr>
          <p:nvPr/>
        </p:nvSpPr>
        <p:spPr bwMode="auto">
          <a:xfrm>
            <a:off x="497542" y="457200"/>
            <a:ext cx="8128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0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Section Two</a:t>
            </a:r>
          </a:p>
          <a:p>
            <a:pPr algn="ctr"/>
            <a:endParaRPr lang="en-US" sz="28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265451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5723" cy="6857999"/>
          </a:xfrm>
          <a:prstGeom prst="rect">
            <a:avLst/>
          </a:prstGeom>
        </p:spPr>
      </p:pic>
      <p:grpSp>
        <p:nvGrpSpPr>
          <p:cNvPr id="7" name="Group 6"/>
          <p:cNvGrpSpPr/>
          <p:nvPr/>
        </p:nvGrpSpPr>
        <p:grpSpPr>
          <a:xfrm>
            <a:off x="6248400" y="1790700"/>
            <a:ext cx="304800" cy="838200"/>
            <a:chOff x="7315200" y="685800"/>
            <a:chExt cx="304800" cy="838200"/>
          </a:xfrm>
        </p:grpSpPr>
        <p:sp>
          <p:nvSpPr>
            <p:cNvPr id="2" name="Oval 1"/>
            <p:cNvSpPr/>
            <p:nvPr/>
          </p:nvSpPr>
          <p:spPr>
            <a:xfrm>
              <a:off x="7315200" y="1295400"/>
              <a:ext cx="30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608277" y="685800"/>
              <a:ext cx="0" cy="7239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705600" y="1485900"/>
            <a:ext cx="304800" cy="838200"/>
            <a:chOff x="7315200" y="685800"/>
            <a:chExt cx="304800" cy="838200"/>
          </a:xfrm>
        </p:grpSpPr>
        <p:sp>
          <p:nvSpPr>
            <p:cNvPr id="9" name="Oval 8"/>
            <p:cNvSpPr/>
            <p:nvPr/>
          </p:nvSpPr>
          <p:spPr>
            <a:xfrm>
              <a:off x="7315200" y="1295400"/>
              <a:ext cx="30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608277" y="685800"/>
              <a:ext cx="0" cy="7239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162800" y="1219200"/>
            <a:ext cx="304800" cy="838200"/>
            <a:chOff x="7315200" y="685800"/>
            <a:chExt cx="304800" cy="838200"/>
          </a:xfrm>
        </p:grpSpPr>
        <p:sp>
          <p:nvSpPr>
            <p:cNvPr id="12" name="Oval 11"/>
            <p:cNvSpPr/>
            <p:nvPr/>
          </p:nvSpPr>
          <p:spPr>
            <a:xfrm>
              <a:off x="7315200" y="1295400"/>
              <a:ext cx="30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7608277" y="685800"/>
              <a:ext cx="0" cy="7239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Explosion 1 3"/>
          <p:cNvSpPr/>
          <p:nvPr/>
        </p:nvSpPr>
        <p:spPr>
          <a:xfrm>
            <a:off x="7643255" y="980342"/>
            <a:ext cx="914400" cy="914400"/>
          </a:xfrm>
          <a:prstGeom prst="irregularSeal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43803" y="515650"/>
            <a:ext cx="404278" cy="1107996"/>
          </a:xfrm>
          <a:prstGeom prst="rect">
            <a:avLst/>
          </a:prstGeom>
          <a:noFill/>
        </p:spPr>
        <p:txBody>
          <a:bodyPr wrap="none" rtlCol="0">
            <a:spAutoFit/>
          </a:bodyPr>
          <a:lstStyle/>
          <a:p>
            <a:r>
              <a:rPr lang="en-US" sz="6600" dirty="0">
                <a:latin typeface="Bernard MT Condensed" panose="02050806060905020404" pitchFamily="18" charset="0"/>
                <a:cs typeface="Times New Roman" panose="02020603050405020304" pitchFamily="18" charset="0"/>
              </a:rPr>
              <a:t>!</a:t>
            </a:r>
          </a:p>
        </p:txBody>
      </p:sp>
    </p:spTree>
    <p:extLst>
      <p:ext uri="{BB962C8B-B14F-4D97-AF65-F5344CB8AC3E}">
        <p14:creationId xmlns:p14="http://schemas.microsoft.com/office/powerpoint/2010/main" val="301909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Craig\Downloads\file0001514136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6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CE122F-74CD-49D9-8D5C-B4B063877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82" y="681681"/>
            <a:ext cx="8168417" cy="5453788"/>
          </a:xfrm>
          <a:prstGeom prst="rect">
            <a:avLst/>
          </a:prstGeom>
        </p:spPr>
      </p:pic>
      <p:sp>
        <p:nvSpPr>
          <p:cNvPr id="5" name="TextBox 4">
            <a:extLst>
              <a:ext uri="{FF2B5EF4-FFF2-40B4-BE49-F238E27FC236}">
                <a16:creationId xmlns:a16="http://schemas.microsoft.com/office/drawing/2014/main" id="{2F117725-FD06-463F-AAB4-8C503826FE4B}"/>
              </a:ext>
            </a:extLst>
          </p:cNvPr>
          <p:cNvSpPr txBox="1"/>
          <p:nvPr/>
        </p:nvSpPr>
        <p:spPr>
          <a:xfrm>
            <a:off x="569740" y="58130"/>
            <a:ext cx="6288260" cy="646331"/>
          </a:xfrm>
          <a:prstGeom prst="rect">
            <a:avLst/>
          </a:prstGeom>
          <a:noFill/>
        </p:spPr>
        <p:txBody>
          <a:bodyPr wrap="none" rtlCol="0">
            <a:spAutoFit/>
          </a:bodyPr>
          <a:lstStyle/>
          <a:p>
            <a:r>
              <a:rPr lang="en-US" sz="3600" dirty="0">
                <a:solidFill>
                  <a:prstClr val="white">
                    <a:lumMod val="95000"/>
                    <a:alpha val="50000"/>
                  </a:prstClr>
                </a:solidFill>
                <a:effectLst>
                  <a:glow>
                    <a:prstClr val="white">
                      <a:lumMod val="85000"/>
                    </a:prstClr>
                  </a:glow>
                </a:effectLst>
                <a:latin typeface="Calibri" panose="020F0502020204030204" pitchFamily="34" charset="0"/>
                <a:ea typeface="Microsoft Yi Baiti" pitchFamily="66" charset="0"/>
              </a:rPr>
              <a:t>The beauty of God’s excellence…</a:t>
            </a:r>
          </a:p>
        </p:txBody>
      </p:sp>
      <p:sp>
        <p:nvSpPr>
          <p:cNvPr id="7" name="TextBox 6">
            <a:extLst>
              <a:ext uri="{FF2B5EF4-FFF2-40B4-BE49-F238E27FC236}">
                <a16:creationId xmlns:a16="http://schemas.microsoft.com/office/drawing/2014/main" id="{6A382405-3C95-4EED-9488-2E0E0E1766F5}"/>
              </a:ext>
            </a:extLst>
          </p:cNvPr>
          <p:cNvSpPr txBox="1"/>
          <p:nvPr/>
        </p:nvSpPr>
        <p:spPr>
          <a:xfrm>
            <a:off x="1163305" y="6191452"/>
            <a:ext cx="7447295" cy="646331"/>
          </a:xfrm>
          <a:prstGeom prst="rect">
            <a:avLst/>
          </a:prstGeom>
          <a:noFill/>
        </p:spPr>
        <p:txBody>
          <a:bodyPr wrap="none" rtlCol="0">
            <a:spAutoFit/>
          </a:bodyPr>
          <a:lstStyle/>
          <a:p>
            <a:r>
              <a:rPr lang="en-US" sz="3600" dirty="0">
                <a:solidFill>
                  <a:prstClr val="white">
                    <a:lumMod val="95000"/>
                    <a:alpha val="50000"/>
                  </a:prstClr>
                </a:solidFill>
                <a:effectLst>
                  <a:glow>
                    <a:prstClr val="white">
                      <a:lumMod val="85000"/>
                    </a:prstClr>
                  </a:glow>
                </a:effectLst>
                <a:latin typeface="Calibri" panose="020F0502020204030204" pitchFamily="34" charset="0"/>
                <a:ea typeface="Microsoft Yi Baiti" pitchFamily="66" charset="0"/>
              </a:rPr>
              <a:t>…is known immediately and intuitively.</a:t>
            </a:r>
          </a:p>
        </p:txBody>
      </p:sp>
    </p:spTree>
    <p:extLst>
      <p:ext uri="{BB962C8B-B14F-4D97-AF65-F5344CB8AC3E}">
        <p14:creationId xmlns:p14="http://schemas.microsoft.com/office/powerpoint/2010/main" val="11616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8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7250" y="1443841"/>
            <a:ext cx="7429500" cy="3970318"/>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“The divine glory and beauty of divine things is in itself a real evidence of their divinity, and the most direct and strong evidence. He that truly sees the divine, transcendent, supreme glory of those things which are divine, does, as it were, know their divinity intuitively.” </a:t>
            </a:r>
          </a:p>
        </p:txBody>
      </p:sp>
      <p:sp>
        <p:nvSpPr>
          <p:cNvPr id="3" name="TextBox 2"/>
          <p:cNvSpPr txBox="1"/>
          <p:nvPr/>
        </p:nvSpPr>
        <p:spPr>
          <a:xfrm>
            <a:off x="609600" y="6138446"/>
            <a:ext cx="4329006" cy="338554"/>
          </a:xfrm>
          <a:prstGeom prst="rect">
            <a:avLst/>
          </a:prstGeom>
          <a:noFill/>
        </p:spPr>
        <p:txBody>
          <a:bodyPr wrap="none" rtlCol="0">
            <a:spAutoFit/>
          </a:bodyPr>
          <a:lstStyle/>
          <a:p>
            <a:r>
              <a:rPr lang="en-US" sz="1600" dirty="0">
                <a:solidFill>
                  <a:schemeClr val="bg1"/>
                </a:solidFill>
              </a:rPr>
              <a:t>Source</a:t>
            </a:r>
            <a:r>
              <a:rPr lang="en-US" sz="1600" i="1" dirty="0">
                <a:solidFill>
                  <a:schemeClr val="bg1"/>
                </a:solidFill>
              </a:rPr>
              <a:t>: Religious Affections, </a:t>
            </a:r>
            <a:r>
              <a:rPr lang="en-US" sz="1600" dirty="0">
                <a:solidFill>
                  <a:schemeClr val="bg1"/>
                </a:solidFill>
              </a:rPr>
              <a:t>Banner of Truth</a:t>
            </a:r>
            <a:r>
              <a:rPr lang="en-US" sz="1600" i="1" dirty="0">
                <a:solidFill>
                  <a:schemeClr val="bg1"/>
                </a:solidFill>
              </a:rPr>
              <a:t>, </a:t>
            </a:r>
            <a:r>
              <a:rPr lang="en-US" sz="1600" dirty="0">
                <a:solidFill>
                  <a:schemeClr val="bg1"/>
                </a:solidFill>
              </a:rPr>
              <a:t>224</a:t>
            </a:r>
            <a:r>
              <a:rPr lang="en-US" sz="1600" i="1" dirty="0">
                <a:solidFill>
                  <a:schemeClr val="bg1"/>
                </a:solidFill>
              </a:rPr>
              <a:t>.</a:t>
            </a:r>
          </a:p>
        </p:txBody>
      </p:sp>
    </p:spTree>
    <p:extLst>
      <p:ext uri="{BB962C8B-B14F-4D97-AF65-F5344CB8AC3E}">
        <p14:creationId xmlns:p14="http://schemas.microsoft.com/office/powerpoint/2010/main" val="411890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8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6138446"/>
            <a:ext cx="4329006" cy="338554"/>
          </a:xfrm>
          <a:prstGeom prst="rect">
            <a:avLst/>
          </a:prstGeom>
          <a:noFill/>
        </p:spPr>
        <p:txBody>
          <a:bodyPr wrap="none" rtlCol="0">
            <a:spAutoFit/>
          </a:bodyPr>
          <a:lstStyle/>
          <a:p>
            <a:r>
              <a:rPr lang="en-US" sz="1600" dirty="0">
                <a:solidFill>
                  <a:schemeClr val="bg1"/>
                </a:solidFill>
              </a:rPr>
              <a:t>Source</a:t>
            </a:r>
            <a:r>
              <a:rPr lang="en-US" sz="1600" i="1" dirty="0">
                <a:solidFill>
                  <a:schemeClr val="bg1"/>
                </a:solidFill>
              </a:rPr>
              <a:t>: Religious Affections, </a:t>
            </a:r>
            <a:r>
              <a:rPr lang="en-US" sz="1600" dirty="0">
                <a:solidFill>
                  <a:schemeClr val="bg1"/>
                </a:solidFill>
              </a:rPr>
              <a:t>Banner of Truth, 223</a:t>
            </a:r>
            <a:r>
              <a:rPr lang="en-US" sz="1600" i="1" dirty="0">
                <a:solidFill>
                  <a:schemeClr val="bg1"/>
                </a:solidFill>
              </a:rPr>
              <a:t>.</a:t>
            </a:r>
          </a:p>
        </p:txBody>
      </p:sp>
      <p:sp>
        <p:nvSpPr>
          <p:cNvPr id="4" name="Rectangle 3"/>
          <p:cNvSpPr/>
          <p:nvPr/>
        </p:nvSpPr>
        <p:spPr>
          <a:xfrm>
            <a:off x="1257300" y="1997839"/>
            <a:ext cx="6629400" cy="2862322"/>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“The gospel of the blessed God does not go abroad a-begging for its evidence, so much as some think; it has its highest and most proper evidence in itself.”   </a:t>
            </a:r>
          </a:p>
        </p:txBody>
      </p:sp>
    </p:spTree>
    <p:extLst>
      <p:ext uri="{BB962C8B-B14F-4D97-AF65-F5344CB8AC3E}">
        <p14:creationId xmlns:p14="http://schemas.microsoft.com/office/powerpoint/2010/main" val="215046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B4D8-A568-4508-A848-2B5E5EE2F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7" name="TextBox 6"/>
          <p:cNvSpPr txBox="1"/>
          <p:nvPr/>
        </p:nvSpPr>
        <p:spPr>
          <a:xfrm>
            <a:off x="417340" y="39469"/>
            <a:ext cx="6288260" cy="646331"/>
          </a:xfrm>
          <a:prstGeom prst="rect">
            <a:avLst/>
          </a:prstGeom>
          <a:noFill/>
        </p:spPr>
        <p:txBody>
          <a:bodyPr wrap="none" rtlCol="0">
            <a:spAutoFit/>
          </a:bodyPr>
          <a:lstStyle/>
          <a:p>
            <a:r>
              <a:rPr lang="en-US" sz="3600" dirty="0">
                <a:solidFill>
                  <a:schemeClr val="bg1">
                    <a:lumMod val="95000"/>
                  </a:schemeClr>
                </a:solidFill>
                <a:effectLst>
                  <a:glow rad="482600">
                    <a:schemeClr val="tx1">
                      <a:alpha val="52000"/>
                    </a:schemeClr>
                  </a:glow>
                </a:effectLst>
                <a:latin typeface="Calibri" panose="020F0502020204030204" pitchFamily="34" charset="0"/>
                <a:ea typeface="Microsoft Yi Baiti" pitchFamily="66" charset="0"/>
              </a:rPr>
              <a:t>The beauty of God’s excellence…</a:t>
            </a:r>
          </a:p>
        </p:txBody>
      </p:sp>
      <p:sp>
        <p:nvSpPr>
          <p:cNvPr id="8" name="TextBox 7"/>
          <p:cNvSpPr txBox="1"/>
          <p:nvPr/>
        </p:nvSpPr>
        <p:spPr>
          <a:xfrm>
            <a:off x="1315705" y="6135469"/>
            <a:ext cx="7447295" cy="646331"/>
          </a:xfrm>
          <a:prstGeom prst="rect">
            <a:avLst/>
          </a:prstGeom>
          <a:noFill/>
        </p:spPr>
        <p:txBody>
          <a:bodyPr wrap="none" rtlCol="0">
            <a:spAutoFit/>
          </a:bodyPr>
          <a:lstStyle/>
          <a:p>
            <a:r>
              <a:rPr lang="en-US" sz="3600" dirty="0">
                <a:solidFill>
                  <a:schemeClr val="bg1">
                    <a:lumMod val="95000"/>
                  </a:schemeClr>
                </a:solidFill>
                <a:effectLst>
                  <a:glow rad="482600">
                    <a:schemeClr val="tx1">
                      <a:alpha val="52000"/>
                    </a:schemeClr>
                  </a:glow>
                </a:effectLst>
                <a:latin typeface="Calibri" panose="020F0502020204030204" pitchFamily="34" charset="0"/>
                <a:ea typeface="Microsoft Yi Baiti" pitchFamily="66" charset="0"/>
              </a:rPr>
              <a:t>…is known immediately and intuitively.</a:t>
            </a:r>
          </a:p>
        </p:txBody>
      </p:sp>
    </p:spTree>
    <p:extLst>
      <p:ext uri="{BB962C8B-B14F-4D97-AF65-F5344CB8AC3E}">
        <p14:creationId xmlns:p14="http://schemas.microsoft.com/office/powerpoint/2010/main" val="95072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9DC784-9C51-4E21-8A5E-CFEA2E77D4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31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9DC784-9C51-4E21-8A5E-CFEA2E77D4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tretch>
            <a:fillRect/>
          </a:stretch>
        </p:blipFill>
        <p:spPr>
          <a:xfrm>
            <a:off x="0" y="0"/>
            <a:ext cx="9144000" cy="6864938"/>
          </a:xfrm>
          <a:prstGeom prst="rect">
            <a:avLst/>
          </a:prstGeom>
        </p:spPr>
      </p:pic>
      <p:sp>
        <p:nvSpPr>
          <p:cNvPr id="8" name="Heart 7"/>
          <p:cNvSpPr/>
          <p:nvPr/>
        </p:nvSpPr>
        <p:spPr>
          <a:xfrm>
            <a:off x="1466822" y="1066800"/>
            <a:ext cx="2198696" cy="1957754"/>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Love</a:t>
            </a:r>
          </a:p>
        </p:txBody>
      </p:sp>
      <p:sp>
        <p:nvSpPr>
          <p:cNvPr id="7" name="Right Arrow 6"/>
          <p:cNvSpPr/>
          <p:nvPr/>
        </p:nvSpPr>
        <p:spPr>
          <a:xfrm>
            <a:off x="5029200" y="3252677"/>
            <a:ext cx="784389" cy="427288"/>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9" name="TextBox 8"/>
          <p:cNvSpPr txBox="1"/>
          <p:nvPr/>
        </p:nvSpPr>
        <p:spPr>
          <a:xfrm>
            <a:off x="6045917" y="2921168"/>
            <a:ext cx="1502334" cy="1015663"/>
          </a:xfrm>
          <a:prstGeom prst="rect">
            <a:avLst/>
          </a:prstGeom>
          <a:noFill/>
        </p:spPr>
        <p:txBody>
          <a:bodyPr wrap="none" rtlCol="0">
            <a:spAutoFit/>
          </a:bodyPr>
          <a:lstStyle/>
          <a:p>
            <a:pPr algn="ctr"/>
            <a:r>
              <a:rPr lang="en-US" sz="6000" b="1" dirty="0">
                <a:solidFill>
                  <a:schemeClr val="bg1"/>
                </a:solidFill>
                <a:latin typeface="Calibri" panose="020F0502020204030204" pitchFamily="34" charset="0"/>
                <a:ea typeface="Microsoft Yi Baiti" panose="03000500000000000000" pitchFamily="66" charset="0"/>
              </a:rPr>
              <a:t>God</a:t>
            </a:r>
          </a:p>
        </p:txBody>
      </p:sp>
      <p:sp>
        <p:nvSpPr>
          <p:cNvPr id="14" name="Heart 13">
            <a:extLst>
              <a:ext uri="{FF2B5EF4-FFF2-40B4-BE49-F238E27FC236}">
                <a16:creationId xmlns:a16="http://schemas.microsoft.com/office/drawing/2014/main" id="{7949F5E6-4E1F-4303-AEA4-4E2CBA5A12B8}"/>
              </a:ext>
            </a:extLst>
          </p:cNvPr>
          <p:cNvSpPr/>
          <p:nvPr/>
        </p:nvSpPr>
        <p:spPr>
          <a:xfrm>
            <a:off x="1460602" y="3970535"/>
            <a:ext cx="2198696" cy="1957754"/>
          </a:xfrm>
          <a:prstGeom prst="hear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Hate</a:t>
            </a:r>
          </a:p>
        </p:txBody>
      </p:sp>
    </p:spTree>
    <p:extLst>
      <p:ext uri="{BB962C8B-B14F-4D97-AF65-F5344CB8AC3E}">
        <p14:creationId xmlns:p14="http://schemas.microsoft.com/office/powerpoint/2010/main" val="7419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B4D8-A568-4508-A848-2B5E5EE2FEA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
        <p:nvSpPr>
          <p:cNvPr id="2" name="TextBox 1">
            <a:extLst>
              <a:ext uri="{FF2B5EF4-FFF2-40B4-BE49-F238E27FC236}">
                <a16:creationId xmlns:a16="http://schemas.microsoft.com/office/drawing/2014/main" id="{A8F08BAD-012C-4518-B7C2-4E03E8696888}"/>
              </a:ext>
            </a:extLst>
          </p:cNvPr>
          <p:cNvSpPr txBox="1"/>
          <p:nvPr/>
        </p:nvSpPr>
        <p:spPr>
          <a:xfrm>
            <a:off x="334205" y="5638800"/>
            <a:ext cx="8581195" cy="769441"/>
          </a:xfrm>
          <a:prstGeom prst="rect">
            <a:avLst/>
          </a:prstGeom>
          <a:noFill/>
        </p:spPr>
        <p:txBody>
          <a:bodyPr wrap="none" rtlCol="0">
            <a:spAutoFit/>
          </a:bodyPr>
          <a:lstStyle/>
          <a:p>
            <a:r>
              <a:rPr lang="en-US" sz="4400" dirty="0">
                <a:solidFill>
                  <a:schemeClr val="bg1"/>
                </a:solidFill>
              </a:rPr>
              <a:t>“The whole earth is full of His Glory”</a:t>
            </a:r>
          </a:p>
        </p:txBody>
      </p:sp>
    </p:spTree>
    <p:extLst>
      <p:ext uri="{BB962C8B-B14F-4D97-AF65-F5344CB8AC3E}">
        <p14:creationId xmlns:p14="http://schemas.microsoft.com/office/powerpoint/2010/main" val="325342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9D5C56-AC0B-4F79-AEA5-E3FBFB7D4B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609600"/>
            <a:ext cx="9144000" cy="7467600"/>
          </a:xfrm>
          <a:prstGeom prst="rect">
            <a:avLst/>
          </a:prstGeom>
        </p:spPr>
      </p:pic>
      <p:sp>
        <p:nvSpPr>
          <p:cNvPr id="2" name="Rectangle 1"/>
          <p:cNvSpPr/>
          <p:nvPr/>
        </p:nvSpPr>
        <p:spPr>
          <a:xfrm>
            <a:off x="457200" y="3581400"/>
            <a:ext cx="8229600" cy="2862322"/>
          </a:xfrm>
          <a:prstGeom prst="rect">
            <a:avLst/>
          </a:prstGeom>
        </p:spPr>
        <p:txBody>
          <a:bodyPr wrap="square">
            <a:spAutoFit/>
          </a:bodyPr>
          <a:lstStyle/>
          <a:p>
            <a:pPr algn="ctr"/>
            <a:r>
              <a:rPr lang="en-US" sz="3600" dirty="0">
                <a:solidFill>
                  <a:schemeClr val="bg1">
                    <a:lumMod val="95000"/>
                  </a:schemeClr>
                </a:solidFill>
                <a:effectLst>
                  <a:glow rad="469900">
                    <a:schemeClr val="tx1">
                      <a:alpha val="52000"/>
                    </a:schemeClr>
                  </a:glow>
                </a:effectLst>
                <a:latin typeface="Calibri" panose="020F0502020204030204" pitchFamily="34" charset="0"/>
                <a:ea typeface="Microsoft Yi Baiti" panose="03000500000000000000" pitchFamily="66" charset="0"/>
              </a:rPr>
              <a:t>“For God, who said, ‘Light shall shine out of darkness,’ is the One who has shone in our hearts to give the light of the knowledge of the glory of God in the face of Christ.”</a:t>
            </a:r>
          </a:p>
          <a:p>
            <a:pPr algn="ctr"/>
            <a:r>
              <a:rPr lang="en-US" sz="3600" dirty="0">
                <a:solidFill>
                  <a:schemeClr val="bg1">
                    <a:lumMod val="95000"/>
                  </a:schemeClr>
                </a:solidFill>
                <a:effectLst>
                  <a:glow rad="469900">
                    <a:schemeClr val="tx1">
                      <a:alpha val="52000"/>
                    </a:schemeClr>
                  </a:glow>
                </a:effectLst>
                <a:latin typeface="Calibri" panose="020F0502020204030204" pitchFamily="34" charset="0"/>
                <a:ea typeface="Microsoft Yi Baiti" panose="03000500000000000000" pitchFamily="66" charset="0"/>
              </a:rPr>
              <a:t>2 Corinthians 4:6</a:t>
            </a:r>
          </a:p>
        </p:txBody>
      </p:sp>
    </p:spTree>
    <p:extLst>
      <p:ext uri="{BB962C8B-B14F-4D97-AF65-F5344CB8AC3E}">
        <p14:creationId xmlns:p14="http://schemas.microsoft.com/office/powerpoint/2010/main" val="413939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900" y="3077900"/>
            <a:ext cx="8458200" cy="3416320"/>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“For My thoughts are not your thoughts, neither are your ways My ways, declares the LORD. For as the heavens are higher than the earth, so are My ways higher than your ways and My thoughts than your thoughts.”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Isaiah 55:8-9</a:t>
            </a:r>
          </a:p>
        </p:txBody>
      </p:sp>
      <p:sp>
        <p:nvSpPr>
          <p:cNvPr id="4" name="Text Box 5"/>
          <p:cNvSpPr txBox="1">
            <a:spLocks noChangeArrowheads="1"/>
          </p:cNvSpPr>
          <p:nvPr/>
        </p:nvSpPr>
        <p:spPr bwMode="auto">
          <a:xfrm>
            <a:off x="907140" y="354449"/>
            <a:ext cx="7315200"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bg1">
                    <a:alpha val="30000"/>
                  </a:schemeClr>
                </a:solidFill>
                <a:effectLst>
                  <a:glow>
                    <a:schemeClr val="tx2">
                      <a:lumMod val="75000"/>
                    </a:schemeClr>
                  </a:glow>
                </a:effectLst>
                <a:latin typeface="Trajan Pro" panose="02020502050506020301" pitchFamily="18" charset="0"/>
                <a:ea typeface="Microsoft Yi Baiti" pitchFamily="66" charset="0"/>
                <a:cs typeface="Arial" pitchFamily="34" charset="0"/>
              </a:rPr>
              <a:t>God Is Incomprehensible</a:t>
            </a:r>
          </a:p>
        </p:txBody>
      </p:sp>
    </p:spTree>
    <p:extLst>
      <p:ext uri="{BB962C8B-B14F-4D97-AF65-F5344CB8AC3E}">
        <p14:creationId xmlns:p14="http://schemas.microsoft.com/office/powerpoint/2010/main" val="56141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194" name="Picture 2" descr="Galaxy Triplet Arp 2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91869"/>
            <a:ext cx="7362978" cy="646331"/>
          </a:xfrm>
          <a:prstGeom prst="rect">
            <a:avLst/>
          </a:prstGeom>
          <a:noFill/>
        </p:spPr>
        <p:txBody>
          <a:bodyPr wrap="none" rtlCol="0">
            <a:spAutoFit/>
          </a:bodyPr>
          <a:lstStyle/>
          <a:p>
            <a:r>
              <a:rPr lang="en-US" sz="3600" dirty="0">
                <a:solidFill>
                  <a:schemeClr val="bg1"/>
                </a:solidFill>
                <a:latin typeface="Calibri" panose="020F0502020204030204" pitchFamily="34" charset="0"/>
                <a:ea typeface="Microsoft Yi Baiti" pitchFamily="66" charset="0"/>
              </a:rPr>
              <a:t>God is infinite and incomprehensible…</a:t>
            </a:r>
          </a:p>
        </p:txBody>
      </p:sp>
      <p:sp>
        <p:nvSpPr>
          <p:cNvPr id="3" name="Rectangle 2"/>
          <p:cNvSpPr/>
          <p:nvPr/>
        </p:nvSpPr>
        <p:spPr>
          <a:xfrm>
            <a:off x="838200" y="5983069"/>
            <a:ext cx="7782260" cy="646331"/>
          </a:xfrm>
          <a:prstGeom prst="rect">
            <a:avLst/>
          </a:prstGeom>
        </p:spPr>
        <p:txBody>
          <a:bodyPr wrap="none">
            <a:spAutoFit/>
          </a:bodyPr>
          <a:lstStyle/>
          <a:p>
            <a:pPr algn="ctr"/>
            <a:r>
              <a:rPr lang="en-US" sz="3600" dirty="0">
                <a:solidFill>
                  <a:schemeClr val="bg1"/>
                </a:solidFill>
                <a:latin typeface="Calibri" panose="020F0502020204030204" pitchFamily="34" charset="0"/>
                <a:ea typeface="Microsoft Yi Baiti" pitchFamily="66" charset="0"/>
              </a:rPr>
              <a:t>…thus mystery is proper and reasonable.</a:t>
            </a:r>
          </a:p>
        </p:txBody>
      </p:sp>
    </p:spTree>
    <p:extLst>
      <p:ext uri="{BB962C8B-B14F-4D97-AF65-F5344CB8AC3E}">
        <p14:creationId xmlns:p14="http://schemas.microsoft.com/office/powerpoint/2010/main" val="18888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194" name="Picture 2" descr="Galaxy Triplet Arp 27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610" y="1443841"/>
            <a:ext cx="7558780" cy="3970318"/>
          </a:xfrm>
          <a:prstGeom prst="rect">
            <a:avLst/>
          </a:prstGeom>
          <a:noFill/>
        </p:spPr>
        <p:txBody>
          <a:bodyPr wrap="square" rtlCol="0">
            <a:spAutoFit/>
          </a:bodyPr>
          <a:lstStyle/>
          <a:p>
            <a:pPr algn="ctr"/>
            <a:r>
              <a:rPr lang="en-US" sz="3600" dirty="0">
                <a:solidFill>
                  <a:schemeClr val="bg1">
                    <a:lumMod val="85000"/>
                  </a:schemeClr>
                </a:solidFill>
                <a:latin typeface="Calibri" panose="020F0502020204030204" pitchFamily="34" charset="0"/>
                <a:ea typeface="Microsoft Yi Baiti" panose="03000500000000000000" pitchFamily="66" charset="0"/>
              </a:rPr>
              <a:t>“‘For my thoughts are not your thoughts, neither are your ways My ways,’ declares the LORD. ‘For as the heavens are higher than the earth, so are My ways higher than your ways and My thoughts than your thoughts.’”  </a:t>
            </a:r>
          </a:p>
          <a:p>
            <a:pPr algn="ctr"/>
            <a:r>
              <a:rPr lang="en-US" sz="3600" dirty="0">
                <a:solidFill>
                  <a:schemeClr val="bg1">
                    <a:lumMod val="85000"/>
                  </a:schemeClr>
                </a:solidFill>
                <a:latin typeface="Calibri" panose="020F0502020204030204" pitchFamily="34" charset="0"/>
                <a:ea typeface="Microsoft Yi Baiti" panose="03000500000000000000" pitchFamily="66" charset="0"/>
              </a:rPr>
              <a:t>Isaiah 55:8-9</a:t>
            </a:r>
          </a:p>
        </p:txBody>
      </p:sp>
    </p:spTree>
    <p:extLst>
      <p:ext uri="{BB962C8B-B14F-4D97-AF65-F5344CB8AC3E}">
        <p14:creationId xmlns:p14="http://schemas.microsoft.com/office/powerpoint/2010/main" val="393032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Galaxy Triplet Arp 27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337" y="887281"/>
            <a:ext cx="7556487" cy="5037658"/>
          </a:xfrm>
          <a:prstGeom prst="rect">
            <a:avLst/>
          </a:prstGeom>
        </p:spPr>
      </p:pic>
      <p:sp>
        <p:nvSpPr>
          <p:cNvPr id="7" name="TextBox 6">
            <a:extLst>
              <a:ext uri="{FF2B5EF4-FFF2-40B4-BE49-F238E27FC236}">
                <a16:creationId xmlns:a16="http://schemas.microsoft.com/office/drawing/2014/main" id="{DB46ABB4-FF84-4C09-92EE-DC4FBAA2A903}"/>
              </a:ext>
            </a:extLst>
          </p:cNvPr>
          <p:cNvSpPr txBox="1"/>
          <p:nvPr/>
        </p:nvSpPr>
        <p:spPr>
          <a:xfrm>
            <a:off x="832337" y="154547"/>
            <a:ext cx="7362978" cy="646331"/>
          </a:xfrm>
          <a:prstGeom prst="rect">
            <a:avLst/>
          </a:prstGeom>
          <a:noFill/>
        </p:spPr>
        <p:txBody>
          <a:bodyPr wrap="none" rtlCol="0">
            <a:spAutoFit/>
          </a:bodyPr>
          <a:lstStyle/>
          <a:p>
            <a:r>
              <a:rPr lang="en-US" sz="3600" dirty="0">
                <a:solidFill>
                  <a:schemeClr val="bg1">
                    <a:alpha val="46000"/>
                  </a:schemeClr>
                </a:solidFill>
                <a:latin typeface="Calibri" panose="020F0502020204030204" pitchFamily="34" charset="0"/>
                <a:ea typeface="Microsoft Yi Baiti" pitchFamily="66" charset="0"/>
              </a:rPr>
              <a:t>God is infinite and incomprehensible…</a:t>
            </a:r>
          </a:p>
        </p:txBody>
      </p:sp>
      <p:sp>
        <p:nvSpPr>
          <p:cNvPr id="9" name="Rectangle 8">
            <a:extLst>
              <a:ext uri="{FF2B5EF4-FFF2-40B4-BE49-F238E27FC236}">
                <a16:creationId xmlns:a16="http://schemas.microsoft.com/office/drawing/2014/main" id="{0F0A68C4-ED9A-46CD-A817-53A4F318A6BA}"/>
              </a:ext>
            </a:extLst>
          </p:cNvPr>
          <p:cNvSpPr/>
          <p:nvPr/>
        </p:nvSpPr>
        <p:spPr>
          <a:xfrm>
            <a:off x="838200" y="6059269"/>
            <a:ext cx="7782260" cy="646331"/>
          </a:xfrm>
          <a:prstGeom prst="rect">
            <a:avLst/>
          </a:prstGeom>
        </p:spPr>
        <p:txBody>
          <a:bodyPr wrap="none">
            <a:spAutoFit/>
          </a:bodyPr>
          <a:lstStyle/>
          <a:p>
            <a:pPr algn="ctr"/>
            <a:r>
              <a:rPr lang="en-US" sz="3600" dirty="0">
                <a:solidFill>
                  <a:schemeClr val="bg1">
                    <a:alpha val="46000"/>
                  </a:schemeClr>
                </a:solidFill>
                <a:latin typeface="Calibri" panose="020F0502020204030204" pitchFamily="34" charset="0"/>
                <a:ea typeface="Microsoft Yi Baiti" pitchFamily="66" charset="0"/>
              </a:rPr>
              <a:t>…thus mystery is proper and reasonable.</a:t>
            </a:r>
          </a:p>
        </p:txBody>
      </p:sp>
    </p:spTree>
    <p:extLst>
      <p:ext uri="{BB962C8B-B14F-4D97-AF65-F5344CB8AC3E}">
        <p14:creationId xmlns:p14="http://schemas.microsoft.com/office/powerpoint/2010/main" val="407051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9978E7-A740-4ED8-BA6D-5198A343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37" y="887281"/>
            <a:ext cx="7556487" cy="5037658"/>
          </a:xfrm>
          <a:prstGeom prst="rect">
            <a:avLst/>
          </a:prstGeom>
        </p:spPr>
      </p:pic>
      <p:pic>
        <p:nvPicPr>
          <p:cNvPr id="6" name="Picture 2" descr="Galaxy Triplet Arp 27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336D00E-5097-4B50-8DBA-E7D0DAE645C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85000"/>
                    </a14:imgEffect>
                  </a14:imgLayer>
                </a14:imgProps>
              </a:ext>
              <a:ext uri="{28A0092B-C50C-407E-A947-70E740481C1C}">
                <a14:useLocalDpi xmlns:a14="http://schemas.microsoft.com/office/drawing/2010/main" val="0"/>
              </a:ext>
            </a:extLst>
          </a:blip>
          <a:stretch>
            <a:fillRect/>
          </a:stretch>
        </p:blipFill>
        <p:spPr>
          <a:xfrm>
            <a:off x="838200" y="895739"/>
            <a:ext cx="7556487" cy="5037658"/>
          </a:xfrm>
          <a:prstGeom prst="rect">
            <a:avLst/>
          </a:prstGeom>
        </p:spPr>
      </p:pic>
      <p:sp>
        <p:nvSpPr>
          <p:cNvPr id="12" name="Rectangle 11">
            <a:extLst>
              <a:ext uri="{FF2B5EF4-FFF2-40B4-BE49-F238E27FC236}">
                <a16:creationId xmlns:a16="http://schemas.microsoft.com/office/drawing/2014/main" id="{E2A1B161-D1B4-4812-B5A5-44A5D943330D}"/>
              </a:ext>
            </a:extLst>
          </p:cNvPr>
          <p:cNvSpPr/>
          <p:nvPr/>
        </p:nvSpPr>
        <p:spPr>
          <a:xfrm>
            <a:off x="1230004" y="2628942"/>
            <a:ext cx="6683991" cy="1554336"/>
          </a:xfrm>
          <a:prstGeom prst="rect">
            <a:avLst/>
          </a:prstGeom>
        </p:spPr>
        <p:txBody>
          <a:bodyPr wrap="square">
            <a:spAutoFit/>
          </a:bodyPr>
          <a:lstStyle/>
          <a:p>
            <a:pPr algn="ctr">
              <a:lnSpc>
                <a:spcPts val="3800"/>
              </a:lnSpc>
            </a:pPr>
            <a:r>
              <a:rPr lang="en-US" sz="3600" dirty="0">
                <a:solidFill>
                  <a:schemeClr val="bg1">
                    <a:lumMod val="95000"/>
                  </a:schemeClr>
                </a:solidFill>
                <a:latin typeface="Calibri" panose="020F0502020204030204" pitchFamily="34" charset="0"/>
                <a:ea typeface="Microsoft Yi Baiti" panose="03000500000000000000" pitchFamily="66" charset="0"/>
              </a:rPr>
              <a:t>Because we can’t see or understand something does not make it untrue.</a:t>
            </a:r>
          </a:p>
        </p:txBody>
      </p:sp>
    </p:spTree>
    <p:extLst>
      <p:ext uri="{BB962C8B-B14F-4D97-AF65-F5344CB8AC3E}">
        <p14:creationId xmlns:p14="http://schemas.microsoft.com/office/powerpoint/2010/main" val="92013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Galaxy Triplet Arp 27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536244" y="990600"/>
            <a:ext cx="2057400" cy="4470400"/>
            <a:chOff x="919517" y="578828"/>
            <a:chExt cx="2057400" cy="4470400"/>
          </a:xfrm>
        </p:grpSpPr>
        <p:sp>
          <p:nvSpPr>
            <p:cNvPr id="7" name="Oval 4"/>
            <p:cNvSpPr>
              <a:spLocks noChangeArrowheads="1"/>
            </p:cNvSpPr>
            <p:nvPr/>
          </p:nvSpPr>
          <p:spPr bwMode="auto">
            <a:xfrm>
              <a:off x="919517" y="578828"/>
              <a:ext cx="2057400" cy="2133600"/>
            </a:xfrm>
            <a:prstGeom prst="ellipse">
              <a:avLst/>
            </a:prstGeom>
            <a:gradFill flip="none" rotWithShape="1">
              <a:gsLst>
                <a:gs pos="0">
                  <a:schemeClr val="bg1"/>
                </a:gs>
                <a:gs pos="92000">
                  <a:schemeClr val="bg1">
                    <a:gamma/>
                    <a:shade val="46275"/>
                    <a:invGamma/>
                  </a:schemeClr>
                </a:gs>
                <a:gs pos="100000">
                  <a:schemeClr val="bg1"/>
                </a:gs>
              </a:gsLst>
              <a:lin ang="2700000" scaled="1"/>
              <a:tileRect/>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182880" anchor="ctr"/>
            <a:lstStyle/>
            <a:p>
              <a:pPr algn="ctr" eaLnBrk="1" hangingPunct="1"/>
              <a:r>
                <a:rPr lang="en-US" sz="4400" dirty="0">
                  <a:latin typeface="Calibri" panose="020F0502020204030204" pitchFamily="34" charset="0"/>
                  <a:cs typeface="Arial" charset="0"/>
                </a:rPr>
                <a:t>God</a:t>
              </a:r>
            </a:p>
          </p:txBody>
        </p:sp>
        <p:sp>
          <p:nvSpPr>
            <p:cNvPr id="8" name="Oval 5"/>
            <p:cNvSpPr>
              <a:spLocks noChangeArrowheads="1"/>
            </p:cNvSpPr>
            <p:nvPr/>
          </p:nvSpPr>
          <p:spPr bwMode="auto">
            <a:xfrm>
              <a:off x="1477964" y="4057041"/>
              <a:ext cx="942975" cy="992187"/>
            </a:xfrm>
            <a:prstGeom prst="ellipse">
              <a:avLst/>
            </a:prstGeom>
            <a:gradFill flip="none" rotWithShape="1">
              <a:gsLst>
                <a:gs pos="0">
                  <a:schemeClr val="bg1"/>
                </a:gs>
                <a:gs pos="92000">
                  <a:schemeClr val="bg1">
                    <a:gamma/>
                    <a:shade val="46275"/>
                    <a:invGamma/>
                  </a:schemeClr>
                </a:gs>
                <a:gs pos="100000">
                  <a:schemeClr val="bg1"/>
                </a:gs>
              </a:gsLst>
              <a:lin ang="2700000" scaled="1"/>
              <a:tileRect/>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rIns="91440" bIns="137160" anchor="ctr"/>
            <a:lstStyle/>
            <a:p>
              <a:pPr algn="ctr" eaLnBrk="1" hangingPunct="1"/>
              <a:r>
                <a:rPr lang="en-US" sz="3400" dirty="0">
                  <a:latin typeface="Calibri" panose="020F0502020204030204" pitchFamily="34" charset="0"/>
                  <a:cs typeface="Arial" charset="0"/>
                </a:rPr>
                <a:t>Man</a:t>
              </a:r>
            </a:p>
          </p:txBody>
        </p:sp>
      </p:grpSp>
      <p:sp>
        <p:nvSpPr>
          <p:cNvPr id="12" name="Text Box 7"/>
          <p:cNvSpPr txBox="1">
            <a:spLocks noChangeArrowheads="1"/>
          </p:cNvSpPr>
          <p:nvPr/>
        </p:nvSpPr>
        <p:spPr bwMode="auto">
          <a:xfrm>
            <a:off x="2931934" y="3356002"/>
            <a:ext cx="44132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solidFill>
                  <a:schemeClr val="bg1">
                    <a:lumMod val="95000"/>
                  </a:schemeClr>
                </a:solidFill>
              </a:rPr>
              <a:t>∞</a:t>
            </a:r>
          </a:p>
        </p:txBody>
      </p:sp>
      <p:sp>
        <p:nvSpPr>
          <p:cNvPr id="13" name="AutoShape 9"/>
          <p:cNvSpPr>
            <a:spLocks/>
          </p:cNvSpPr>
          <p:nvPr/>
        </p:nvSpPr>
        <p:spPr bwMode="auto">
          <a:xfrm>
            <a:off x="3790771" y="3199930"/>
            <a:ext cx="221641" cy="1246305"/>
          </a:xfrm>
          <a:prstGeom prst="leftBrace">
            <a:avLst>
              <a:gd name="adj1" fmla="val 90864"/>
              <a:gd name="adj2" fmla="val 50000"/>
            </a:avLst>
          </a:prstGeom>
          <a:noFill/>
          <a:ln w="28575">
            <a:solidFill>
              <a:schemeClr val="bg1">
                <a:lumMod val="9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
        <p:nvSpPr>
          <p:cNvPr id="2" name="TextBox 1"/>
          <p:cNvSpPr txBox="1"/>
          <p:nvPr/>
        </p:nvSpPr>
        <p:spPr>
          <a:xfrm>
            <a:off x="4007556" y="3488165"/>
            <a:ext cx="1319464"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“Gap”</a:t>
            </a:r>
          </a:p>
        </p:txBody>
      </p:sp>
    </p:spTree>
    <p:extLst>
      <p:ext uri="{BB962C8B-B14F-4D97-AF65-F5344CB8AC3E}">
        <p14:creationId xmlns:p14="http://schemas.microsoft.com/office/powerpoint/2010/main" val="398463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2" descr="Galaxy Triplet Arp 27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994016" y="990600"/>
            <a:ext cx="2057400" cy="4470400"/>
            <a:chOff x="919517" y="578828"/>
            <a:chExt cx="2057400" cy="4470400"/>
          </a:xfrm>
        </p:grpSpPr>
        <p:sp>
          <p:nvSpPr>
            <p:cNvPr id="7" name="Oval 4"/>
            <p:cNvSpPr>
              <a:spLocks noChangeArrowheads="1"/>
            </p:cNvSpPr>
            <p:nvPr/>
          </p:nvSpPr>
          <p:spPr bwMode="auto">
            <a:xfrm>
              <a:off x="919517" y="578828"/>
              <a:ext cx="2057400" cy="2133600"/>
            </a:xfrm>
            <a:prstGeom prst="ellipse">
              <a:avLst/>
            </a:prstGeom>
            <a:gradFill flip="none" rotWithShape="1">
              <a:gsLst>
                <a:gs pos="0">
                  <a:schemeClr val="bg1"/>
                </a:gs>
                <a:gs pos="92000">
                  <a:schemeClr val="bg1">
                    <a:gamma/>
                    <a:shade val="46275"/>
                    <a:invGamma/>
                  </a:schemeClr>
                </a:gs>
                <a:gs pos="100000">
                  <a:schemeClr val="bg1"/>
                </a:gs>
              </a:gsLst>
              <a:lin ang="2700000" scaled="1"/>
              <a:tileRect/>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182880" anchor="ctr"/>
            <a:lstStyle/>
            <a:p>
              <a:pPr algn="ctr" eaLnBrk="1" hangingPunct="1"/>
              <a:r>
                <a:rPr lang="en-US" sz="4400" dirty="0">
                  <a:latin typeface="Calibri" panose="020F0502020204030204" pitchFamily="34" charset="0"/>
                  <a:cs typeface="Arial" charset="0"/>
                </a:rPr>
                <a:t>God</a:t>
              </a:r>
            </a:p>
          </p:txBody>
        </p:sp>
        <p:sp>
          <p:nvSpPr>
            <p:cNvPr id="8" name="Oval 5"/>
            <p:cNvSpPr>
              <a:spLocks noChangeArrowheads="1"/>
            </p:cNvSpPr>
            <p:nvPr/>
          </p:nvSpPr>
          <p:spPr bwMode="auto">
            <a:xfrm>
              <a:off x="1477964" y="4057041"/>
              <a:ext cx="942975" cy="992187"/>
            </a:xfrm>
            <a:prstGeom prst="ellipse">
              <a:avLst/>
            </a:prstGeom>
            <a:gradFill flip="none" rotWithShape="1">
              <a:gsLst>
                <a:gs pos="0">
                  <a:schemeClr val="bg1"/>
                </a:gs>
                <a:gs pos="92000">
                  <a:schemeClr val="bg1">
                    <a:gamma/>
                    <a:shade val="46275"/>
                    <a:invGamma/>
                  </a:schemeClr>
                </a:gs>
                <a:gs pos="100000">
                  <a:schemeClr val="bg1"/>
                </a:gs>
              </a:gsLst>
              <a:lin ang="2700000" scaled="1"/>
              <a:tileRect/>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37160" rIns="91440" bIns="137160" anchor="ctr"/>
            <a:lstStyle/>
            <a:p>
              <a:pPr algn="ctr" eaLnBrk="1" hangingPunct="1"/>
              <a:r>
                <a:rPr lang="en-US" sz="3400" dirty="0">
                  <a:latin typeface="Calibri" panose="020F0502020204030204" pitchFamily="34" charset="0"/>
                  <a:cs typeface="Arial" charset="0"/>
                </a:rPr>
                <a:t>Man</a:t>
              </a:r>
            </a:p>
          </p:txBody>
        </p:sp>
      </p:grpSp>
      <p:sp>
        <p:nvSpPr>
          <p:cNvPr id="12" name="Text Box 7"/>
          <p:cNvSpPr txBox="1">
            <a:spLocks noChangeArrowheads="1"/>
          </p:cNvSpPr>
          <p:nvPr/>
        </p:nvSpPr>
        <p:spPr bwMode="auto">
          <a:xfrm>
            <a:off x="2389706" y="3356002"/>
            <a:ext cx="44132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solidFill>
                  <a:schemeClr val="bg1">
                    <a:lumMod val="95000"/>
                  </a:schemeClr>
                </a:solidFill>
              </a:rPr>
              <a:t>∞</a:t>
            </a:r>
          </a:p>
        </p:txBody>
      </p:sp>
      <p:sp>
        <p:nvSpPr>
          <p:cNvPr id="13" name="AutoShape 9"/>
          <p:cNvSpPr>
            <a:spLocks/>
          </p:cNvSpPr>
          <p:nvPr/>
        </p:nvSpPr>
        <p:spPr bwMode="auto">
          <a:xfrm>
            <a:off x="3248543" y="3199930"/>
            <a:ext cx="221641" cy="1246305"/>
          </a:xfrm>
          <a:prstGeom prst="leftBrace">
            <a:avLst>
              <a:gd name="adj1" fmla="val 90864"/>
              <a:gd name="adj2" fmla="val 50000"/>
            </a:avLst>
          </a:prstGeom>
          <a:noFill/>
          <a:ln w="28575">
            <a:solidFill>
              <a:schemeClr val="bg1">
                <a:lumMod val="9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
        <p:nvSpPr>
          <p:cNvPr id="2" name="TextBox 1"/>
          <p:cNvSpPr txBox="1"/>
          <p:nvPr/>
        </p:nvSpPr>
        <p:spPr>
          <a:xfrm>
            <a:off x="3465328" y="3533380"/>
            <a:ext cx="1319464"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“Gap”</a:t>
            </a:r>
          </a:p>
        </p:txBody>
      </p:sp>
      <p:sp>
        <p:nvSpPr>
          <p:cNvPr id="3" name="TextBox 2"/>
          <p:cNvSpPr txBox="1"/>
          <p:nvPr/>
        </p:nvSpPr>
        <p:spPr>
          <a:xfrm>
            <a:off x="5607040" y="3544669"/>
            <a:ext cx="1708160"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Mystery</a:t>
            </a:r>
          </a:p>
        </p:txBody>
      </p:sp>
      <p:cxnSp>
        <p:nvCxnSpPr>
          <p:cNvPr id="10" name="Straight Arrow Connector 9"/>
          <p:cNvCxnSpPr/>
          <p:nvPr/>
        </p:nvCxnSpPr>
        <p:spPr>
          <a:xfrm>
            <a:off x="4769596" y="3856949"/>
            <a:ext cx="697467" cy="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41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alaxy Triplet Arp 27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4"/>
          <p:cNvSpPr>
            <a:spLocks noChangeArrowheads="1"/>
          </p:cNvSpPr>
          <p:nvPr/>
        </p:nvSpPr>
        <p:spPr bwMode="auto">
          <a:xfrm>
            <a:off x="3505200" y="990600"/>
            <a:ext cx="2057400" cy="2133600"/>
          </a:xfrm>
          <a:prstGeom prst="ellipse">
            <a:avLst/>
          </a:prstGeom>
          <a:gradFill flip="none" rotWithShape="1">
            <a:gsLst>
              <a:gs pos="0">
                <a:schemeClr val="bg1"/>
              </a:gs>
              <a:gs pos="92000">
                <a:schemeClr val="bg1">
                  <a:gamma/>
                  <a:shade val="46275"/>
                  <a:invGamma/>
                </a:schemeClr>
              </a:gs>
              <a:gs pos="100000">
                <a:schemeClr val="bg1"/>
              </a:gs>
            </a:gsLst>
            <a:lin ang="2700000" scaled="1"/>
            <a:tileRect/>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182880" anchor="ctr"/>
          <a:lstStyle/>
          <a:p>
            <a:pPr algn="ctr" eaLnBrk="1" hangingPunct="1"/>
            <a:r>
              <a:rPr lang="en-US" sz="4400" dirty="0">
                <a:latin typeface="Calibri" panose="020F0502020204030204" pitchFamily="34" charset="0"/>
                <a:cs typeface="Arial" charset="0"/>
              </a:rPr>
              <a:t>Man</a:t>
            </a:r>
          </a:p>
        </p:txBody>
      </p:sp>
    </p:spTree>
    <p:extLst>
      <p:ext uri="{BB962C8B-B14F-4D97-AF65-F5344CB8AC3E}">
        <p14:creationId xmlns:p14="http://schemas.microsoft.com/office/powerpoint/2010/main" val="126179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alaxy Triplet Arp 2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2337" y="228600"/>
            <a:ext cx="7362978" cy="646331"/>
          </a:xfrm>
          <a:prstGeom prst="rect">
            <a:avLst/>
          </a:prstGeom>
          <a:noFill/>
        </p:spPr>
        <p:txBody>
          <a:bodyPr wrap="none" rtlCol="0">
            <a:spAutoFit/>
          </a:bodyPr>
          <a:lstStyle/>
          <a:p>
            <a:r>
              <a:rPr lang="en-US" sz="3600" dirty="0">
                <a:solidFill>
                  <a:schemeClr val="bg1">
                    <a:lumMod val="50000"/>
                  </a:schemeClr>
                </a:solidFill>
                <a:latin typeface="Calibri" panose="020F0502020204030204" pitchFamily="34" charset="0"/>
                <a:ea typeface="Microsoft Yi Baiti" pitchFamily="66" charset="0"/>
              </a:rPr>
              <a:t>God is infinite and incomprehensible…</a:t>
            </a:r>
          </a:p>
        </p:txBody>
      </p:sp>
      <p:sp>
        <p:nvSpPr>
          <p:cNvPr id="7" name="Rectangle 6"/>
          <p:cNvSpPr/>
          <p:nvPr/>
        </p:nvSpPr>
        <p:spPr>
          <a:xfrm>
            <a:off x="978180" y="5983069"/>
            <a:ext cx="7782260" cy="646331"/>
          </a:xfrm>
          <a:prstGeom prst="rect">
            <a:avLst/>
          </a:prstGeom>
        </p:spPr>
        <p:txBody>
          <a:bodyPr wrap="none">
            <a:spAutoFit/>
          </a:bodyPr>
          <a:lstStyle/>
          <a:p>
            <a:pPr algn="ctr"/>
            <a:r>
              <a:rPr lang="en-US" sz="3600" dirty="0">
                <a:solidFill>
                  <a:schemeClr val="bg1">
                    <a:lumMod val="50000"/>
                  </a:schemeClr>
                </a:solidFill>
                <a:latin typeface="Calibri" panose="020F0502020204030204" pitchFamily="34" charset="0"/>
                <a:ea typeface="Microsoft Yi Baiti" pitchFamily="66" charset="0"/>
              </a:rPr>
              <a:t>…thus mystery is proper and reasonable.</a:t>
            </a:r>
          </a:p>
        </p:txBody>
      </p:sp>
    </p:spTree>
    <p:extLst>
      <p:ext uri="{BB962C8B-B14F-4D97-AF65-F5344CB8AC3E}">
        <p14:creationId xmlns:p14="http://schemas.microsoft.com/office/powerpoint/2010/main" val="286316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http://www.space-images.com/wallpapers/galaxies/m31/Andromeda_1024x768.jpg">
            <a:extLst>
              <a:ext uri="{FF2B5EF4-FFF2-40B4-BE49-F238E27FC236}">
                <a16:creationId xmlns:a16="http://schemas.microsoft.com/office/drawing/2014/main" id="{BEFA2EC5-3649-478C-AF73-2E59CD43A1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s of creation of adam hand michelangelo buonarroti oil painting wallpa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53" y="838200"/>
            <a:ext cx="8437422" cy="5174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13522"/>
            <a:ext cx="3685945"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Earthly analogies…</a:t>
            </a:r>
          </a:p>
        </p:txBody>
      </p:sp>
      <p:sp>
        <p:nvSpPr>
          <p:cNvPr id="4" name="TextBox 3"/>
          <p:cNvSpPr txBox="1"/>
          <p:nvPr/>
        </p:nvSpPr>
        <p:spPr>
          <a:xfrm>
            <a:off x="3691252" y="6120955"/>
            <a:ext cx="5147948"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…cannot fully explain God.</a:t>
            </a:r>
          </a:p>
        </p:txBody>
      </p:sp>
    </p:spTree>
    <p:extLst>
      <p:ext uri="{BB962C8B-B14F-4D97-AF65-F5344CB8AC3E}">
        <p14:creationId xmlns:p14="http://schemas.microsoft.com/office/powerpoint/2010/main" val="85455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8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8929" y="2274838"/>
            <a:ext cx="7590509" cy="2308324"/>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“‘To whom will you liken God? Or what likeness compare with Him….To whom then will you compare me, that I should be like him?’ says the Holy One.  </a:t>
            </a:r>
          </a:p>
        </p:txBody>
      </p:sp>
    </p:spTree>
    <p:extLst>
      <p:ext uri="{BB962C8B-B14F-4D97-AF65-F5344CB8AC3E}">
        <p14:creationId xmlns:p14="http://schemas.microsoft.com/office/powerpoint/2010/main" val="257159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8040" y="3087231"/>
            <a:ext cx="8153400" cy="3416320"/>
          </a:xfrm>
          <a:prstGeom prst="rect">
            <a:avLst/>
          </a:prstGeom>
          <a:noFill/>
        </p:spPr>
        <p:txBody>
          <a:bodyPr wrap="square" rtlCol="0">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“Oh, the depth of the riches and wisdom and knowledge of God! How unsearchable are His judgments and how inscrutable His ways! For who has known the mind of the Lord, or who has been His counselor?”</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Romans 11:33-35</a:t>
            </a:r>
          </a:p>
        </p:txBody>
      </p:sp>
      <p:sp>
        <p:nvSpPr>
          <p:cNvPr id="6" name="Text Box 5"/>
          <p:cNvSpPr txBox="1">
            <a:spLocks noChangeArrowheads="1"/>
          </p:cNvSpPr>
          <p:nvPr/>
        </p:nvSpPr>
        <p:spPr bwMode="auto">
          <a:xfrm>
            <a:off x="907140" y="354449"/>
            <a:ext cx="7315200"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bg1">
                    <a:alpha val="30000"/>
                  </a:schemeClr>
                </a:solidFill>
                <a:effectLst>
                  <a:glow>
                    <a:schemeClr val="tx2">
                      <a:lumMod val="75000"/>
                    </a:schemeClr>
                  </a:glow>
                </a:effectLst>
                <a:latin typeface="Trajan Pro" panose="02020502050506020301" pitchFamily="18" charset="0"/>
                <a:ea typeface="Microsoft Yi Baiti" pitchFamily="66" charset="0"/>
                <a:cs typeface="Arial" pitchFamily="34" charset="0"/>
              </a:rPr>
              <a:t>God Is Incomprehensible</a:t>
            </a:r>
          </a:p>
        </p:txBody>
      </p:sp>
    </p:spTree>
    <p:extLst>
      <p:ext uri="{BB962C8B-B14F-4D97-AF65-F5344CB8AC3E}">
        <p14:creationId xmlns:p14="http://schemas.microsoft.com/office/powerpoint/2010/main" val="36838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8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9100" y="1720840"/>
            <a:ext cx="8305800" cy="3416320"/>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‘Lift up your eyes on high and see: who created these? He who brings out their host by number, calling them all by name, by the greatness of His might, and because He is strong in power not one is missing.’”</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Isaiah 40:18, 25-26 ESV</a:t>
            </a:r>
          </a:p>
        </p:txBody>
      </p:sp>
    </p:spTree>
    <p:extLst>
      <p:ext uri="{BB962C8B-B14F-4D97-AF65-F5344CB8AC3E}">
        <p14:creationId xmlns:p14="http://schemas.microsoft.com/office/powerpoint/2010/main" val="16119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raig\Downloads\file00019368998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836734"/>
            <a:ext cx="7848600" cy="52006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697CF3-737A-4B0D-AE79-EF8AD9D781F2}"/>
              </a:ext>
            </a:extLst>
          </p:cNvPr>
          <p:cNvSpPr txBox="1"/>
          <p:nvPr/>
        </p:nvSpPr>
        <p:spPr>
          <a:xfrm>
            <a:off x="428855" y="113490"/>
            <a:ext cx="3685945"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Earthly analogies…</a:t>
            </a:r>
          </a:p>
        </p:txBody>
      </p:sp>
      <p:sp>
        <p:nvSpPr>
          <p:cNvPr id="10" name="TextBox 9">
            <a:extLst>
              <a:ext uri="{FF2B5EF4-FFF2-40B4-BE49-F238E27FC236}">
                <a16:creationId xmlns:a16="http://schemas.microsoft.com/office/drawing/2014/main" id="{4D4EB2A0-8C29-40B2-8913-0C4EFAC27D11}"/>
              </a:ext>
            </a:extLst>
          </p:cNvPr>
          <p:cNvSpPr txBox="1"/>
          <p:nvPr/>
        </p:nvSpPr>
        <p:spPr>
          <a:xfrm>
            <a:off x="3691252" y="6135469"/>
            <a:ext cx="5147948"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…cannot fully explain God.</a:t>
            </a:r>
          </a:p>
        </p:txBody>
      </p:sp>
    </p:spTree>
    <p:extLst>
      <p:ext uri="{BB962C8B-B14F-4D97-AF65-F5344CB8AC3E}">
        <p14:creationId xmlns:p14="http://schemas.microsoft.com/office/powerpoint/2010/main" val="415733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raig\Downloads\IMG_01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529" y="798731"/>
            <a:ext cx="7890808" cy="52605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4983D5-520E-4612-A181-F05E93C16C63}"/>
              </a:ext>
            </a:extLst>
          </p:cNvPr>
          <p:cNvSpPr txBox="1"/>
          <p:nvPr/>
        </p:nvSpPr>
        <p:spPr>
          <a:xfrm>
            <a:off x="428855" y="113490"/>
            <a:ext cx="3685945"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Earthly analogies…</a:t>
            </a:r>
          </a:p>
        </p:txBody>
      </p:sp>
      <p:sp>
        <p:nvSpPr>
          <p:cNvPr id="7" name="TextBox 6">
            <a:extLst>
              <a:ext uri="{FF2B5EF4-FFF2-40B4-BE49-F238E27FC236}">
                <a16:creationId xmlns:a16="http://schemas.microsoft.com/office/drawing/2014/main" id="{147D5039-2BDE-44A5-9AE9-8457E83E9114}"/>
              </a:ext>
            </a:extLst>
          </p:cNvPr>
          <p:cNvSpPr txBox="1"/>
          <p:nvPr/>
        </p:nvSpPr>
        <p:spPr>
          <a:xfrm>
            <a:off x="3691252" y="6135469"/>
            <a:ext cx="5147948"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…cannot fully explain God.</a:t>
            </a:r>
          </a:p>
        </p:txBody>
      </p:sp>
    </p:spTree>
    <p:extLst>
      <p:ext uri="{BB962C8B-B14F-4D97-AF65-F5344CB8AC3E}">
        <p14:creationId xmlns:p14="http://schemas.microsoft.com/office/powerpoint/2010/main" val="5441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199C19-D8CB-4CF3-BD3F-38617AC48E01}"/>
              </a:ext>
            </a:extLst>
          </p:cNvPr>
          <p:cNvSpPr txBox="1"/>
          <p:nvPr/>
        </p:nvSpPr>
        <p:spPr>
          <a:xfrm>
            <a:off x="428855" y="113490"/>
            <a:ext cx="3685945"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Earthly analogies…</a:t>
            </a:r>
          </a:p>
        </p:txBody>
      </p:sp>
      <p:sp>
        <p:nvSpPr>
          <p:cNvPr id="7" name="TextBox 6">
            <a:extLst>
              <a:ext uri="{FF2B5EF4-FFF2-40B4-BE49-F238E27FC236}">
                <a16:creationId xmlns:a16="http://schemas.microsoft.com/office/drawing/2014/main" id="{B26C298A-98C5-4708-B83A-B57E1EC8A7B5}"/>
              </a:ext>
            </a:extLst>
          </p:cNvPr>
          <p:cNvSpPr txBox="1"/>
          <p:nvPr/>
        </p:nvSpPr>
        <p:spPr>
          <a:xfrm>
            <a:off x="3691252" y="6135469"/>
            <a:ext cx="5147948" cy="646331"/>
          </a:xfrm>
          <a:prstGeom prst="rect">
            <a:avLst/>
          </a:prstGeom>
          <a:noFill/>
        </p:spPr>
        <p:txBody>
          <a:bodyPr wrap="none" rtlCol="0">
            <a:spAutoFit/>
          </a:bodyPr>
          <a:lstStyle/>
          <a:p>
            <a:r>
              <a:rPr lang="en-US" sz="3600" dirty="0">
                <a:solidFill>
                  <a:schemeClr val="bg1">
                    <a:lumMod val="95000"/>
                    <a:alpha val="50000"/>
                  </a:schemeClr>
                </a:solidFill>
                <a:latin typeface="Calibri" panose="020F0502020204030204" pitchFamily="34" charset="0"/>
                <a:ea typeface="Microsoft Yi Baiti" pitchFamily="66" charset="0"/>
              </a:rPr>
              <a:t>…cannot fully explain God.</a:t>
            </a:r>
          </a:p>
        </p:txBody>
      </p:sp>
      <p:pic>
        <p:nvPicPr>
          <p:cNvPr id="4" name="Picture 3">
            <a:extLst>
              <a:ext uri="{FF2B5EF4-FFF2-40B4-BE49-F238E27FC236}">
                <a16:creationId xmlns:a16="http://schemas.microsoft.com/office/drawing/2014/main" id="{1811ADD5-0746-4C7E-A05E-D36C5D852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604" y="780140"/>
            <a:ext cx="7971796" cy="5315860"/>
          </a:xfrm>
          <a:prstGeom prst="rect">
            <a:avLst/>
          </a:prstGeom>
        </p:spPr>
      </p:pic>
    </p:spTree>
    <p:extLst>
      <p:ext uri="{BB962C8B-B14F-4D97-AF65-F5344CB8AC3E}">
        <p14:creationId xmlns:p14="http://schemas.microsoft.com/office/powerpoint/2010/main" val="286337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812409"/>
            <a:ext cx="7315200" cy="5170660"/>
          </a:xfrm>
          <a:prstGeom prst="rect">
            <a:avLst/>
          </a:prstGeom>
        </p:spPr>
      </p:pic>
      <p:sp>
        <p:nvSpPr>
          <p:cNvPr id="3" name="TextBox 2"/>
          <p:cNvSpPr txBox="1"/>
          <p:nvPr/>
        </p:nvSpPr>
        <p:spPr>
          <a:xfrm>
            <a:off x="914400" y="115669"/>
            <a:ext cx="5875519"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Finite people are unqualified…</a:t>
            </a:r>
          </a:p>
        </p:txBody>
      </p:sp>
      <p:sp>
        <p:nvSpPr>
          <p:cNvPr id="4" name="TextBox 3"/>
          <p:cNvSpPr txBox="1"/>
          <p:nvPr/>
        </p:nvSpPr>
        <p:spPr>
          <a:xfrm>
            <a:off x="2355632" y="6106441"/>
            <a:ext cx="6102568"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…to deny the truth of Scripture.</a:t>
            </a:r>
          </a:p>
        </p:txBody>
      </p:sp>
    </p:spTree>
    <p:extLst>
      <p:ext uri="{BB962C8B-B14F-4D97-AF65-F5344CB8AC3E}">
        <p14:creationId xmlns:p14="http://schemas.microsoft.com/office/powerpoint/2010/main" val="3729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space-images.com/wallpapers/galaxies/m31/Andromeda_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7376" y="152400"/>
            <a:ext cx="5430716" cy="2528962"/>
          </a:xfrm>
          <a:prstGeom prst="rect">
            <a:avLst/>
          </a:prstGeom>
          <a:noFill/>
        </p:spPr>
        <p:txBody>
          <a:bodyPr wrap="square" rtlCol="0">
            <a:spAutoFit/>
          </a:bodyPr>
          <a:lstStyle/>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What must an unbeliever know to know what Scripture says about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God is not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true?</a:t>
            </a:r>
          </a:p>
        </p:txBody>
      </p:sp>
    </p:spTree>
    <p:extLst>
      <p:ext uri="{BB962C8B-B14F-4D97-AF65-F5344CB8AC3E}">
        <p14:creationId xmlns:p14="http://schemas.microsoft.com/office/powerpoint/2010/main" val="405118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space-images.com/wallpapers/galaxies/m31/Andromeda_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0200" y="5486241"/>
            <a:ext cx="3268784" cy="1066959"/>
          </a:xfrm>
          <a:prstGeom prst="rect">
            <a:avLst/>
          </a:prstGeom>
          <a:noFill/>
        </p:spPr>
        <p:txBody>
          <a:bodyPr wrap="square" rtlCol="0">
            <a:spAutoFit/>
          </a:bodyPr>
          <a:lstStyle/>
          <a:p>
            <a:pPr algn="r">
              <a:lnSpc>
                <a:spcPts val="3800"/>
              </a:lnSpc>
            </a:pPr>
            <a:r>
              <a:rPr lang="en-US" sz="3600" dirty="0">
                <a:solidFill>
                  <a:schemeClr val="bg1"/>
                </a:solidFill>
                <a:latin typeface="Calibri" panose="020F0502020204030204" pitchFamily="34" charset="0"/>
                <a:ea typeface="Microsoft Yi Baiti" panose="03000500000000000000" pitchFamily="66" charset="0"/>
              </a:rPr>
              <a:t>That God does not exist.</a:t>
            </a:r>
          </a:p>
        </p:txBody>
      </p:sp>
      <p:sp>
        <p:nvSpPr>
          <p:cNvPr id="5" name="TextBox 4">
            <a:extLst>
              <a:ext uri="{FF2B5EF4-FFF2-40B4-BE49-F238E27FC236}">
                <a16:creationId xmlns:a16="http://schemas.microsoft.com/office/drawing/2014/main" id="{22A0E23A-647D-4BCC-AC22-C5F1965789E9}"/>
              </a:ext>
            </a:extLst>
          </p:cNvPr>
          <p:cNvSpPr txBox="1"/>
          <p:nvPr/>
        </p:nvSpPr>
        <p:spPr>
          <a:xfrm>
            <a:off x="407376" y="152400"/>
            <a:ext cx="5430716" cy="2528962"/>
          </a:xfrm>
          <a:prstGeom prst="rect">
            <a:avLst/>
          </a:prstGeom>
          <a:noFill/>
        </p:spPr>
        <p:txBody>
          <a:bodyPr wrap="square" rtlCol="0">
            <a:spAutoFit/>
          </a:bodyPr>
          <a:lstStyle/>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What must an unbeliever know to know what Scripture says about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God is not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true?</a:t>
            </a:r>
          </a:p>
        </p:txBody>
      </p:sp>
    </p:spTree>
    <p:extLst>
      <p:ext uri="{BB962C8B-B14F-4D97-AF65-F5344CB8AC3E}">
        <p14:creationId xmlns:p14="http://schemas.microsoft.com/office/powerpoint/2010/main" val="374417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space-images.com/wallpapers/galaxies/m31/Andromeda_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4685C4-6816-4C9D-80DC-335A6F4C66C5}"/>
              </a:ext>
            </a:extLst>
          </p:cNvPr>
          <p:cNvSpPr txBox="1"/>
          <p:nvPr/>
        </p:nvSpPr>
        <p:spPr>
          <a:xfrm>
            <a:off x="407376" y="152400"/>
            <a:ext cx="5430716" cy="2041649"/>
          </a:xfrm>
          <a:prstGeom prst="rect">
            <a:avLst/>
          </a:prstGeom>
          <a:noFill/>
        </p:spPr>
        <p:txBody>
          <a:bodyPr wrap="square" rtlCol="0">
            <a:spAutoFit/>
          </a:bodyPr>
          <a:lstStyle/>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What must an unbeliever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know to know that the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God of Scripture does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not exist?</a:t>
            </a:r>
          </a:p>
        </p:txBody>
      </p:sp>
    </p:spTree>
    <p:extLst>
      <p:ext uri="{BB962C8B-B14F-4D97-AF65-F5344CB8AC3E}">
        <p14:creationId xmlns:p14="http://schemas.microsoft.com/office/powerpoint/2010/main" val="381712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space-images.com/wallpapers/galaxies/m31/Andromeda_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13016" y="5562441"/>
            <a:ext cx="5326184" cy="1066959"/>
          </a:xfrm>
          <a:prstGeom prst="rect">
            <a:avLst/>
          </a:prstGeom>
          <a:noFill/>
        </p:spPr>
        <p:txBody>
          <a:bodyPr wrap="square" rtlCol="0">
            <a:spAutoFit/>
          </a:bodyPr>
          <a:lstStyle/>
          <a:p>
            <a:pPr algn="r">
              <a:lnSpc>
                <a:spcPts val="3800"/>
              </a:lnSpc>
            </a:pPr>
            <a:r>
              <a:rPr lang="en-US" sz="3600" dirty="0">
                <a:solidFill>
                  <a:schemeClr val="bg1"/>
                </a:solidFill>
                <a:latin typeface="Calibri" panose="020F0502020204030204" pitchFamily="34" charset="0"/>
                <a:ea typeface="Microsoft Yi Baiti" panose="03000500000000000000" pitchFamily="66" charset="0"/>
              </a:rPr>
              <a:t>Everything about </a:t>
            </a:r>
          </a:p>
          <a:p>
            <a:pPr algn="r">
              <a:lnSpc>
                <a:spcPts val="3800"/>
              </a:lnSpc>
            </a:pPr>
            <a:r>
              <a:rPr lang="en-US" sz="3600" dirty="0">
                <a:solidFill>
                  <a:schemeClr val="bg1"/>
                </a:solidFill>
                <a:latin typeface="Calibri" panose="020F0502020204030204" pitchFamily="34" charset="0"/>
                <a:ea typeface="Microsoft Yi Baiti" panose="03000500000000000000" pitchFamily="66" charset="0"/>
              </a:rPr>
              <a:t>everything and beyond!</a:t>
            </a:r>
          </a:p>
        </p:txBody>
      </p:sp>
      <p:sp>
        <p:nvSpPr>
          <p:cNvPr id="7" name="TextBox 6">
            <a:extLst>
              <a:ext uri="{FF2B5EF4-FFF2-40B4-BE49-F238E27FC236}">
                <a16:creationId xmlns:a16="http://schemas.microsoft.com/office/drawing/2014/main" id="{5ED503A5-79DE-4EB3-BD8B-023B09C93490}"/>
              </a:ext>
            </a:extLst>
          </p:cNvPr>
          <p:cNvSpPr txBox="1"/>
          <p:nvPr/>
        </p:nvSpPr>
        <p:spPr>
          <a:xfrm>
            <a:off x="407376" y="152400"/>
            <a:ext cx="5430716" cy="2041649"/>
          </a:xfrm>
          <a:prstGeom prst="rect">
            <a:avLst/>
          </a:prstGeom>
          <a:noFill/>
        </p:spPr>
        <p:txBody>
          <a:bodyPr wrap="square" rtlCol="0">
            <a:spAutoFit/>
          </a:bodyPr>
          <a:lstStyle/>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What must an unbeliever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know to know that the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God of Scripture does </a:t>
            </a:r>
          </a:p>
          <a:p>
            <a:pPr>
              <a:lnSpc>
                <a:spcPts val="3800"/>
              </a:lnSpc>
            </a:pPr>
            <a:r>
              <a:rPr lang="en-US" sz="3600" dirty="0">
                <a:solidFill>
                  <a:schemeClr val="bg1"/>
                </a:solidFill>
                <a:effectLst>
                  <a:glow rad="381000">
                    <a:schemeClr val="tx1">
                      <a:alpha val="50000"/>
                    </a:schemeClr>
                  </a:glow>
                </a:effectLst>
                <a:latin typeface="Calibri" panose="020F0502020204030204" pitchFamily="34" charset="0"/>
                <a:ea typeface="Microsoft Yi Baiti" panose="03000500000000000000" pitchFamily="66" charset="0"/>
              </a:rPr>
              <a:t>not exist?</a:t>
            </a:r>
          </a:p>
        </p:txBody>
      </p:sp>
    </p:spTree>
    <p:extLst>
      <p:ext uri="{BB962C8B-B14F-4D97-AF65-F5344CB8AC3E}">
        <p14:creationId xmlns:p14="http://schemas.microsoft.com/office/powerpoint/2010/main" val="341978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space-images.com/wallpapers/galaxies/m31/Andromeda_1024x76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9000" contrast="93000"/>
                    </a14:imgEffect>
                  </a14:imgLayer>
                </a14:imgProps>
              </a:ext>
              <a:ext uri="{28A0092B-C50C-407E-A947-70E740481C1C}">
                <a14:useLocalDpi xmlns:a14="http://schemas.microsoft.com/office/drawing/2010/main" val="0"/>
              </a:ext>
            </a:extLst>
          </a:blip>
          <a:srcRect/>
          <a:stretch>
            <a:fillRect/>
          </a:stretch>
        </p:blipFill>
        <p:spPr bwMode="auto">
          <a:xfrm>
            <a:off x="-15631" y="0"/>
            <a:ext cx="9159631" cy="6869723"/>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7376" y="152400"/>
            <a:ext cx="5430716" cy="2528897"/>
          </a:xfrm>
          <a:prstGeom prst="rect">
            <a:avLst/>
          </a:prstGeom>
          <a:noFill/>
        </p:spPr>
        <p:txBody>
          <a:bodyPr wrap="square" rtlCol="0">
            <a:spAutoFit/>
          </a:bodyPr>
          <a:lstStyle/>
          <a:p>
            <a:pPr>
              <a:lnSpc>
                <a:spcPts val="3800"/>
              </a:lnSpc>
            </a:pPr>
            <a:r>
              <a:rPr lang="en-US" sz="3600" dirty="0">
                <a:solidFill>
                  <a:schemeClr val="bg1"/>
                </a:solidFill>
                <a:effectLst>
                  <a:glow rad="127000">
                    <a:schemeClr val="bg1"/>
                  </a:glow>
                </a:effectLst>
                <a:latin typeface="Calibri" panose="020F0502020204030204" pitchFamily="34" charset="0"/>
                <a:ea typeface="Microsoft Yi Baiti" panose="03000500000000000000" pitchFamily="66" charset="0"/>
              </a:rPr>
              <a:t>What must an unbeliever know</a:t>
            </a:r>
          </a:p>
          <a:p>
            <a:pPr>
              <a:lnSpc>
                <a:spcPts val="3800"/>
              </a:lnSpc>
            </a:pPr>
            <a:r>
              <a:rPr lang="en-US" sz="3600" dirty="0">
                <a:solidFill>
                  <a:schemeClr val="bg1"/>
                </a:solidFill>
                <a:effectLst>
                  <a:glow rad="127000">
                    <a:schemeClr val="bg1"/>
                  </a:glow>
                </a:effectLst>
                <a:latin typeface="Calibri" panose="020F0502020204030204" pitchFamily="34" charset="0"/>
                <a:ea typeface="Microsoft Yi Baiti" panose="03000500000000000000" pitchFamily="66" charset="0"/>
              </a:rPr>
              <a:t>to claim what Scripture </a:t>
            </a:r>
          </a:p>
          <a:p>
            <a:pPr>
              <a:lnSpc>
                <a:spcPts val="3800"/>
              </a:lnSpc>
            </a:pPr>
            <a:r>
              <a:rPr lang="en-US" sz="3600" dirty="0">
                <a:solidFill>
                  <a:schemeClr val="bg1"/>
                </a:solidFill>
                <a:effectLst>
                  <a:glow rad="127000">
                    <a:schemeClr val="bg1"/>
                  </a:glow>
                </a:effectLst>
                <a:latin typeface="Calibri" panose="020F0502020204030204" pitchFamily="34" charset="0"/>
                <a:ea typeface="Microsoft Yi Baiti" panose="03000500000000000000" pitchFamily="66" charset="0"/>
              </a:rPr>
              <a:t>says about God is </a:t>
            </a:r>
          </a:p>
          <a:p>
            <a:pPr>
              <a:lnSpc>
                <a:spcPts val="3800"/>
              </a:lnSpc>
            </a:pPr>
            <a:r>
              <a:rPr lang="en-US" sz="3600" dirty="0">
                <a:solidFill>
                  <a:schemeClr val="bg1"/>
                </a:solidFill>
                <a:effectLst>
                  <a:glow rad="127000">
                    <a:schemeClr val="bg1"/>
                  </a:glow>
                </a:effectLst>
                <a:latin typeface="Calibri" panose="020F0502020204030204" pitchFamily="34" charset="0"/>
                <a:ea typeface="Microsoft Yi Baiti" panose="03000500000000000000" pitchFamily="66" charset="0"/>
              </a:rPr>
              <a:t>not true?</a:t>
            </a:r>
          </a:p>
        </p:txBody>
      </p:sp>
      <p:sp>
        <p:nvSpPr>
          <p:cNvPr id="6" name="TextBox 5"/>
          <p:cNvSpPr txBox="1"/>
          <p:nvPr/>
        </p:nvSpPr>
        <p:spPr>
          <a:xfrm>
            <a:off x="3352800" y="5269523"/>
            <a:ext cx="5326184" cy="1066959"/>
          </a:xfrm>
          <a:prstGeom prst="rect">
            <a:avLst/>
          </a:prstGeom>
          <a:noFill/>
        </p:spPr>
        <p:txBody>
          <a:bodyPr wrap="square" rtlCol="0">
            <a:spAutoFit/>
          </a:bodyPr>
          <a:lstStyle/>
          <a:p>
            <a:pPr algn="r">
              <a:lnSpc>
                <a:spcPts val="3800"/>
              </a:lnSpc>
            </a:pPr>
            <a:r>
              <a:rPr lang="en-US" sz="3600" dirty="0">
                <a:solidFill>
                  <a:schemeClr val="bg1"/>
                </a:solidFill>
                <a:effectLst>
                  <a:glow rad="127000">
                    <a:schemeClr val="bg1"/>
                  </a:glow>
                </a:effectLst>
                <a:latin typeface="Calibri" panose="020F0502020204030204" pitchFamily="34" charset="0"/>
                <a:ea typeface="Microsoft Yi Baiti" panose="03000500000000000000" pitchFamily="66" charset="0"/>
              </a:rPr>
              <a:t>Everything about </a:t>
            </a:r>
          </a:p>
          <a:p>
            <a:pPr algn="r">
              <a:lnSpc>
                <a:spcPts val="3800"/>
              </a:lnSpc>
            </a:pPr>
            <a:r>
              <a:rPr lang="en-US" sz="3600" dirty="0">
                <a:solidFill>
                  <a:schemeClr val="bg1"/>
                </a:solidFill>
                <a:effectLst>
                  <a:glow rad="127000">
                    <a:schemeClr val="bg1"/>
                  </a:glow>
                </a:effectLst>
                <a:latin typeface="Calibri" panose="020F0502020204030204" pitchFamily="34" charset="0"/>
                <a:ea typeface="Microsoft Yi Baiti" panose="03000500000000000000" pitchFamily="66" charset="0"/>
              </a:rPr>
              <a:t>everything and beyond!</a:t>
            </a:r>
          </a:p>
        </p:txBody>
      </p:sp>
    </p:spTree>
    <p:extLst>
      <p:ext uri="{BB962C8B-B14F-4D97-AF65-F5344CB8AC3E}">
        <p14:creationId xmlns:p14="http://schemas.microsoft.com/office/powerpoint/2010/main" val="231531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900" y="3309878"/>
            <a:ext cx="6934200" cy="2862322"/>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“The LORD is the everlasting God, the Creator of the ends of the earth. He does not faint or grow weary; His understanding is unsearchable.”</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Isaiah 40:28b</a:t>
            </a:r>
          </a:p>
        </p:txBody>
      </p:sp>
      <p:sp>
        <p:nvSpPr>
          <p:cNvPr id="7" name="Text Box 5"/>
          <p:cNvSpPr txBox="1">
            <a:spLocks noChangeArrowheads="1"/>
          </p:cNvSpPr>
          <p:nvPr/>
        </p:nvSpPr>
        <p:spPr bwMode="auto">
          <a:xfrm>
            <a:off x="907140" y="354449"/>
            <a:ext cx="7315200"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bg1">
                    <a:alpha val="30000"/>
                  </a:schemeClr>
                </a:solidFill>
                <a:effectLst>
                  <a:glow>
                    <a:schemeClr val="tx2">
                      <a:lumMod val="75000"/>
                    </a:schemeClr>
                  </a:glow>
                </a:effectLst>
                <a:latin typeface="Trajan Pro" panose="02020502050506020301" pitchFamily="18" charset="0"/>
                <a:ea typeface="Microsoft Yi Baiti" pitchFamily="66" charset="0"/>
                <a:cs typeface="Arial" pitchFamily="34" charset="0"/>
              </a:rPr>
              <a:t>God Is Incomprehensible</a:t>
            </a:r>
          </a:p>
        </p:txBody>
      </p:sp>
    </p:spTree>
    <p:extLst>
      <p:ext uri="{BB962C8B-B14F-4D97-AF65-F5344CB8AC3E}">
        <p14:creationId xmlns:p14="http://schemas.microsoft.com/office/powerpoint/2010/main" val="197894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907146" y="2711440"/>
            <a:ext cx="73152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2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rPr>
              <a:t>Next Up:</a:t>
            </a:r>
          </a:p>
          <a:p>
            <a:pPr algn="ctr">
              <a:lnSpc>
                <a:spcPts val="4200"/>
              </a:lnSpc>
            </a:pPr>
            <a:endParaRPr lang="en-US" sz="30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endParaRPr>
          </a:p>
          <a:p>
            <a:pPr algn="ctr">
              <a:lnSpc>
                <a:spcPts val="4200"/>
              </a:lnSpc>
            </a:pPr>
            <a:r>
              <a:rPr lang="en-US" dirty="0">
                <a:solidFill>
                  <a:schemeClr val="accent6">
                    <a:lumMod val="40000"/>
                    <a:lumOff val="60000"/>
                  </a:schemeClr>
                </a:solidFill>
                <a:effectLst>
                  <a:glow rad="1422400">
                    <a:schemeClr val="tx1">
                      <a:alpha val="15000"/>
                    </a:schemeClr>
                  </a:glow>
                  <a:reflection blurRad="774700" stA="44000" endPos="0" dist="647700" dir="5400000" sy="-100000" algn="bl" rotWithShape="0"/>
                </a:effectLst>
                <a:latin typeface="Trajan Pro" panose="02020502050506020301" pitchFamily="18" charset="0"/>
                <a:ea typeface="Microsoft Yi Baiti" pitchFamily="66" charset="0"/>
              </a:rPr>
              <a:t>God Is Limitless</a:t>
            </a:r>
            <a:endParaRPr lang="en-US" dirty="0">
              <a:solidFill>
                <a:schemeClr val="accent6">
                  <a:lumMod val="40000"/>
                  <a:lumOff val="60000"/>
                </a:schemeClr>
              </a:solidFill>
              <a:effectLst>
                <a:glow rad="1422400">
                  <a:schemeClr val="tx1">
                    <a:alpha val="15000"/>
                  </a:schemeClr>
                </a:glow>
                <a:reflection blurRad="774700" stA="44000" endPos="0" dist="647700" dir="5400000" sy="-100000" algn="bl" rotWithShape="0"/>
              </a:effectLst>
              <a:latin typeface="Calibri" panose="020F0502020204030204" pitchFamily="34" charset="0"/>
              <a:ea typeface="Microsoft Yi Baiti" pitchFamily="66" charset="0"/>
              <a:cs typeface="Arial" pitchFamily="34" charset="0"/>
            </a:endParaRPr>
          </a:p>
        </p:txBody>
      </p:sp>
    </p:spTree>
    <p:extLst>
      <p:ext uri="{BB962C8B-B14F-4D97-AF65-F5344CB8AC3E}">
        <p14:creationId xmlns:p14="http://schemas.microsoft.com/office/powerpoint/2010/main" val="6497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1905000"/>
            <a:ext cx="7765142" cy="4708981"/>
          </a:xfrm>
          <a:prstGeom prst="rect">
            <a:avLst/>
          </a:prstGeom>
        </p:spPr>
        <p:txBody>
          <a:bodyPr wrap="square">
            <a:spAutoFit/>
          </a:bodyPr>
          <a:lstStyle/>
          <a:p>
            <a:r>
              <a:rPr lang="en-US" sz="2000" dirty="0">
                <a:solidFill>
                  <a:schemeClr val="bg1"/>
                </a:solidFill>
                <a:latin typeface="Calibri" panose="020F0502020204030204" pitchFamily="34" charset="0"/>
                <a:ea typeface="Microsoft Yi Baiti" pitchFamily="66" charset="0"/>
              </a:rPr>
              <a:t>Copyright © 2014 Craig Biehl, Pilgrim’s Rock, LLC</a:t>
            </a:r>
          </a:p>
          <a:p>
            <a:r>
              <a:rPr lang="en-US" sz="2000" dirty="0">
                <a:solidFill>
                  <a:schemeClr val="bg1"/>
                </a:solidFill>
                <a:latin typeface="Calibri" panose="020F0502020204030204" pitchFamily="34" charset="0"/>
                <a:ea typeface="Microsoft Yi Baiti" pitchFamily="66" charset="0"/>
              </a:rPr>
              <a:t> </a:t>
            </a:r>
          </a:p>
          <a:p>
            <a:r>
              <a:rPr lang="en-US" sz="2000" dirty="0">
                <a:solidFill>
                  <a:schemeClr val="bg1"/>
                </a:solidFill>
                <a:latin typeface="Calibri" panose="020F0502020204030204" pitchFamily="34" charset="0"/>
                <a:ea typeface="Microsoft Yi Baiti" pitchFamily="66" charset="0"/>
              </a:rPr>
              <a:t>Unless otherwise indicated, Scripture taken from the NEW AMERICAN STANDARD BIBLE, © Copyright The Lockman Foundation 1960, 1962, 1963, 1968, 1971, 1972, 1973, 1975, 1977, 1988, 1995. Used by permission. </a:t>
            </a:r>
          </a:p>
          <a:p>
            <a:endParaRPr lang="en-US" sz="2000" dirty="0">
              <a:solidFill>
                <a:schemeClr val="bg1"/>
              </a:solidFill>
              <a:latin typeface="Calibri" panose="020F0502020204030204" pitchFamily="34" charset="0"/>
              <a:ea typeface="Microsoft Yi Baiti" pitchFamily="66" charset="0"/>
            </a:endParaRPr>
          </a:p>
          <a:p>
            <a:r>
              <a:rPr lang="en-US" sz="2000" dirty="0">
                <a:solidFill>
                  <a:schemeClr val="bg1"/>
                </a:solidFill>
                <a:latin typeface="Calibri" panose="020F0502020204030204" pitchFamily="34" charset="0"/>
                <a:ea typeface="Microsoft Yi Baiti" pitchFamily="66" charset="0"/>
              </a:rPr>
              <a:t>Scripture quotations marked (ESV) are from The Holy Bible, English Standard Version® (ESV®), copyright © 2001 by Crossway, a publishing ministry of Good News Publishers. Used by permission. All rights reserved.</a:t>
            </a:r>
          </a:p>
          <a:p>
            <a:endParaRPr lang="en-US" sz="2000" dirty="0">
              <a:solidFill>
                <a:schemeClr val="bg1"/>
              </a:solidFill>
              <a:latin typeface="Calibri" panose="020F0502020204030204" pitchFamily="34" charset="0"/>
              <a:ea typeface="Microsoft Yi Baiti" pitchFamily="66" charset="0"/>
            </a:endParaRPr>
          </a:p>
          <a:p>
            <a:r>
              <a:rPr lang="en-US" sz="2000" dirty="0">
                <a:solidFill>
                  <a:schemeClr val="bg1"/>
                </a:solidFill>
                <a:latin typeface="Calibri" panose="020F0502020204030204" pitchFamily="34" charset="0"/>
                <a:ea typeface="Microsoft Yi Baiti" pitchFamily="66" charset="0"/>
              </a:rPr>
              <a:t>Space images courtesy of NASA. Use of NASA images does not constitute an endorsement of the content of this presentation by NASA or any NASA affiliate.  Used by permission. </a:t>
            </a:r>
          </a:p>
        </p:txBody>
      </p:sp>
    </p:spTree>
    <p:extLst>
      <p:ext uri="{BB962C8B-B14F-4D97-AF65-F5344CB8AC3E}">
        <p14:creationId xmlns:p14="http://schemas.microsoft.com/office/powerpoint/2010/main" val="351196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40540" y="3733800"/>
            <a:ext cx="6248400" cy="2308324"/>
          </a:xfrm>
          <a:prstGeom prst="rect">
            <a:avLst/>
          </a:prstGeom>
        </p:spPr>
        <p:txBody>
          <a:bodyPr wrap="square">
            <a:spAutoFit/>
          </a:bodyPr>
          <a:lstStyle/>
          <a:p>
            <a:pPr algn="ctr"/>
            <a:r>
              <a:rPr lang="en-US" sz="3600" dirty="0">
                <a:solidFill>
                  <a:schemeClr val="bg1">
                    <a:lumMod val="95000"/>
                  </a:schemeClr>
                </a:solidFill>
                <a:latin typeface="Calibri" panose="020F0502020204030204" pitchFamily="34" charset="0"/>
                <a:ea typeface="Microsoft Yi Baiti" panose="03000500000000000000" pitchFamily="66" charset="0"/>
              </a:rPr>
              <a:t> “No one has ever seen God; the only God, who is at the Father's side, He has made him known.” </a:t>
            </a:r>
          </a:p>
          <a:p>
            <a:pPr algn="ctr"/>
            <a:r>
              <a:rPr lang="en-US" sz="3600" dirty="0">
                <a:solidFill>
                  <a:schemeClr val="bg1">
                    <a:lumMod val="95000"/>
                  </a:schemeClr>
                </a:solidFill>
                <a:latin typeface="Calibri" panose="020F0502020204030204" pitchFamily="34" charset="0"/>
                <a:ea typeface="Microsoft Yi Baiti" panose="03000500000000000000" pitchFamily="66" charset="0"/>
              </a:rPr>
              <a:t>John 1:18 ESV  </a:t>
            </a:r>
          </a:p>
        </p:txBody>
      </p:sp>
      <p:sp>
        <p:nvSpPr>
          <p:cNvPr id="7" name="Text Box 5"/>
          <p:cNvSpPr txBox="1">
            <a:spLocks noChangeArrowheads="1"/>
          </p:cNvSpPr>
          <p:nvPr/>
        </p:nvSpPr>
        <p:spPr bwMode="auto">
          <a:xfrm>
            <a:off x="907140" y="354449"/>
            <a:ext cx="7315200"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bg1">
                    <a:alpha val="30000"/>
                  </a:schemeClr>
                </a:solidFill>
                <a:effectLst>
                  <a:glow>
                    <a:schemeClr val="tx2">
                      <a:lumMod val="75000"/>
                    </a:schemeClr>
                  </a:glow>
                </a:effectLst>
                <a:latin typeface="Trajan Pro" panose="02020502050506020301" pitchFamily="18" charset="0"/>
                <a:ea typeface="Microsoft Yi Baiti" pitchFamily="66" charset="0"/>
                <a:cs typeface="Arial" pitchFamily="34" charset="0"/>
              </a:rPr>
              <a:t>God Is Incomprehensible</a:t>
            </a:r>
          </a:p>
        </p:txBody>
      </p:sp>
    </p:spTree>
    <p:extLst>
      <p:ext uri="{BB962C8B-B14F-4D97-AF65-F5344CB8AC3E}">
        <p14:creationId xmlns:p14="http://schemas.microsoft.com/office/powerpoint/2010/main" val="239586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5"/>
          <p:cNvSpPr>
            <a:spLocks noChangeArrowheads="1"/>
          </p:cNvSpPr>
          <p:nvPr/>
        </p:nvSpPr>
        <p:spPr bwMode="auto">
          <a:xfrm>
            <a:off x="5216455" y="4468813"/>
            <a:ext cx="1069267" cy="992187"/>
          </a:xfrm>
          <a:prstGeom prst="ellipse">
            <a:avLst/>
          </a:prstGeom>
          <a:gradFill flip="none" rotWithShape="1">
            <a:gsLst>
              <a:gs pos="0">
                <a:schemeClr val="tx2">
                  <a:lumMod val="60000"/>
                  <a:lumOff val="40000"/>
                </a:schemeClr>
              </a:gs>
              <a:gs pos="92000">
                <a:schemeClr val="tx2">
                  <a:lumMod val="75000"/>
                </a:schemeClr>
              </a:gs>
              <a:gs pos="100000">
                <a:schemeClr val="bg1"/>
              </a:gs>
            </a:gsLst>
            <a:lin ang="2700000" scaled="1"/>
            <a:tileRect/>
          </a:gradFill>
          <a:ln w="22225">
            <a:solidFill>
              <a:schemeClr val="bg1">
                <a:lumMod val="9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rIns="91440" bIns="137160" anchor="ctr"/>
          <a:lstStyle/>
          <a:p>
            <a:pPr algn="ctr" eaLnBrk="1" hangingPunct="1"/>
            <a:r>
              <a:rPr lang="en-US" sz="3400" dirty="0">
                <a:solidFill>
                  <a:schemeClr val="bg1">
                    <a:lumMod val="95000"/>
                  </a:schemeClr>
                </a:solidFill>
                <a:latin typeface="Calibri" panose="020F0502020204030204" pitchFamily="34" charset="0"/>
                <a:cs typeface="Arial" charset="0"/>
              </a:rPr>
              <a:t>Man</a:t>
            </a:r>
          </a:p>
        </p:txBody>
      </p:sp>
      <p:sp>
        <p:nvSpPr>
          <p:cNvPr id="12" name="Text Box 7"/>
          <p:cNvSpPr txBox="1">
            <a:spLocks noChangeArrowheads="1"/>
          </p:cNvSpPr>
          <p:nvPr/>
        </p:nvSpPr>
        <p:spPr bwMode="auto">
          <a:xfrm>
            <a:off x="4127863" y="3356002"/>
            <a:ext cx="44132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solidFill>
                  <a:schemeClr val="bg1">
                    <a:lumMod val="95000"/>
                  </a:schemeClr>
                </a:solidFill>
              </a:rPr>
              <a:t>∞</a:t>
            </a:r>
          </a:p>
        </p:txBody>
      </p:sp>
      <p:sp>
        <p:nvSpPr>
          <p:cNvPr id="13" name="AutoShape 9"/>
          <p:cNvSpPr>
            <a:spLocks/>
          </p:cNvSpPr>
          <p:nvPr/>
        </p:nvSpPr>
        <p:spPr bwMode="auto">
          <a:xfrm>
            <a:off x="4972297" y="3199930"/>
            <a:ext cx="221641" cy="1246305"/>
          </a:xfrm>
          <a:prstGeom prst="leftBrace">
            <a:avLst>
              <a:gd name="adj1" fmla="val 90864"/>
              <a:gd name="adj2" fmla="val 50000"/>
            </a:avLst>
          </a:prstGeom>
          <a:noFill/>
          <a:ln w="28575">
            <a:solidFill>
              <a:schemeClr val="bg1">
                <a:lumMod val="9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
        <p:nvSpPr>
          <p:cNvPr id="9" name="Oval 4"/>
          <p:cNvSpPr>
            <a:spLocks noChangeArrowheads="1"/>
          </p:cNvSpPr>
          <p:nvPr/>
        </p:nvSpPr>
        <p:spPr bwMode="auto">
          <a:xfrm>
            <a:off x="4724400" y="990600"/>
            <a:ext cx="2057400" cy="2133600"/>
          </a:xfrm>
          <a:prstGeom prst="ellipse">
            <a:avLst/>
          </a:prstGeom>
          <a:gradFill flip="none" rotWithShape="1">
            <a:gsLst>
              <a:gs pos="0">
                <a:schemeClr val="tx2">
                  <a:lumMod val="60000"/>
                  <a:lumOff val="40000"/>
                </a:schemeClr>
              </a:gs>
              <a:gs pos="92000">
                <a:schemeClr val="tx2">
                  <a:lumMod val="75000"/>
                </a:schemeClr>
              </a:gs>
              <a:gs pos="100000">
                <a:schemeClr val="bg1"/>
              </a:gs>
            </a:gsLst>
            <a:lin ang="2700000" scaled="1"/>
            <a:tileRect/>
          </a:gradFill>
          <a:ln w="22225">
            <a:solidFill>
              <a:schemeClr val="bg1">
                <a:lumMod val="9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0" tIns="182880" rIns="182880" bIns="182880" anchor="ctr"/>
          <a:lstStyle/>
          <a:p>
            <a:pPr algn="ctr" eaLnBrk="1" hangingPunct="1"/>
            <a:r>
              <a:rPr lang="en-US" sz="4400" dirty="0">
                <a:solidFill>
                  <a:schemeClr val="bg1">
                    <a:lumMod val="95000"/>
                  </a:schemeClr>
                </a:solidFill>
                <a:latin typeface="Calibri" panose="020F0502020204030204" pitchFamily="34" charset="0"/>
                <a:cs typeface="Arial" charset="0"/>
              </a:rPr>
              <a:t>God</a:t>
            </a:r>
          </a:p>
        </p:txBody>
      </p:sp>
    </p:spTree>
    <p:extLst>
      <p:ext uri="{BB962C8B-B14F-4D97-AF65-F5344CB8AC3E}">
        <p14:creationId xmlns:p14="http://schemas.microsoft.com/office/powerpoint/2010/main" val="60826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2" descr="C:\Users\Craig\Downloads\file000148234568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5"/>
          <p:cNvSpPr>
            <a:spLocks noChangeArrowheads="1"/>
          </p:cNvSpPr>
          <p:nvPr/>
        </p:nvSpPr>
        <p:spPr bwMode="auto">
          <a:xfrm>
            <a:off x="5216455" y="4468813"/>
            <a:ext cx="1069267" cy="992187"/>
          </a:xfrm>
          <a:prstGeom prst="ellipse">
            <a:avLst/>
          </a:prstGeom>
          <a:gradFill flip="none" rotWithShape="1">
            <a:gsLst>
              <a:gs pos="0">
                <a:schemeClr val="tx2">
                  <a:lumMod val="60000"/>
                  <a:lumOff val="40000"/>
                </a:schemeClr>
              </a:gs>
              <a:gs pos="92000">
                <a:schemeClr val="tx2">
                  <a:lumMod val="75000"/>
                </a:schemeClr>
              </a:gs>
              <a:gs pos="100000">
                <a:schemeClr val="bg1"/>
              </a:gs>
            </a:gsLst>
            <a:lin ang="2700000" scaled="1"/>
            <a:tileRect/>
          </a:gradFill>
          <a:ln w="22225">
            <a:solidFill>
              <a:schemeClr val="bg1">
                <a:lumMod val="9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rIns="91440" bIns="137160" anchor="ctr"/>
          <a:lstStyle/>
          <a:p>
            <a:pPr algn="ctr" eaLnBrk="1" hangingPunct="1"/>
            <a:r>
              <a:rPr lang="en-US" sz="3400" dirty="0">
                <a:solidFill>
                  <a:schemeClr val="bg1">
                    <a:lumMod val="95000"/>
                  </a:schemeClr>
                </a:solidFill>
                <a:latin typeface="Calibri" panose="020F0502020204030204" pitchFamily="34" charset="0"/>
                <a:cs typeface="Arial" charset="0"/>
              </a:rPr>
              <a:t>Man</a:t>
            </a:r>
          </a:p>
        </p:txBody>
      </p:sp>
      <p:sp>
        <p:nvSpPr>
          <p:cNvPr id="12" name="Text Box 7"/>
          <p:cNvSpPr txBox="1">
            <a:spLocks noChangeArrowheads="1"/>
          </p:cNvSpPr>
          <p:nvPr/>
        </p:nvSpPr>
        <p:spPr bwMode="auto">
          <a:xfrm>
            <a:off x="4127863" y="3356002"/>
            <a:ext cx="44132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solidFill>
                  <a:schemeClr val="bg1">
                    <a:lumMod val="95000"/>
                  </a:schemeClr>
                </a:solidFill>
              </a:rPr>
              <a:t>∞</a:t>
            </a:r>
          </a:p>
        </p:txBody>
      </p:sp>
      <p:sp>
        <p:nvSpPr>
          <p:cNvPr id="13" name="AutoShape 9"/>
          <p:cNvSpPr>
            <a:spLocks/>
          </p:cNvSpPr>
          <p:nvPr/>
        </p:nvSpPr>
        <p:spPr bwMode="auto">
          <a:xfrm>
            <a:off x="4972297" y="3199930"/>
            <a:ext cx="221641" cy="1246305"/>
          </a:xfrm>
          <a:prstGeom prst="leftBrace">
            <a:avLst>
              <a:gd name="adj1" fmla="val 90864"/>
              <a:gd name="adj2" fmla="val 50000"/>
            </a:avLst>
          </a:prstGeom>
          <a:noFill/>
          <a:ln w="28575">
            <a:solidFill>
              <a:schemeClr val="bg1">
                <a:lumMod val="9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
        <p:nvSpPr>
          <p:cNvPr id="2" name="TextBox 1"/>
          <p:cNvSpPr txBox="1"/>
          <p:nvPr/>
        </p:nvSpPr>
        <p:spPr>
          <a:xfrm>
            <a:off x="5179133" y="3531606"/>
            <a:ext cx="1319464" cy="646331"/>
          </a:xfrm>
          <a:prstGeom prst="rect">
            <a:avLst/>
          </a:prstGeom>
          <a:noFill/>
        </p:spPr>
        <p:txBody>
          <a:bodyPr wrap="none" rtlCol="0">
            <a:spAutoFit/>
          </a:bodyPr>
          <a:lstStyle/>
          <a:p>
            <a:r>
              <a:rPr lang="en-US" sz="3600" dirty="0">
                <a:solidFill>
                  <a:schemeClr val="bg1">
                    <a:lumMod val="95000"/>
                  </a:schemeClr>
                </a:solidFill>
                <a:latin typeface="Calibri" panose="020F0502020204030204" pitchFamily="34" charset="0"/>
                <a:ea typeface="Microsoft Yi Baiti" pitchFamily="66" charset="0"/>
              </a:rPr>
              <a:t>“Gap”</a:t>
            </a:r>
          </a:p>
        </p:txBody>
      </p:sp>
      <p:sp>
        <p:nvSpPr>
          <p:cNvPr id="9" name="Oval 4"/>
          <p:cNvSpPr>
            <a:spLocks noChangeArrowheads="1"/>
          </p:cNvSpPr>
          <p:nvPr/>
        </p:nvSpPr>
        <p:spPr bwMode="auto">
          <a:xfrm>
            <a:off x="4724400" y="990600"/>
            <a:ext cx="2057400" cy="2133600"/>
          </a:xfrm>
          <a:prstGeom prst="ellipse">
            <a:avLst/>
          </a:prstGeom>
          <a:gradFill flip="none" rotWithShape="1">
            <a:gsLst>
              <a:gs pos="0">
                <a:schemeClr val="tx2">
                  <a:lumMod val="60000"/>
                  <a:lumOff val="40000"/>
                </a:schemeClr>
              </a:gs>
              <a:gs pos="92000">
                <a:schemeClr val="tx2">
                  <a:lumMod val="75000"/>
                </a:schemeClr>
              </a:gs>
              <a:gs pos="100000">
                <a:schemeClr val="bg1"/>
              </a:gs>
            </a:gsLst>
            <a:lin ang="2700000" scaled="1"/>
            <a:tileRect/>
          </a:gradFill>
          <a:ln w="22225">
            <a:solidFill>
              <a:schemeClr val="bg1">
                <a:lumMod val="9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0" tIns="182880" rIns="182880" bIns="182880" anchor="ctr"/>
          <a:lstStyle/>
          <a:p>
            <a:pPr algn="ctr" eaLnBrk="1" hangingPunct="1"/>
            <a:r>
              <a:rPr lang="en-US" sz="4400" dirty="0">
                <a:solidFill>
                  <a:schemeClr val="bg1">
                    <a:lumMod val="95000"/>
                  </a:schemeClr>
                </a:solidFill>
                <a:latin typeface="Calibri" panose="020F0502020204030204" pitchFamily="34" charset="0"/>
                <a:cs typeface="Arial" charset="0"/>
              </a:rPr>
              <a:t>God</a:t>
            </a:r>
          </a:p>
        </p:txBody>
      </p:sp>
    </p:spTree>
    <p:extLst>
      <p:ext uri="{BB962C8B-B14F-4D97-AF65-F5344CB8AC3E}">
        <p14:creationId xmlns:p14="http://schemas.microsoft.com/office/powerpoint/2010/main" val="221788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18201</TotalTime>
  <Words>4388</Words>
  <Application>Microsoft Office PowerPoint</Application>
  <PresentationFormat>On-screen Show (4:3)</PresentationFormat>
  <Paragraphs>468</Paragraphs>
  <Slides>61</Slides>
  <Notes>60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61</vt:i4>
      </vt:variant>
    </vt:vector>
  </HeadingPairs>
  <TitlesOfParts>
    <vt:vector size="69" baseType="lpstr">
      <vt:lpstr>Arial</vt:lpstr>
      <vt:lpstr>Bernard MT Condensed</vt:lpstr>
      <vt:lpstr>Calibri</vt:lpstr>
      <vt:lpstr>Fredericka the Great</vt:lpstr>
      <vt:lpstr>Trajan Pro</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dc:creator>
  <cp:lastModifiedBy>Craig</cp:lastModifiedBy>
  <cp:revision>328</cp:revision>
  <dcterms:created xsi:type="dcterms:W3CDTF">2013-08-02T17:18:19Z</dcterms:created>
  <dcterms:modified xsi:type="dcterms:W3CDTF">2021-09-01T17:28:25Z</dcterms:modified>
</cp:coreProperties>
</file>