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jpe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441" r:id="rId2"/>
    <p:sldId id="457" r:id="rId3"/>
    <p:sldId id="444" r:id="rId4"/>
    <p:sldId id="292" r:id="rId5"/>
    <p:sldId id="293" r:id="rId6"/>
    <p:sldId id="294" r:id="rId7"/>
    <p:sldId id="440" r:id="rId8"/>
    <p:sldId id="448" r:id="rId9"/>
    <p:sldId id="467" r:id="rId10"/>
    <p:sldId id="449" r:id="rId11"/>
    <p:sldId id="383" r:id="rId12"/>
    <p:sldId id="379" r:id="rId13"/>
    <p:sldId id="469" r:id="rId14"/>
    <p:sldId id="384" r:id="rId15"/>
    <p:sldId id="450" r:id="rId16"/>
    <p:sldId id="297" r:id="rId17"/>
    <p:sldId id="269" r:id="rId18"/>
    <p:sldId id="453" r:id="rId19"/>
    <p:sldId id="443" r:id="rId20"/>
    <p:sldId id="460" r:id="rId21"/>
    <p:sldId id="387" r:id="rId22"/>
    <p:sldId id="299" r:id="rId23"/>
    <p:sldId id="300" r:id="rId24"/>
    <p:sldId id="291" r:id="rId25"/>
    <p:sldId id="388" r:id="rId26"/>
    <p:sldId id="389" r:id="rId27"/>
    <p:sldId id="392" r:id="rId28"/>
    <p:sldId id="439" r:id="rId29"/>
    <p:sldId id="462" r:id="rId30"/>
    <p:sldId id="463" r:id="rId31"/>
    <p:sldId id="298" r:id="rId32"/>
    <p:sldId id="459" r:id="rId33"/>
    <p:sldId id="458" r:id="rId34"/>
    <p:sldId id="461" r:id="rId35"/>
    <p:sldId id="468" r:id="rId36"/>
    <p:sldId id="373" r:id="rId37"/>
    <p:sldId id="464" r:id="rId38"/>
    <p:sldId id="314" r:id="rId39"/>
    <p:sldId id="315" r:id="rId40"/>
    <p:sldId id="465" r:id="rId41"/>
    <p:sldId id="466" r:id="rId42"/>
    <p:sldId id="456" r:id="rId43"/>
    <p:sldId id="455"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I38tibFZlZA3BHkJLZf3A==" hashData="auXHK8NjxVKI4ykXH7kL1Jr2GDgc/rhSXBgbjNsE1+Pculd1C0gZse855aEYOJG271zYOY517De9Iao2UgfE5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DB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40" autoAdjust="0"/>
    <p:restoredTop sz="52154" autoAdjust="0"/>
  </p:normalViewPr>
  <p:slideViewPr>
    <p:cSldViewPr>
      <p:cViewPr varScale="1">
        <p:scale>
          <a:sx n="70" d="100"/>
          <a:sy n="70" d="100"/>
        </p:scale>
        <p:origin x="132" y="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F6A896-5D8B-4686-B46B-07141726C976}" type="datetimeFigureOut">
              <a:rPr lang="en-US" smtClean="0"/>
              <a:t>9/1/2021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CA144F-F7C7-41C5-B76A-92CCCAEF64DB}" type="slidenum">
              <a:rPr lang="en-US" smtClean="0"/>
              <a:t>‹#›</a:t>
            </a:fld>
            <a:endParaRPr lang="en-US"/>
          </a:p>
        </p:txBody>
      </p:sp>
    </p:spTree>
    <p:extLst>
      <p:ext uri="{BB962C8B-B14F-4D97-AF65-F5344CB8AC3E}">
        <p14:creationId xmlns:p14="http://schemas.microsoft.com/office/powerpoint/2010/main" val="2045984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0" dirty="0"/>
          </a:p>
        </p:txBody>
      </p:sp>
      <p:sp>
        <p:nvSpPr>
          <p:cNvPr id="4" name="Slide Number Placeholder 3"/>
          <p:cNvSpPr>
            <a:spLocks noGrp="1"/>
          </p:cNvSpPr>
          <p:nvPr>
            <p:ph type="sldNum" sz="quarter" idx="10"/>
          </p:nvPr>
        </p:nvSpPr>
        <p:spPr/>
        <p:txBody>
          <a:bodyPr/>
          <a:lstStyle/>
          <a:p>
            <a:fld id="{B9CA144F-F7C7-41C5-B76A-92CCCAEF64DB}" type="slidenum">
              <a:rPr lang="en-US" smtClean="0"/>
              <a:t>1</a:t>
            </a:fld>
            <a:endParaRPr lang="en-US"/>
          </a:p>
        </p:txBody>
      </p:sp>
    </p:spTree>
    <p:extLst>
      <p:ext uri="{BB962C8B-B14F-4D97-AF65-F5344CB8AC3E}">
        <p14:creationId xmlns:p14="http://schemas.microsoft.com/office/powerpoint/2010/main" val="2130769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&lt;NEXT&gt; </a:t>
            </a:r>
          </a:p>
          <a:p>
            <a:endParaRPr lang="en-US" dirty="0"/>
          </a:p>
        </p:txBody>
      </p:sp>
      <p:sp>
        <p:nvSpPr>
          <p:cNvPr id="4" name="Slide Number Placeholder 3"/>
          <p:cNvSpPr>
            <a:spLocks noGrp="1"/>
          </p:cNvSpPr>
          <p:nvPr>
            <p:ph type="sldNum" sz="quarter" idx="10"/>
          </p:nvPr>
        </p:nvSpPr>
        <p:spPr/>
        <p:txBody>
          <a:bodyPr/>
          <a:lstStyle/>
          <a:p>
            <a:fld id="{B9CA144F-F7C7-41C5-B76A-92CCCAEF64DB}" type="slidenum">
              <a:rPr lang="en-US" smtClean="0"/>
              <a:t>10</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&lt;NEXT&gt;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 </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Religious Affections</a:t>
            </a:r>
            <a:r>
              <a:rPr lang="en-US" sz="1200" kern="1200" dirty="0">
                <a:solidFill>
                  <a:schemeClr val="tx1"/>
                </a:solidFill>
                <a:effectLst/>
                <a:latin typeface="+mn-lt"/>
                <a:ea typeface="+mn-ea"/>
                <a:cs typeface="+mn-cs"/>
              </a:rPr>
              <a:t>, Banner of Truth, 183; Yale University Press, 257-258.</a:t>
            </a:r>
          </a:p>
        </p:txBody>
      </p:sp>
      <p:sp>
        <p:nvSpPr>
          <p:cNvPr id="4" name="Slide Number Placeholder 3"/>
          <p:cNvSpPr>
            <a:spLocks noGrp="1"/>
          </p:cNvSpPr>
          <p:nvPr>
            <p:ph type="sldNum" sz="quarter" idx="10"/>
          </p:nvPr>
        </p:nvSpPr>
        <p:spPr/>
        <p:txBody>
          <a:bodyPr/>
          <a:lstStyle/>
          <a:p>
            <a:fld id="{B9CA144F-F7C7-41C5-B76A-92CCCAEF64DB}" type="slidenum">
              <a:rPr lang="en-US" smtClean="0"/>
              <a:t>11</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gives us an insight into the state of professing believers when their desires</a:t>
            </a:r>
            <a:r>
              <a:rPr lang="en-US" sz="1200" kern="1200" baseline="0" dirty="0">
                <a:solidFill>
                  <a:schemeClr val="tx1"/>
                </a:solidFill>
                <a:effectLst/>
                <a:latin typeface="+mn-lt"/>
                <a:ea typeface="+mn-ea"/>
                <a:cs typeface="+mn-cs"/>
              </a:rPr>
              <a:t> and actions take no delight in the holiness of God or in things that reflect God’s holiness, but are continually hankering after things that are contrary to the beauty of God’s holiness.   </a:t>
            </a:r>
            <a:r>
              <a:rPr lang="en-US" sz="1200" b="1" kern="1200" dirty="0">
                <a:solidFill>
                  <a:schemeClr val="tx1"/>
                </a:solidFill>
                <a:effectLst/>
                <a:latin typeface="+mn-lt"/>
                <a:ea typeface="+mn-ea"/>
                <a:cs typeface="+mn-cs"/>
              </a:rPr>
              <a:t>&lt;NEXT&gt;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9CA144F-F7C7-41C5-B76A-92CCCAEF64DB}" type="slidenum">
              <a:rPr lang="en-US" smtClean="0"/>
              <a:t>12</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When people disdain or have no love for holiness, it is difficult to take their professed love of God seriously when holiness is that which makes Him lovely.  How can you love God when you do not love that which defines His character, that which constitutes His beauty?  Loving God’s benefits is not the same thing as loving God for who He 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You can see how this affects how we deal with the problem of evil.   </a:t>
            </a:r>
            <a:r>
              <a:rPr lang="en-US" sz="1200" b="1" kern="1200" dirty="0">
                <a:solidFill>
                  <a:schemeClr val="tx1"/>
                </a:solidFill>
                <a:effectLst/>
                <a:latin typeface="+mn-lt"/>
                <a:ea typeface="+mn-ea"/>
                <a:cs typeface="+mn-cs"/>
              </a:rPr>
              <a:t>&lt;NEXT&gt;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9CA144F-F7C7-41C5-B76A-92CCCAEF64DB}" type="slidenum">
              <a:rPr lang="en-US" smtClean="0"/>
              <a:t>13</a:t>
            </a:fld>
            <a:endParaRPr lang="en-US"/>
          </a:p>
        </p:txBody>
      </p:sp>
    </p:spTree>
    <p:extLst>
      <p:ext uri="{BB962C8B-B14F-4D97-AF65-F5344CB8AC3E}">
        <p14:creationId xmlns:p14="http://schemas.microsoft.com/office/powerpoint/2010/main" val="4172352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Edwards continues… </a:t>
            </a:r>
            <a:r>
              <a:rPr lang="en-US" sz="1200" b="1" kern="1200" dirty="0">
                <a:solidFill>
                  <a:schemeClr val="tx1"/>
                </a:solidFill>
                <a:effectLst/>
                <a:latin typeface="+mn-lt"/>
                <a:ea typeface="+mn-ea"/>
                <a:cs typeface="+mn-cs"/>
              </a:rPr>
              <a:t>[READ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&lt;NEXT&gt;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Religious Affections</a:t>
            </a:r>
            <a:r>
              <a:rPr lang="en-US" sz="1200" kern="1200" dirty="0">
                <a:solidFill>
                  <a:schemeClr val="tx1"/>
                </a:solidFill>
                <a:effectLst/>
                <a:latin typeface="+mn-lt"/>
                <a:ea typeface="+mn-ea"/>
                <a:cs typeface="+mn-cs"/>
              </a:rPr>
              <a:t>, Banner of Truth, 183; Yale University Press, 257-258.</a:t>
            </a:r>
          </a:p>
          <a:p>
            <a:endParaRPr lang="en-US" sz="1200" i="0" dirty="0"/>
          </a:p>
          <a:p>
            <a:endParaRPr lang="en-US" dirty="0"/>
          </a:p>
        </p:txBody>
      </p:sp>
      <p:sp>
        <p:nvSpPr>
          <p:cNvPr id="4" name="Slide Number Placeholder 3"/>
          <p:cNvSpPr>
            <a:spLocks noGrp="1"/>
          </p:cNvSpPr>
          <p:nvPr>
            <p:ph type="sldNum" sz="quarter" idx="10"/>
          </p:nvPr>
        </p:nvSpPr>
        <p:spPr/>
        <p:txBody>
          <a:bodyPr/>
          <a:lstStyle/>
          <a:p>
            <a:fld id="{B9CA144F-F7C7-41C5-B76A-92CCCAEF64DB}" type="slidenum">
              <a:rPr lang="en-US" smtClean="0"/>
              <a:t>14</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beauty of all things related to God is their holiness.  Paraphrasing Edwards,</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beauty of Christ is His holiness,</a:t>
            </a:r>
            <a:r>
              <a:rPr lang="en-US" sz="1200" kern="1200" baseline="0" dirty="0">
                <a:solidFill>
                  <a:schemeClr val="tx1"/>
                </a:solidFill>
                <a:effectLst/>
                <a:latin typeface="+mn-lt"/>
                <a:ea typeface="+mn-ea"/>
                <a:cs typeface="+mn-cs"/>
              </a:rPr>
              <a:t> while the </a:t>
            </a:r>
            <a:r>
              <a:rPr lang="en-US" sz="1200" kern="1200" dirty="0">
                <a:solidFill>
                  <a:schemeClr val="tx1"/>
                </a:solidFill>
                <a:effectLst/>
                <a:latin typeface="+mn-lt"/>
                <a:ea typeface="+mn-ea"/>
                <a:cs typeface="+mn-cs"/>
              </a:rPr>
              <a:t>beauty of “saints or holy ones” is holiness.  It</a:t>
            </a:r>
            <a:r>
              <a:rPr lang="en-US" sz="1200" kern="1200" baseline="0" dirty="0">
                <a:solidFill>
                  <a:schemeClr val="tx1"/>
                </a:solidFill>
                <a:effectLst/>
                <a:latin typeface="+mn-lt"/>
                <a:ea typeface="+mn-ea"/>
                <a:cs typeface="+mn-cs"/>
              </a:rPr>
              <a:t> is a terrible thing when we profess a love for the Holy One and we ourselves practice evil, it contradicts our testimony.  </a:t>
            </a:r>
            <a:r>
              <a:rPr lang="en-US" sz="1200" kern="1200" dirty="0">
                <a:solidFill>
                  <a:schemeClr val="tx1"/>
                </a:solidFill>
                <a:effectLst/>
                <a:latin typeface="+mn-lt"/>
                <a:ea typeface="+mn-ea"/>
                <a:cs typeface="+mn-cs"/>
              </a:rPr>
              <a:t>The Gospel is beautiful as it reflects “the holy beauty of God and Jesus Christ,” while its doctrines</a:t>
            </a:r>
            <a:r>
              <a:rPr lang="en-US" sz="1200" kern="1200" baseline="0" dirty="0">
                <a:solidFill>
                  <a:schemeClr val="tx1"/>
                </a:solidFill>
                <a:effectLst/>
                <a:latin typeface="+mn-lt"/>
                <a:ea typeface="+mn-ea"/>
                <a:cs typeface="+mn-cs"/>
              </a:rPr>
              <a:t> are spiritually beautiful as “</a:t>
            </a:r>
            <a:r>
              <a:rPr lang="en-US" sz="1200" kern="1200" dirty="0">
                <a:solidFill>
                  <a:schemeClr val="tx1"/>
                </a:solidFill>
                <a:effectLst/>
                <a:latin typeface="+mn-lt"/>
                <a:ea typeface="+mn-ea"/>
                <a:cs typeface="+mn-cs"/>
              </a:rPr>
              <a:t>holy doctrines.”   Salvation</a:t>
            </a:r>
            <a:r>
              <a:rPr lang="en-US" sz="1200" kern="1200" baseline="0" dirty="0">
                <a:solidFill>
                  <a:schemeClr val="tx1"/>
                </a:solidFill>
                <a:effectLst/>
                <a:latin typeface="+mn-lt"/>
                <a:ea typeface="+mn-ea"/>
                <a:cs typeface="+mn-cs"/>
              </a:rPr>
              <a:t> through Christ is a beautiful truth as it is a salvation that magnifies and reflects God’s perfect holiness.**  </a:t>
            </a:r>
          </a:p>
          <a:p>
            <a:r>
              <a:rPr lang="en-US" sz="1200" b="1" kern="1200" dirty="0">
                <a:solidFill>
                  <a:schemeClr val="tx1"/>
                </a:solidFill>
                <a:effectLst/>
                <a:latin typeface="+mn-lt"/>
                <a:ea typeface="+mn-ea"/>
                <a:cs typeface="+mn-cs"/>
              </a:rPr>
              <a:t>&lt;NEXT&gt;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**Religious Affections</a:t>
            </a:r>
            <a:r>
              <a:rPr lang="en-US" sz="1200" kern="1200" dirty="0">
                <a:solidFill>
                  <a:schemeClr val="tx1"/>
                </a:solidFill>
                <a:effectLst/>
                <a:latin typeface="+mn-lt"/>
                <a:ea typeface="+mn-ea"/>
                <a:cs typeface="+mn-cs"/>
              </a:rPr>
              <a:t>, Banner of Truth, 184-5; Yale University Press, 258-9.</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9CA144F-F7C7-41C5-B76A-92CCCAEF64DB}" type="slidenum">
              <a:rPr lang="en-US" smtClean="0"/>
              <a:t>15</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a:t>
            </a:r>
            <a:r>
              <a:rPr lang="en-US" sz="1200" kern="1200" baseline="0" dirty="0">
                <a:solidFill>
                  <a:schemeClr val="tx1"/>
                </a:solidFill>
                <a:effectLst/>
                <a:latin typeface="+mn-lt"/>
                <a:ea typeface="+mn-ea"/>
                <a:cs typeface="+mn-cs"/>
              </a:rPr>
              <a:t> the glory of heaven is </a:t>
            </a:r>
            <a:r>
              <a:rPr lang="en-US" sz="1200" kern="1200" dirty="0">
                <a:solidFill>
                  <a:schemeClr val="tx1"/>
                </a:solidFill>
                <a:effectLst/>
                <a:latin typeface="+mn-lt"/>
                <a:ea typeface="+mn-ea"/>
                <a:cs typeface="+mn-cs"/>
              </a:rPr>
              <a:t>that it is a holy place, where the</a:t>
            </a:r>
            <a:r>
              <a:rPr lang="en-US" sz="1200" kern="1200" baseline="0" dirty="0">
                <a:solidFill>
                  <a:schemeClr val="tx1"/>
                </a:solidFill>
                <a:effectLst/>
                <a:latin typeface="+mn-lt"/>
                <a:ea typeface="+mn-ea"/>
                <a:cs typeface="+mn-cs"/>
              </a:rPr>
              <a:t> glory of God’s holiness dwells.  I</a:t>
            </a:r>
            <a:r>
              <a:rPr lang="en-US" sz="1200" kern="1200" dirty="0">
                <a:solidFill>
                  <a:schemeClr val="tx1"/>
                </a:solidFill>
                <a:effectLst/>
                <a:latin typeface="+mn-lt"/>
                <a:ea typeface="+mn-ea"/>
                <a:cs typeface="+mn-cs"/>
              </a:rPr>
              <a:t>t would not</a:t>
            </a:r>
            <a:r>
              <a:rPr lang="en-US" sz="1200" kern="1200" baseline="0" dirty="0">
                <a:solidFill>
                  <a:schemeClr val="tx1"/>
                </a:solidFill>
                <a:effectLst/>
                <a:latin typeface="+mn-lt"/>
                <a:ea typeface="+mn-ea"/>
                <a:cs typeface="+mn-cs"/>
              </a:rPr>
              <a:t> be heaven if evil were there.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of God’s acts are holy acts, including His foreordination of all things.  God’s sovereign rule over all things is a holy rule.   </a:t>
            </a:r>
            <a:r>
              <a:rPr lang="en-US" sz="1200" b="1" kern="1200" dirty="0">
                <a:solidFill>
                  <a:schemeClr val="tx1"/>
                </a:solidFill>
                <a:effectLst/>
                <a:latin typeface="+mn-lt"/>
                <a:ea typeface="+mn-ea"/>
                <a:cs typeface="+mn-cs"/>
              </a:rPr>
              <a:t>&lt;NEXT&gt;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**Religious Affections</a:t>
            </a:r>
            <a:r>
              <a:rPr lang="en-US" sz="1200" kern="1200" dirty="0">
                <a:solidFill>
                  <a:schemeClr val="tx1"/>
                </a:solidFill>
                <a:effectLst/>
                <a:latin typeface="+mn-lt"/>
                <a:ea typeface="+mn-ea"/>
                <a:cs typeface="+mn-cs"/>
              </a:rPr>
              <a:t>, Banner of Truth, 184-5; Yale University Press, 258-9.</a:t>
            </a:r>
          </a:p>
          <a:p>
            <a:endParaRPr lang="en-US" sz="1200" i="0" dirty="0"/>
          </a:p>
        </p:txBody>
      </p:sp>
      <p:sp>
        <p:nvSpPr>
          <p:cNvPr id="4" name="Slide Number Placeholder 3"/>
          <p:cNvSpPr>
            <a:spLocks noGrp="1"/>
          </p:cNvSpPr>
          <p:nvPr>
            <p:ph type="sldNum" sz="quarter" idx="10"/>
          </p:nvPr>
        </p:nvSpPr>
        <p:spPr/>
        <p:txBody>
          <a:bodyPr/>
          <a:lstStyle/>
          <a:p>
            <a:fld id="{B9CA144F-F7C7-41C5-B76A-92CCCAEF64DB}" type="slidenum">
              <a:rPr lang="en-US" smtClean="0"/>
              <a:t>16</a:t>
            </a:fld>
            <a:endParaRPr lang="en-US"/>
          </a:p>
        </p:txBody>
      </p:sp>
    </p:spTree>
    <p:extLst>
      <p:ext uri="{BB962C8B-B14F-4D97-AF65-F5344CB8AC3E}">
        <p14:creationId xmlns:p14="http://schemas.microsoft.com/office/powerpoint/2010/main" val="2130769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[READ SLIDE]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&lt;NEXT&gt;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9CA144F-F7C7-41C5-B76A-92CCCAEF64DB}" type="slidenum">
              <a:rPr lang="en-US" smtClean="0"/>
              <a:t>17</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Therefore…  </a:t>
            </a:r>
            <a:r>
              <a:rPr lang="en-US" sz="1200" b="1" kern="1200" dirty="0">
                <a:solidFill>
                  <a:schemeClr val="tx1"/>
                </a:solidFill>
                <a:effectLst/>
                <a:latin typeface="+mn-lt"/>
                <a:ea typeface="+mn-ea"/>
                <a:cs typeface="+mn-cs"/>
              </a:rPr>
              <a:t>[READ SLIDE]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Apart from holiness, God’s sovereign rule would be no better than that of a wicked despot.  All moral evil in the universe is from the will of the creature and not God.    </a:t>
            </a:r>
            <a:r>
              <a:rPr lang="en-US" sz="1200" b="1" kern="1200" dirty="0">
                <a:solidFill>
                  <a:schemeClr val="tx1"/>
                </a:solidFill>
                <a:effectLst/>
                <a:latin typeface="+mn-lt"/>
                <a:ea typeface="+mn-ea"/>
                <a:cs typeface="+mn-cs"/>
              </a:rPr>
              <a:t>&lt;NEXT&gt;  </a:t>
            </a:r>
          </a:p>
        </p:txBody>
      </p:sp>
      <p:sp>
        <p:nvSpPr>
          <p:cNvPr id="4" name="Slide Number Placeholder 3"/>
          <p:cNvSpPr>
            <a:spLocks noGrp="1"/>
          </p:cNvSpPr>
          <p:nvPr>
            <p:ph type="sldNum" sz="quarter" idx="10"/>
          </p:nvPr>
        </p:nvSpPr>
        <p:spPr/>
        <p:txBody>
          <a:bodyPr/>
          <a:lstStyle/>
          <a:p>
            <a:fld id="{B9CA144F-F7C7-41C5-B76A-92CCCAEF64DB}" type="slidenum">
              <a:rPr lang="en-US" smtClean="0"/>
              <a:t>18</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we noted earlier, God does not do evil that good may result.  Any proposed “solution” to the “problem of evil” that implies that God authored evil to bring about a greater good corrupts God’s holiness.  God brought the best from the worst by redeeming sinners by His death at the hands of wicked people, but He cannot do evil that good may result.  </a:t>
            </a:r>
            <a:r>
              <a:rPr lang="en-US" sz="1200" b="1" kern="1200" dirty="0">
                <a:solidFill>
                  <a:schemeClr val="tx1"/>
                </a:solidFill>
                <a:effectLst/>
                <a:latin typeface="+mn-lt"/>
                <a:ea typeface="+mn-ea"/>
                <a:cs typeface="+mn-cs"/>
              </a:rPr>
              <a:t>&lt;NEXT&gt; </a:t>
            </a:r>
            <a:endParaRPr lang="en-US" dirty="0"/>
          </a:p>
        </p:txBody>
      </p:sp>
      <p:sp>
        <p:nvSpPr>
          <p:cNvPr id="4" name="Slide Number Placeholder 3"/>
          <p:cNvSpPr>
            <a:spLocks noGrp="1"/>
          </p:cNvSpPr>
          <p:nvPr>
            <p:ph type="sldNum" sz="quarter" idx="10"/>
          </p:nvPr>
        </p:nvSpPr>
        <p:spPr/>
        <p:txBody>
          <a:bodyPr/>
          <a:lstStyle/>
          <a:p>
            <a:fld id="{BCDD92D4-1A40-4B6B-AFFF-BCC5AE24A930}" type="slidenum">
              <a:rPr lang="en-US" smtClean="0"/>
              <a:t>19</a:t>
            </a:fld>
            <a:endParaRPr lang="en-US"/>
          </a:p>
        </p:txBody>
      </p:sp>
    </p:spTree>
    <p:extLst>
      <p:ext uri="{BB962C8B-B14F-4D97-AF65-F5344CB8AC3E}">
        <p14:creationId xmlns:p14="http://schemas.microsoft.com/office/powerpoint/2010/main" val="3183535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0" dirty="0"/>
          </a:p>
        </p:txBody>
      </p:sp>
      <p:sp>
        <p:nvSpPr>
          <p:cNvPr id="4" name="Slide Number Placeholder 3"/>
          <p:cNvSpPr>
            <a:spLocks noGrp="1"/>
          </p:cNvSpPr>
          <p:nvPr>
            <p:ph type="sldNum" sz="quarter" idx="10"/>
          </p:nvPr>
        </p:nvSpPr>
        <p:spPr/>
        <p:txBody>
          <a:bodyPr/>
          <a:lstStyle/>
          <a:p>
            <a:fld id="{B9CA144F-F7C7-41C5-B76A-92CCCAEF64DB}" type="slidenum">
              <a:rPr lang="en-US" smtClean="0"/>
              <a:t>2</a:t>
            </a:fld>
            <a:endParaRPr lang="en-US"/>
          </a:p>
        </p:txBody>
      </p:sp>
    </p:spTree>
    <p:extLst>
      <p:ext uri="{BB962C8B-B14F-4D97-AF65-F5344CB8AC3E}">
        <p14:creationId xmlns:p14="http://schemas.microsoft.com/office/powerpoint/2010/main" val="2130769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Again, all attempts to reconcile God as the sovereign and omniscient creator of all things with the entrance of sin in the world by the free agency of Lucifer, Adam, and Eve, must reject all explanations that compromise God’s perfect holiness.  God cannot be the author of that which is contrary to His holy character, and His holiness cannot be subordinated to His sovereignty, because holiness comprises the beauty of God’s sovereignty.  At the same time, God’s sovereignty cannot be denied to protect God’s holiness.  God’s rule is holy.  Here again, we bow our limited understanding before an infinite God.  </a:t>
            </a:r>
            <a:r>
              <a:rPr lang="en-US" sz="1200" b="1" kern="1200" dirty="0">
                <a:solidFill>
                  <a:schemeClr val="tx1"/>
                </a:solidFill>
                <a:effectLst/>
                <a:latin typeface="+mn-lt"/>
                <a:ea typeface="+mn-ea"/>
                <a:cs typeface="+mn-cs"/>
              </a:rPr>
              <a:t>&lt;NEXT&gt; </a:t>
            </a:r>
            <a:endParaRPr lang="en-US" dirty="0"/>
          </a:p>
          <a:p>
            <a:endParaRPr lang="en-US" dirty="0"/>
          </a:p>
        </p:txBody>
      </p:sp>
      <p:sp>
        <p:nvSpPr>
          <p:cNvPr id="4" name="Slide Number Placeholder 3"/>
          <p:cNvSpPr>
            <a:spLocks noGrp="1"/>
          </p:cNvSpPr>
          <p:nvPr>
            <p:ph type="sldNum" sz="quarter" idx="10"/>
          </p:nvPr>
        </p:nvSpPr>
        <p:spPr/>
        <p:txBody>
          <a:bodyPr/>
          <a:lstStyle/>
          <a:p>
            <a:fld id="{BCDD92D4-1A40-4B6B-AFFF-BCC5AE24A930}" type="slidenum">
              <a:rPr lang="en-US" smtClean="0"/>
              <a:t>20</a:t>
            </a:fld>
            <a:endParaRPr lang="en-US"/>
          </a:p>
        </p:txBody>
      </p:sp>
    </p:spTree>
    <p:extLst>
      <p:ext uri="{BB962C8B-B14F-4D97-AF65-F5344CB8AC3E}">
        <p14:creationId xmlns:p14="http://schemas.microsoft.com/office/powerpoint/2010/main" val="1426682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Sin entered the world by the will of beings created without moral defect.  They freely chose sin, without constraint or coercion, for which God is not responsible or blamable.  Yet, God was not surprised, and we take comfort that evil isn’t running wild outside of God’s sovereign control.  Satan and sinners can do nothing that does not ultimately accomplish God’s perfect will, but they act according to their own wicked desires, not because God somehow causes them to sin.  </a:t>
            </a:r>
            <a:r>
              <a:rPr lang="en-US" sz="1200" b="1" kern="1200" dirty="0">
                <a:solidFill>
                  <a:schemeClr val="tx1"/>
                </a:solidFill>
                <a:effectLst/>
                <a:latin typeface="+mn-lt"/>
                <a:ea typeface="+mn-ea"/>
                <a:cs typeface="+mn-cs"/>
              </a:rPr>
              <a:t>&lt;NEXT&gt;  </a:t>
            </a:r>
          </a:p>
        </p:txBody>
      </p:sp>
      <p:sp>
        <p:nvSpPr>
          <p:cNvPr id="4" name="Slide Number Placeholder 3"/>
          <p:cNvSpPr>
            <a:spLocks noGrp="1"/>
          </p:cNvSpPr>
          <p:nvPr>
            <p:ph type="sldNum" sz="quarter" idx="10"/>
          </p:nvPr>
        </p:nvSpPr>
        <p:spPr/>
        <p:txBody>
          <a:bodyPr/>
          <a:lstStyle/>
          <a:p>
            <a:fld id="{B9CA144F-F7C7-41C5-B76A-92CCCAEF64DB}" type="slidenum">
              <a:rPr lang="en-US" smtClean="0"/>
              <a:t>21</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again, we need to accept mystery and bow our limited understanding before an infinite God.  We can know truly what God has chosen to reveal to us…    </a:t>
            </a:r>
            <a:r>
              <a:rPr lang="en-US" sz="1200" b="1" kern="1200" dirty="0">
                <a:solidFill>
                  <a:schemeClr val="tx1"/>
                </a:solidFill>
                <a:effectLst/>
                <a:latin typeface="+mn-lt"/>
                <a:ea typeface="+mn-ea"/>
                <a:cs typeface="+mn-cs"/>
              </a:rPr>
              <a:t>&lt;NEXT&gt;  </a:t>
            </a:r>
          </a:p>
        </p:txBody>
      </p:sp>
      <p:sp>
        <p:nvSpPr>
          <p:cNvPr id="4" name="Slide Number Placeholder 3"/>
          <p:cNvSpPr>
            <a:spLocks noGrp="1"/>
          </p:cNvSpPr>
          <p:nvPr>
            <p:ph type="sldNum" sz="quarter" idx="10"/>
          </p:nvPr>
        </p:nvSpPr>
        <p:spPr/>
        <p:txBody>
          <a:bodyPr/>
          <a:lstStyle/>
          <a:p>
            <a:fld id="{B9CA144F-F7C7-41C5-B76A-92CCCAEF64DB}" type="slidenum">
              <a:rPr lang="en-US" smtClean="0"/>
              <a:t>22</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We</a:t>
            </a:r>
            <a:r>
              <a:rPr lang="en-US" sz="1200" kern="1200" dirty="0">
                <a:solidFill>
                  <a:schemeClr val="tx1"/>
                </a:solidFill>
                <a:effectLst/>
                <a:latin typeface="+mn-lt"/>
                <a:ea typeface="+mn-ea"/>
                <a:cs typeface="+mn-cs"/>
              </a:rPr>
              <a:t> live in the gap between</a:t>
            </a:r>
            <a:r>
              <a:rPr lang="en-US" sz="1200" kern="1200" baseline="0" dirty="0">
                <a:solidFill>
                  <a:schemeClr val="tx1"/>
                </a:solidFill>
                <a:effectLst/>
                <a:latin typeface="+mn-lt"/>
                <a:ea typeface="+mn-ea"/>
                <a:cs typeface="+mn-cs"/>
              </a:rPr>
              <a:t> our smallness and a God who ways are higher than our ways as the heavens are higher than the earth.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This is no copout, but an acknowledgement of our status as created and limited before an infinite God, while the denial of the gap is a refusal to acknowledge reality as seen by everyone but suppressed in unrighteousness, a refusal to acknowledge reality as God has explained it to us in Scripture, a refusal to accept our dependence upon God for truth, knowledge, life, and all things, and a repeat of the sin of Adam and Eve in the Garden when they placed their will and understanding over that of their Creator.   </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&lt;NEXT&gt;  </a:t>
            </a:r>
          </a:p>
        </p:txBody>
      </p:sp>
      <p:sp>
        <p:nvSpPr>
          <p:cNvPr id="4" name="Slide Number Placeholder 3"/>
          <p:cNvSpPr>
            <a:spLocks noGrp="1"/>
          </p:cNvSpPr>
          <p:nvPr>
            <p:ph type="sldNum" sz="quarter" idx="10"/>
          </p:nvPr>
        </p:nvSpPr>
        <p:spPr/>
        <p:txBody>
          <a:bodyPr/>
          <a:lstStyle/>
          <a:p>
            <a:fld id="{B9CA144F-F7C7-41C5-B76A-92CCCAEF64DB}" type="slidenum">
              <a:rPr lang="en-US" smtClean="0"/>
              <a:t>23</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deny an element of mystery in the origin of evil in the universe will result in explanations that debase God’s holiness or sovereignty.  God, who does all things perfectly, made Lucifer, Adam and Eve holy.  Where, then, did the desire to choose evil come from?  Eve was deceived, but why would she or Adam, with holy hearts that knew the excellence of God, accept an evil offer?  How did Lucifer, created holy, come to have evil desires and think he could overcome an infinite God?  Created with free wills, they all freely chose to sin.  But, how do sinless beings that love holiness dismiss God’s authority, wisdom, goodness, and holiness to choose evil?   </a:t>
            </a:r>
            <a:r>
              <a:rPr lang="en-US" sz="1200" b="1" kern="1200" dirty="0">
                <a:solidFill>
                  <a:schemeClr val="tx1"/>
                </a:solidFill>
                <a:effectLst/>
                <a:latin typeface="+mn-lt"/>
                <a:ea typeface="+mn-ea"/>
                <a:cs typeface="+mn-cs"/>
              </a:rPr>
              <a:t>&lt;NEXT&gt;  </a:t>
            </a:r>
          </a:p>
        </p:txBody>
      </p:sp>
      <p:sp>
        <p:nvSpPr>
          <p:cNvPr id="4" name="Slide Number Placeholder 3"/>
          <p:cNvSpPr>
            <a:spLocks noGrp="1"/>
          </p:cNvSpPr>
          <p:nvPr>
            <p:ph type="sldNum" sz="quarter" idx="10"/>
          </p:nvPr>
        </p:nvSpPr>
        <p:spPr/>
        <p:txBody>
          <a:bodyPr/>
          <a:lstStyle/>
          <a:p>
            <a:fld id="{B9CA144F-F7C7-41C5-B76A-92CCCAEF64DB}" type="slidenum">
              <a:rPr lang="en-US" smtClean="0"/>
              <a:t>24</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its very essence, evil is irrational. Evil was found in Lucifer, for which he alone was responsible and blamable, and they all chose, by desires contrary to the hearts God gave them, that which was evil, stupid, and self-destructive.  What we can say for certain is evil came from the free will of created beings, not God.  But beyond what Scripture tells us, the origin of evil in holy beings is inexplicable.</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Yet, people still blame God…   </a:t>
            </a:r>
            <a:r>
              <a:rPr lang="en-US" sz="1200" b="1" kern="1200" dirty="0">
                <a:solidFill>
                  <a:schemeClr val="tx1"/>
                </a:solidFill>
                <a:effectLst/>
                <a:latin typeface="+mn-lt"/>
                <a:ea typeface="+mn-ea"/>
                <a:cs typeface="+mn-cs"/>
              </a:rPr>
              <a:t>&lt;NEXT&gt;  </a:t>
            </a:r>
          </a:p>
        </p:txBody>
      </p:sp>
      <p:sp>
        <p:nvSpPr>
          <p:cNvPr id="4" name="Slide Number Placeholder 3"/>
          <p:cNvSpPr>
            <a:spLocks noGrp="1"/>
          </p:cNvSpPr>
          <p:nvPr>
            <p:ph type="sldNum" sz="quarter" idx="10"/>
          </p:nvPr>
        </p:nvSpPr>
        <p:spPr/>
        <p:txBody>
          <a:bodyPr/>
          <a:lstStyle/>
          <a:p>
            <a:fld id="{B9CA144F-F7C7-41C5-B76A-92CCCAEF64DB}" type="slidenum">
              <a:rPr lang="en-US" smtClean="0"/>
              <a:t>25</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Proverbs 19:3 tells us…   </a:t>
            </a:r>
            <a:r>
              <a:rPr lang="en-US" sz="1200" b="1" kern="1200" dirty="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rather than imitate this, we trust God’s perfect holiness and leave the blame for evil where it belongs, with those who commit it.   </a:t>
            </a:r>
            <a:r>
              <a:rPr lang="en-US" sz="1200" b="1" kern="1200" dirty="0">
                <a:solidFill>
                  <a:schemeClr val="tx1"/>
                </a:solidFill>
                <a:effectLst/>
                <a:latin typeface="+mn-lt"/>
                <a:ea typeface="+mn-ea"/>
                <a:cs typeface="+mn-cs"/>
              </a:rPr>
              <a:t>&lt;NEXT&gt;  </a:t>
            </a:r>
          </a:p>
        </p:txBody>
      </p:sp>
      <p:sp>
        <p:nvSpPr>
          <p:cNvPr id="4" name="Slide Number Placeholder 3"/>
          <p:cNvSpPr>
            <a:spLocks noGrp="1"/>
          </p:cNvSpPr>
          <p:nvPr>
            <p:ph type="sldNum" sz="quarter" idx="10"/>
          </p:nvPr>
        </p:nvSpPr>
        <p:spPr/>
        <p:txBody>
          <a:bodyPr/>
          <a:lstStyle/>
          <a:p>
            <a:fld id="{B9CA144F-F7C7-41C5-B76A-92CCCAEF64DB}" type="slidenum">
              <a:rPr lang="en-US" smtClean="0"/>
              <a:t>26</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since holiness makes all of God’s attributes lovely, we can’t even indirectly attribute evil to God.  Those who love God cannot delight in that which degrades His loveliness and destroys our comfort in difficult struggles--that God always does what is right.  We trust His perfect holiness and sovereignty and rest in His unfailing and perfect character, accepting our limitations before an infinite God.  Beyond this, we cannot go.   </a:t>
            </a:r>
            <a:r>
              <a:rPr lang="en-US" sz="1200" b="1" kern="1200" dirty="0">
                <a:solidFill>
                  <a:schemeClr val="tx1"/>
                </a:solidFill>
                <a:effectLst/>
                <a:latin typeface="+mn-lt"/>
                <a:ea typeface="+mn-ea"/>
                <a:cs typeface="+mn-cs"/>
              </a:rPr>
              <a:t>&lt;NEXT&gt;  </a:t>
            </a:r>
          </a:p>
        </p:txBody>
      </p:sp>
      <p:sp>
        <p:nvSpPr>
          <p:cNvPr id="4" name="Slide Number Placeholder 3"/>
          <p:cNvSpPr>
            <a:spLocks noGrp="1"/>
          </p:cNvSpPr>
          <p:nvPr>
            <p:ph type="sldNum" sz="quarter" idx="10"/>
          </p:nvPr>
        </p:nvSpPr>
        <p:spPr/>
        <p:txBody>
          <a:bodyPr/>
          <a:lstStyle/>
          <a:p>
            <a:fld id="{B9CA144F-F7C7-41C5-B76A-92CCCAEF64DB}" type="slidenum">
              <a:rPr lang="en-US" smtClean="0"/>
              <a:t>27</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Next…   </a:t>
            </a:r>
            <a:r>
              <a:rPr lang="en-US" sz="1200" b="1" kern="1200" dirty="0">
                <a:solidFill>
                  <a:schemeClr val="tx1"/>
                </a:solidFill>
                <a:effectLst/>
                <a:latin typeface="+mn-lt"/>
                <a:ea typeface="+mn-ea"/>
                <a:cs typeface="+mn-cs"/>
              </a:rPr>
              <a:t>[READ SLIDE]</a:t>
            </a:r>
            <a:r>
              <a:rPr lang="en-US" sz="1200" b="0" kern="1200" dirty="0">
                <a:solidFill>
                  <a:schemeClr val="tx1"/>
                </a:solidFill>
                <a:effectLst/>
                <a:latin typeface="+mn-lt"/>
                <a:ea typeface="+mn-ea"/>
                <a:cs typeface="+mn-cs"/>
              </a:rPr>
              <a:t>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We can treat God as unholy many ways,</a:t>
            </a:r>
            <a:r>
              <a:rPr lang="en-US" sz="1200" b="0" kern="1200" baseline="0" dirty="0">
                <a:solidFill>
                  <a:schemeClr val="tx1"/>
                </a:solidFill>
                <a:effectLst/>
                <a:latin typeface="+mn-lt"/>
                <a:ea typeface="+mn-ea"/>
                <a:cs typeface="+mn-cs"/>
              </a:rPr>
              <a:t> including how we respond to unbelief.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instance, to say that God probably or possibly exists treats God as unholy.  Given the universe as it is, it is impossible that God could not exist.  God is the creator and sustainer of all things, apart from whom nothing can possibly exist.  To argue for the mere probability of God’s existence debases God and, as we have seen, partially justifies unbelief.  </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&lt;NEXT&gt;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9CA144F-F7C7-41C5-B76A-92CCCAEF64DB}" type="slidenum">
              <a:rPr lang="en-US" smtClean="0"/>
              <a:t>28</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Additionally, God is treated as unholy when sinful clay is given legitimacy to sit as judge of the Potter, or when unbelievers are given the place of God as the ultimate determiner of truth, like Adam and Eve in the garden. </a:t>
            </a:r>
            <a:r>
              <a:rPr lang="en-US" sz="1200" b="1" kern="1200" dirty="0">
                <a:solidFill>
                  <a:schemeClr val="tx1"/>
                </a:solidFill>
                <a:effectLst/>
                <a:latin typeface="+mn-lt"/>
                <a:ea typeface="+mn-ea"/>
                <a:cs typeface="+mn-cs"/>
              </a:rPr>
              <a:t>&lt;NEXT&gt;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9CA144F-F7C7-41C5-B76A-92CCCAEF64DB}" type="slidenum">
              <a:rPr lang="en-US" smtClean="0"/>
              <a:t>29</a:t>
            </a:fld>
            <a:endParaRPr lang="en-US"/>
          </a:p>
        </p:txBody>
      </p:sp>
    </p:spTree>
    <p:extLst>
      <p:ext uri="{BB962C8B-B14F-4D97-AF65-F5344CB8AC3E}">
        <p14:creationId xmlns:p14="http://schemas.microsoft.com/office/powerpoint/2010/main" val="1150603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effectLst/>
                <a:latin typeface="+mn-lt"/>
                <a:ea typeface="+mn-ea"/>
                <a:cs typeface="+mn-cs"/>
              </a:rPr>
              <a:t>God is holy.  </a:t>
            </a:r>
            <a:r>
              <a:rPr lang="en-US" sz="1200" i="0" kern="1200" dirty="0">
                <a:solidFill>
                  <a:schemeClr val="tx1"/>
                </a:solidFill>
                <a:effectLst/>
                <a:latin typeface="+mn-lt"/>
                <a:ea typeface="+mn-ea"/>
                <a:cs typeface="+mn-cs"/>
              </a:rPr>
              <a:t>Separate and exalted above all things in infinite majesty and moral purity, every aspect of God’s nature is perfect in moral uprightness and excellence, untainted by any evil.  Edwards notes that God’s holiness is that which constitutes God’s beauty</a:t>
            </a:r>
            <a:r>
              <a:rPr lang="en-US" sz="1200" i="0" kern="1200" baseline="0" dirty="0">
                <a:solidFill>
                  <a:schemeClr val="tx1"/>
                </a:solidFill>
                <a:effectLst/>
                <a:latin typeface="+mn-lt"/>
                <a:ea typeface="+mn-ea"/>
                <a:cs typeface="+mn-cs"/>
              </a:rPr>
              <a:t> and “</a:t>
            </a:r>
            <a:r>
              <a:rPr lang="en-US" sz="1200" i="0" kern="1200" dirty="0">
                <a:solidFill>
                  <a:schemeClr val="tx1"/>
                </a:solidFill>
                <a:effectLst/>
                <a:latin typeface="+mn-lt"/>
                <a:ea typeface="+mn-ea"/>
                <a:cs typeface="+mn-cs"/>
              </a:rPr>
              <a:t>renders all His other attributes glorious and lovely.”*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&lt;NEXT&gt;</a:t>
            </a:r>
            <a:endParaRPr lang="en-US"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Religious</a:t>
            </a:r>
            <a:r>
              <a:rPr lang="en-US" sz="1200" i="1" kern="1200" baseline="0" dirty="0">
                <a:solidFill>
                  <a:schemeClr val="tx1"/>
                </a:solidFill>
                <a:effectLst/>
                <a:latin typeface="+mn-lt"/>
                <a:ea typeface="+mn-ea"/>
                <a:cs typeface="+mn-cs"/>
              </a:rPr>
              <a:t> Affections</a:t>
            </a:r>
            <a:r>
              <a:rPr lang="en-US" sz="1200" i="0" kern="1200" baseline="0" dirty="0">
                <a:solidFill>
                  <a:schemeClr val="tx1"/>
                </a:solidFill>
                <a:effectLst/>
                <a:latin typeface="+mn-lt"/>
                <a:ea typeface="+mn-ea"/>
                <a:cs typeface="+mn-cs"/>
              </a:rPr>
              <a:t>, Banner of Truth, 183; Yale University Press, 257.</a:t>
            </a:r>
            <a:endParaRPr lang="en-US" sz="1200" i="0" kern="1200" dirty="0">
              <a:solidFill>
                <a:schemeClr val="tx1"/>
              </a:solidFill>
              <a:effectLst/>
              <a:latin typeface="+mn-lt"/>
              <a:ea typeface="+mn-ea"/>
              <a:cs typeface="+mn-cs"/>
            </a:endParaRPr>
          </a:p>
          <a:p>
            <a:endParaRPr lang="en-US" sz="1200" i="0" dirty="0"/>
          </a:p>
        </p:txBody>
      </p:sp>
      <p:sp>
        <p:nvSpPr>
          <p:cNvPr id="4" name="Slide Number Placeholder 3"/>
          <p:cNvSpPr>
            <a:spLocks noGrp="1"/>
          </p:cNvSpPr>
          <p:nvPr>
            <p:ph type="sldNum" sz="quarter" idx="10"/>
          </p:nvPr>
        </p:nvSpPr>
        <p:spPr/>
        <p:txBody>
          <a:bodyPr/>
          <a:lstStyle/>
          <a:p>
            <a:fld id="{B9CA144F-F7C7-41C5-B76A-92CCCAEF64DB}" type="slidenum">
              <a:rPr lang="en-US" smtClean="0"/>
              <a:t>3</a:t>
            </a:fld>
            <a:endParaRPr lang="en-US"/>
          </a:p>
        </p:txBody>
      </p:sp>
    </p:spTree>
    <p:extLst>
      <p:ext uri="{BB962C8B-B14F-4D97-AF65-F5344CB8AC3E}">
        <p14:creationId xmlns:p14="http://schemas.microsoft.com/office/powerpoint/2010/main" val="2130769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God is treated as unholy when the Gospel is altered to make it fit with an unbelieving culture.  God knows best and we depend upon Him to know what is best.  Christ is Lord over how we defend and proclaim Christ, and over the content of the</a:t>
            </a:r>
            <a:r>
              <a:rPr lang="en-US" sz="1200" kern="1200" baseline="0" dirty="0">
                <a:solidFill>
                  <a:schemeClr val="tx1"/>
                </a:solidFill>
                <a:effectLst/>
                <a:latin typeface="+mn-lt"/>
                <a:ea typeface="+mn-ea"/>
                <a:cs typeface="+mn-cs"/>
              </a:rPr>
              <a:t> message.  </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&lt;NEXT&gt;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9CA144F-F7C7-41C5-B76A-92CCCAEF64DB}" type="slidenum">
              <a:rPr lang="en-US" smtClean="0"/>
              <a:t>30</a:t>
            </a:fld>
            <a:endParaRPr lang="en-US"/>
          </a:p>
        </p:txBody>
      </p:sp>
    </p:spTree>
    <p:extLst>
      <p:ext uri="{BB962C8B-B14F-4D97-AF65-F5344CB8AC3E}">
        <p14:creationId xmlns:p14="http://schemas.microsoft.com/office/powerpoint/2010/main" val="36844969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[READ SLIDE]</a:t>
            </a:r>
            <a:r>
              <a:rPr lang="en-US" sz="1200" b="0" kern="1200" dirty="0">
                <a:solidFill>
                  <a:schemeClr val="tx1"/>
                </a:solidFill>
                <a:effectLst/>
                <a:latin typeface="+mn-lt"/>
                <a:ea typeface="+mn-ea"/>
                <a:cs typeface="+mn-cs"/>
              </a:rPr>
              <a:t>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We must be careful to honor God as holy in all</a:t>
            </a:r>
            <a:r>
              <a:rPr lang="en-US" sz="1200" b="0" kern="1200" baseline="0" dirty="0">
                <a:solidFill>
                  <a:schemeClr val="tx1"/>
                </a:solidFill>
                <a:effectLst/>
                <a:latin typeface="+mn-lt"/>
                <a:ea typeface="+mn-ea"/>
                <a:cs typeface="+mn-cs"/>
              </a:rPr>
              <a:t> that we think and do.  </a:t>
            </a:r>
            <a:r>
              <a:rPr lang="en-US" sz="1200" b="1" kern="1200" dirty="0">
                <a:solidFill>
                  <a:schemeClr val="tx1"/>
                </a:solidFill>
                <a:effectLst/>
                <a:latin typeface="+mn-lt"/>
                <a:ea typeface="+mn-ea"/>
                <a:cs typeface="+mn-cs"/>
              </a:rPr>
              <a:t>&lt;NEXT&gt;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9CA144F-F7C7-41C5-B76A-92CCCAEF64DB}" type="slidenum">
              <a:rPr lang="en-US" smtClean="0"/>
              <a:t>31</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Next…  </a:t>
            </a:r>
            <a:r>
              <a:rPr lang="en-US" sz="1200" b="1" kern="1200" dirty="0">
                <a:solidFill>
                  <a:schemeClr val="tx1"/>
                </a:solidFill>
                <a:effectLst/>
                <a:latin typeface="+mn-lt"/>
                <a:ea typeface="+mn-ea"/>
                <a:cs typeface="+mn-cs"/>
              </a:rPr>
              <a:t>[READ SLIDE]</a:t>
            </a:r>
            <a:r>
              <a:rPr lang="en-US" sz="1200" b="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God despises sin.  In fact, were it not for </a:t>
            </a:r>
            <a:r>
              <a:rPr lang="en-US" sz="1200" kern="1200" dirty="0">
                <a:solidFill>
                  <a:schemeClr val="tx1"/>
                </a:solidFill>
                <a:effectLst/>
                <a:latin typeface="+mn-lt"/>
                <a:ea typeface="+mn-ea"/>
                <a:cs typeface="+mn-cs"/>
              </a:rPr>
              <a:t>Christ satisfying the penalty for sin,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would have nothing to do with anyone.   </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&lt;NEXT&gt;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B9CA144F-F7C7-41C5-B76A-92CCCAEF64DB}" type="slidenum">
              <a:rPr lang="en-US" smtClean="0"/>
              <a:t>32</a:t>
            </a:fld>
            <a:endParaRPr lang="en-US"/>
          </a:p>
        </p:txBody>
      </p:sp>
    </p:spTree>
    <p:extLst>
      <p:ext uri="{BB962C8B-B14F-4D97-AF65-F5344CB8AC3E}">
        <p14:creationId xmlns:p14="http://schemas.microsoft.com/office/powerpoint/2010/main" val="39603742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 only do we have no claims on God and owe Him all things as our creator,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owe Him all thanks, love and honor for salvation in Christ.  Every breath we breathe is mercy and every blessing grace.  Apart from Christ we are hopeless and hateful in God’s holy eyes.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creation to redemption, we have no claims on a holy God. </a:t>
            </a:r>
            <a:r>
              <a:rPr lang="en-US" sz="1200" b="1" kern="1200" dirty="0">
                <a:solidFill>
                  <a:schemeClr val="tx1"/>
                </a:solidFill>
                <a:effectLst/>
                <a:latin typeface="+mn-lt"/>
                <a:ea typeface="+mn-ea"/>
                <a:cs typeface="+mn-cs"/>
              </a:rPr>
              <a:t>&lt;NEXT&gt;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B9CA144F-F7C7-41C5-B76A-92CCCAEF64DB}" type="slidenum">
              <a:rPr lang="en-US" smtClean="0"/>
              <a:t>33</a:t>
            </a:fld>
            <a:endParaRPr lang="en-US"/>
          </a:p>
        </p:txBody>
      </p:sp>
    </p:spTree>
    <p:extLst>
      <p:ext uri="{BB962C8B-B14F-4D97-AF65-F5344CB8AC3E}">
        <p14:creationId xmlns:p14="http://schemas.microsoft.com/office/powerpoint/2010/main" val="1889013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approach to unbelief must acknowledge this, denying the validity of complaints against God while keeping the supremacy and holiness of God in proper perspective.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finite and fallen people are unqualified to judge God, the source and standard of righteousness. </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&lt;NEXT&gt;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B9CA144F-F7C7-41C5-B76A-92CCCAEF64DB}" type="slidenum">
              <a:rPr lang="en-US" smtClean="0"/>
              <a:t>34</a:t>
            </a:fld>
            <a:endParaRPr lang="en-US"/>
          </a:p>
        </p:txBody>
      </p:sp>
    </p:spTree>
    <p:extLst>
      <p:ext uri="{BB962C8B-B14F-4D97-AF65-F5344CB8AC3E}">
        <p14:creationId xmlns:p14="http://schemas.microsoft.com/office/powerpoint/2010/main" val="3811344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Yet, unbelievers often criticize and condemn the God of Scripture, while believers sometimes even imitate this irreverence, even if we are not always aware of it.   </a:t>
            </a:r>
            <a:r>
              <a:rPr lang="en-US" sz="1200" b="1" kern="1200" dirty="0">
                <a:solidFill>
                  <a:schemeClr val="tx1"/>
                </a:solidFill>
                <a:effectLst/>
                <a:latin typeface="+mn-lt"/>
                <a:ea typeface="+mn-ea"/>
                <a:cs typeface="+mn-cs"/>
              </a:rPr>
              <a:t>&lt;NEXT&gt;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9CA144F-F7C7-41C5-B76A-92CCCAEF64DB}" type="slidenum">
              <a:rPr lang="en-US" smtClean="0"/>
              <a:t>35</a:t>
            </a:fld>
            <a:endParaRPr lang="en-US"/>
          </a:p>
        </p:txBody>
      </p:sp>
    </p:spTree>
    <p:extLst>
      <p:ext uri="{BB962C8B-B14F-4D97-AF65-F5344CB8AC3E}">
        <p14:creationId xmlns:p14="http://schemas.microsoft.com/office/powerpoint/2010/main" val="1919857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Next…   </a:t>
            </a:r>
            <a:r>
              <a:rPr lang="en-US" sz="1200" b="1" kern="1200" dirty="0">
                <a:solidFill>
                  <a:schemeClr val="tx1"/>
                </a:solidFill>
                <a:effectLst/>
                <a:latin typeface="+mn-lt"/>
                <a:ea typeface="+mn-ea"/>
                <a:cs typeface="+mn-cs"/>
              </a:rPr>
              <a:t>[READ SLIDE]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suppress it wherever it shines.  Christ came into the world, but the world “loved the darkness rather than the light” (John 3:19).  Opposition to Christ is greatest when His excellence is most clearly displayed.  A world blind to the beauty of God’s holiness will be blind to the beauty of Christ, the Gospel, the church, and saints to the extent they reflect His holiness.    </a:t>
            </a:r>
            <a:r>
              <a:rPr lang="en-US" sz="1200" b="1" kern="1200" dirty="0">
                <a:solidFill>
                  <a:schemeClr val="tx1"/>
                </a:solidFill>
                <a:effectLst/>
                <a:latin typeface="+mn-lt"/>
                <a:ea typeface="+mn-ea"/>
                <a:cs typeface="+mn-cs"/>
              </a:rPr>
              <a:t>&lt;NEXT&gt;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9CA144F-F7C7-41C5-B76A-92CCCAEF64DB}" type="slidenum">
              <a:rPr lang="en-US" smtClean="0"/>
              <a:t>36</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more spiritually dark a culture, and the more we reflect God’s holiness and present a God-honoring method and message, the more the world will oppose us.  Our acceptance or popularity</a:t>
            </a:r>
            <a:r>
              <a:rPr lang="en-US" sz="1200" kern="1200" baseline="0" dirty="0">
                <a:solidFill>
                  <a:schemeClr val="tx1"/>
                </a:solidFill>
                <a:effectLst/>
                <a:latin typeface="+mn-lt"/>
                <a:ea typeface="+mn-ea"/>
                <a:cs typeface="+mn-cs"/>
              </a:rPr>
              <a:t> in a </a:t>
            </a:r>
            <a:r>
              <a:rPr lang="en-US" sz="1200" kern="1200" dirty="0">
                <a:solidFill>
                  <a:schemeClr val="tx1"/>
                </a:solidFill>
                <a:effectLst/>
                <a:latin typeface="+mn-lt"/>
                <a:ea typeface="+mn-ea"/>
                <a:cs typeface="+mn-cs"/>
              </a:rPr>
              <a:t>fallen culture might indicate a lack of faithfulness to God in our ministry.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Opposition should never be the result of a lack of grace, kindness, compassion, patience, and respect on our part.  Sometimes we are opposed because we are unloving and obnoxious.  Truth should always be presented with grace and love, but presented, nonetheless.  So, when we are gracious and faithful to the message, we should not to be alarmed by opposition.  In Philippians 1:27-8 we read…   </a:t>
            </a:r>
            <a:r>
              <a:rPr lang="en-US" sz="1200" b="1" kern="1200" dirty="0">
                <a:solidFill>
                  <a:schemeClr val="tx1"/>
                </a:solidFill>
                <a:effectLst/>
                <a:latin typeface="+mn-lt"/>
                <a:ea typeface="+mn-ea"/>
                <a:cs typeface="+mn-cs"/>
              </a:rPr>
              <a:t>&lt;NEXT&gt;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9CA144F-F7C7-41C5-B76A-92CCCAEF64DB}" type="slidenum">
              <a:rPr lang="en-US" smtClean="0"/>
              <a:t>37</a:t>
            </a:fld>
            <a:endParaRPr lang="en-US"/>
          </a:p>
        </p:txBody>
      </p:sp>
    </p:spTree>
    <p:extLst>
      <p:ext uri="{BB962C8B-B14F-4D97-AF65-F5344CB8AC3E}">
        <p14:creationId xmlns:p14="http://schemas.microsoft.com/office/powerpoint/2010/main" val="1604504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[READ SLIDE]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&lt;NEXT&gt;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9CA144F-F7C7-41C5-B76A-92CCCAEF64DB}" type="slidenum">
              <a:rPr lang="en-US" smtClean="0"/>
              <a:t>38</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[READ SLIDE]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&lt;NEXT&gt;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9CA144F-F7C7-41C5-B76A-92CCCAEF64DB}" type="slidenum">
              <a:rPr lang="en-US" smtClean="0"/>
              <a:t>39</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&lt;NEXT&gt;</a:t>
            </a:r>
            <a:endParaRPr lang="en-US"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9CA144F-F7C7-41C5-B76A-92CCCAEF64DB}" type="slidenum">
              <a:rPr lang="en-US" smtClean="0"/>
              <a:t>4</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Therefore, because the methods and message that least honor God’s holiness will be the most acceptable to unbelievers, the message and the way we defend and proclaim it should be judged by their faithfulness to God and His Word and not their acceptance by unbelievers.  Perhaps some churches are small in number because they are the most faithful.   </a:t>
            </a:r>
            <a:r>
              <a:rPr lang="en-US" sz="1200" b="1" kern="1200" dirty="0">
                <a:solidFill>
                  <a:schemeClr val="tx1"/>
                </a:solidFill>
                <a:effectLst/>
                <a:latin typeface="+mn-lt"/>
                <a:ea typeface="+mn-ea"/>
                <a:cs typeface="+mn-cs"/>
              </a:rPr>
              <a:t>&lt;NEXT&gt;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9CA144F-F7C7-41C5-B76A-92CCCAEF64DB}" type="slidenum">
              <a:rPr lang="en-US" smtClean="0"/>
              <a:t>40</a:t>
            </a:fld>
            <a:endParaRPr lang="en-US"/>
          </a:p>
        </p:txBody>
      </p:sp>
    </p:spTree>
    <p:extLst>
      <p:ext uri="{BB962C8B-B14F-4D97-AF65-F5344CB8AC3E}">
        <p14:creationId xmlns:p14="http://schemas.microsoft.com/office/powerpoint/2010/main" val="2089525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church shrinking or growing is not, of itself, an indicator</a:t>
            </a:r>
            <a:r>
              <a:rPr lang="en-US" sz="1200" kern="1200" baseline="0" dirty="0">
                <a:solidFill>
                  <a:schemeClr val="tx1"/>
                </a:solidFill>
                <a:effectLst/>
                <a:latin typeface="+mn-lt"/>
                <a:ea typeface="+mn-ea"/>
                <a:cs typeface="+mn-cs"/>
              </a:rPr>
              <a:t> of success.  Spiritual success involves growing in holiness, trust in Christ, love and knowledge of God, faithfulness to proclaim and teach the truth as God has revealed it, outreach to the lost, and other things to which God has called us.  We are called to be faithful; God grows or shrinks the church.     </a:t>
            </a:r>
            <a:r>
              <a:rPr lang="en-US" sz="1200" b="1" kern="1200" dirty="0">
                <a:solidFill>
                  <a:schemeClr val="tx1"/>
                </a:solidFill>
                <a:effectLst/>
                <a:latin typeface="+mn-lt"/>
                <a:ea typeface="+mn-ea"/>
                <a:cs typeface="+mn-cs"/>
              </a:rPr>
              <a:t>&lt;NEXT&gt;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9CA144F-F7C7-41C5-B76A-92CCCAEF64DB}" type="slidenum">
              <a:rPr lang="en-US" smtClean="0"/>
              <a:t>41</a:t>
            </a:fld>
            <a:endParaRPr lang="en-US"/>
          </a:p>
        </p:txBody>
      </p:sp>
    </p:spTree>
    <p:extLst>
      <p:ext uri="{BB962C8B-B14F-4D97-AF65-F5344CB8AC3E}">
        <p14:creationId xmlns:p14="http://schemas.microsoft.com/office/powerpoint/2010/main" val="18206351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[READ SLIDE]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&lt;NEXT&gt;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9CA144F-F7C7-41C5-B76A-92CCCAEF64DB}" type="slidenum">
              <a:rPr lang="en-US" smtClean="0"/>
              <a:t>42</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CA144F-F7C7-41C5-B76A-92CCCAEF64DB}" type="slidenum">
              <a:rPr lang="en-US" smtClean="0"/>
              <a:t>43</a:t>
            </a:fld>
            <a:endParaRPr lang="en-US"/>
          </a:p>
        </p:txBody>
      </p:sp>
    </p:spTree>
    <p:extLst>
      <p:ext uri="{BB962C8B-B14F-4D97-AF65-F5344CB8AC3E}">
        <p14:creationId xmlns:p14="http://schemas.microsoft.com/office/powerpoint/2010/main" val="327641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&lt;NEXT&gt;</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9CA144F-F7C7-41C5-B76A-92CCCAEF64DB}" type="slidenum">
              <a:rPr lang="en-US" smtClean="0"/>
              <a:t>5</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&lt;NEXT&gt;</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9CA144F-F7C7-41C5-B76A-92CCCAEF64DB}" type="slidenum">
              <a:rPr lang="en-US" smtClean="0"/>
              <a:t>6</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God is holy, separate, exalted above</a:t>
            </a:r>
            <a:r>
              <a:rPr lang="en-US" sz="1200" b="0" kern="1200" baseline="0" dirty="0">
                <a:solidFill>
                  <a:schemeClr val="tx1"/>
                </a:solidFill>
                <a:effectLst/>
                <a:latin typeface="+mn-lt"/>
                <a:ea typeface="+mn-ea"/>
                <a:cs typeface="+mn-cs"/>
              </a:rPr>
              <a:t> all creation, perfect in moral purity. Therefore…</a:t>
            </a: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&lt;NEXT&gt;</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9CA144F-F7C7-41C5-B76A-92CCCAEF64DB}" type="slidenum">
              <a:rPr lang="en-US" smtClean="0"/>
              <a:t>7</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Like the pure light that is the splendor of the many facets of a perfect diamond, so God’s holiness is the splendor of His attributes.  In </a:t>
            </a:r>
            <a:r>
              <a:rPr lang="en-US" sz="1200" i="1" kern="1200" dirty="0">
                <a:solidFill>
                  <a:schemeClr val="tx1"/>
                </a:solidFill>
                <a:effectLst/>
                <a:latin typeface="+mn-lt"/>
                <a:ea typeface="+mn-ea"/>
                <a:cs typeface="+mn-cs"/>
              </a:rPr>
              <a:t>Religious Affections</a:t>
            </a:r>
            <a:r>
              <a:rPr lang="en-US" sz="1200" kern="1200" dirty="0">
                <a:solidFill>
                  <a:schemeClr val="tx1"/>
                </a:solidFill>
                <a:effectLst/>
                <a:latin typeface="+mn-lt"/>
                <a:ea typeface="+mn-ea"/>
                <a:cs typeface="+mn-cs"/>
              </a:rPr>
              <a:t>, Edwards argues that the beauty of God consists in His holiness, the chief object of the saints’ love for God.  In distinguishing between God’s “natural” attributes, like His power and infinite knowledge, and His “moral” attributes, such as</a:t>
            </a:r>
            <a:r>
              <a:rPr lang="en-US" sz="1200" kern="1200" baseline="0" dirty="0">
                <a:solidFill>
                  <a:schemeClr val="tx1"/>
                </a:solidFill>
                <a:effectLst/>
                <a:latin typeface="+mn-lt"/>
                <a:ea typeface="+mn-ea"/>
                <a:cs typeface="+mn-cs"/>
              </a:rPr>
              <a:t> His goodness, holiness, and righteousness, </a:t>
            </a:r>
            <a:r>
              <a:rPr lang="en-US" sz="1200" kern="1200" dirty="0">
                <a:solidFill>
                  <a:schemeClr val="tx1"/>
                </a:solidFill>
                <a:effectLst/>
                <a:latin typeface="+mn-lt"/>
                <a:ea typeface="+mn-ea"/>
                <a:cs typeface="+mn-cs"/>
              </a:rPr>
              <a:t>Edwards argues that the beauty of God’s natural attributes is their holiness.   </a:t>
            </a:r>
            <a:r>
              <a:rPr lang="en-US" sz="1200" b="1" kern="1200" dirty="0">
                <a:solidFill>
                  <a:schemeClr val="tx1"/>
                </a:solidFill>
                <a:effectLst/>
                <a:latin typeface="+mn-lt"/>
                <a:ea typeface="+mn-ea"/>
                <a:cs typeface="+mn-cs"/>
              </a:rPr>
              <a:t>&lt;NEXT&gt; </a:t>
            </a:r>
          </a:p>
          <a:p>
            <a:endParaRPr lang="en-US" dirty="0"/>
          </a:p>
        </p:txBody>
      </p:sp>
      <p:sp>
        <p:nvSpPr>
          <p:cNvPr id="4" name="Slide Number Placeholder 3"/>
          <p:cNvSpPr>
            <a:spLocks noGrp="1"/>
          </p:cNvSpPr>
          <p:nvPr>
            <p:ph type="sldNum" sz="quarter" idx="10"/>
          </p:nvPr>
        </p:nvSpPr>
        <p:spPr/>
        <p:txBody>
          <a:bodyPr/>
          <a:lstStyle/>
          <a:p>
            <a:fld id="{B9CA144F-F7C7-41C5-B76A-92CCCAEF64DB}" type="slidenum">
              <a:rPr lang="en-US" smtClean="0"/>
              <a:t>8</a:t>
            </a:fld>
            <a:endParaRPr lang="en-US"/>
          </a:p>
        </p:txBody>
      </p:sp>
    </p:spTree>
    <p:extLst>
      <p:ext uri="{BB962C8B-B14F-4D97-AF65-F5344CB8AC3E}">
        <p14:creationId xmlns:p14="http://schemas.microsoft.com/office/powerpoint/2010/main" val="1197391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instance, God’s power is a beautiful power because it is holy, whereas the power of Satan and demons is an ugly power because it is unholy.  Both</a:t>
            </a:r>
            <a:r>
              <a:rPr lang="en-US" sz="1200" kern="1200" baseline="0" dirty="0">
                <a:solidFill>
                  <a:schemeClr val="tx1"/>
                </a:solidFill>
                <a:effectLst/>
                <a:latin typeface="+mn-lt"/>
                <a:ea typeface="+mn-ea"/>
                <a:cs typeface="+mn-cs"/>
              </a:rPr>
              <a:t> angels and demons possess great power, but angels are beautiful because they are holy, while demons are ugly because they are unholy.  The same applies to the rule of kings.  Think of King David versus Antiochus Epiphanes.  Both had great power and kingdoms, but David’s reign was glorious because it was holy, while the reign of Antiochus Epiphanes was evil and unholy.  Edwards</a:t>
            </a:r>
            <a:r>
              <a:rPr lang="en-US" sz="1200" kern="1200" dirty="0">
                <a:solidFill>
                  <a:schemeClr val="tx1"/>
                </a:solidFill>
                <a:effectLst/>
                <a:latin typeface="+mn-lt"/>
                <a:ea typeface="+mn-ea"/>
                <a:cs typeface="+mn-cs"/>
              </a:rPr>
              <a:t> writes:  &lt;</a:t>
            </a:r>
            <a:r>
              <a:rPr lang="en-US" sz="1200" b="1" kern="1200" dirty="0">
                <a:solidFill>
                  <a:schemeClr val="tx1"/>
                </a:solidFill>
                <a:effectLst/>
                <a:latin typeface="+mn-lt"/>
                <a:ea typeface="+mn-ea"/>
                <a:cs typeface="+mn-cs"/>
              </a:rPr>
              <a:t>NEXT</a:t>
            </a:r>
            <a:r>
              <a:rPr lang="en-US" sz="1200" kern="1200" dirty="0">
                <a:solidFill>
                  <a:schemeClr val="tx1"/>
                </a:solidFill>
                <a:effectLst/>
                <a:latin typeface="+mn-lt"/>
                <a:ea typeface="+mn-ea"/>
                <a:cs typeface="+mn-cs"/>
              </a:rPr>
              <a:t>&gt; </a:t>
            </a:r>
          </a:p>
          <a:p>
            <a:endParaRPr lang="en-US" dirty="0"/>
          </a:p>
        </p:txBody>
      </p:sp>
      <p:sp>
        <p:nvSpPr>
          <p:cNvPr id="4" name="Slide Number Placeholder 3"/>
          <p:cNvSpPr>
            <a:spLocks noGrp="1"/>
          </p:cNvSpPr>
          <p:nvPr>
            <p:ph type="sldNum" sz="quarter" idx="10"/>
          </p:nvPr>
        </p:nvSpPr>
        <p:spPr/>
        <p:txBody>
          <a:bodyPr/>
          <a:lstStyle/>
          <a:p>
            <a:fld id="{B9CA144F-F7C7-41C5-B76A-92CCCAEF64DB}" type="slidenum">
              <a:rPr lang="en-US" smtClean="0"/>
              <a:t>9</a:t>
            </a:fld>
            <a:endParaRPr lang="en-US"/>
          </a:p>
        </p:txBody>
      </p:sp>
    </p:spTree>
    <p:extLst>
      <p:ext uri="{BB962C8B-B14F-4D97-AF65-F5344CB8AC3E}">
        <p14:creationId xmlns:p14="http://schemas.microsoft.com/office/powerpoint/2010/main" val="3955784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1DDFAA-97C0-4709-97E2-C493F602A2E4}"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922D9-5721-4815-9090-915F17E22EB0}" type="slidenum">
              <a:rPr lang="en-US" smtClean="0"/>
              <a:t>‹#›</a:t>
            </a:fld>
            <a:endParaRPr lang="en-US"/>
          </a:p>
        </p:txBody>
      </p:sp>
    </p:spTree>
    <p:extLst>
      <p:ext uri="{BB962C8B-B14F-4D97-AF65-F5344CB8AC3E}">
        <p14:creationId xmlns:p14="http://schemas.microsoft.com/office/powerpoint/2010/main" val="2090687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1DDFAA-97C0-4709-97E2-C493F602A2E4}"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922D9-5721-4815-9090-915F17E22EB0}" type="slidenum">
              <a:rPr lang="en-US" smtClean="0"/>
              <a:t>‹#›</a:t>
            </a:fld>
            <a:endParaRPr lang="en-US"/>
          </a:p>
        </p:txBody>
      </p:sp>
    </p:spTree>
    <p:extLst>
      <p:ext uri="{BB962C8B-B14F-4D97-AF65-F5344CB8AC3E}">
        <p14:creationId xmlns:p14="http://schemas.microsoft.com/office/powerpoint/2010/main" val="549906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1DDFAA-97C0-4709-97E2-C493F602A2E4}"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922D9-5721-4815-9090-915F17E22EB0}" type="slidenum">
              <a:rPr lang="en-US" smtClean="0"/>
              <a:t>‹#›</a:t>
            </a:fld>
            <a:endParaRPr lang="en-US"/>
          </a:p>
        </p:txBody>
      </p:sp>
    </p:spTree>
    <p:extLst>
      <p:ext uri="{BB962C8B-B14F-4D97-AF65-F5344CB8AC3E}">
        <p14:creationId xmlns:p14="http://schemas.microsoft.com/office/powerpoint/2010/main" val="1864337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1DDFAA-97C0-4709-97E2-C493F602A2E4}"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922D9-5721-4815-9090-915F17E22EB0}" type="slidenum">
              <a:rPr lang="en-US" smtClean="0"/>
              <a:t>‹#›</a:t>
            </a:fld>
            <a:endParaRPr lang="en-US"/>
          </a:p>
        </p:txBody>
      </p:sp>
    </p:spTree>
    <p:extLst>
      <p:ext uri="{BB962C8B-B14F-4D97-AF65-F5344CB8AC3E}">
        <p14:creationId xmlns:p14="http://schemas.microsoft.com/office/powerpoint/2010/main" val="102874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1DDFAA-97C0-4709-97E2-C493F602A2E4}"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922D9-5721-4815-9090-915F17E22EB0}" type="slidenum">
              <a:rPr lang="en-US" smtClean="0"/>
              <a:t>‹#›</a:t>
            </a:fld>
            <a:endParaRPr lang="en-US"/>
          </a:p>
        </p:txBody>
      </p:sp>
    </p:spTree>
    <p:extLst>
      <p:ext uri="{BB962C8B-B14F-4D97-AF65-F5344CB8AC3E}">
        <p14:creationId xmlns:p14="http://schemas.microsoft.com/office/powerpoint/2010/main" val="4285377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DDFAA-97C0-4709-97E2-C493F602A2E4}"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922D9-5721-4815-9090-915F17E22EB0}" type="slidenum">
              <a:rPr lang="en-US" smtClean="0"/>
              <a:t>‹#›</a:t>
            </a:fld>
            <a:endParaRPr lang="en-US"/>
          </a:p>
        </p:txBody>
      </p:sp>
    </p:spTree>
    <p:extLst>
      <p:ext uri="{BB962C8B-B14F-4D97-AF65-F5344CB8AC3E}">
        <p14:creationId xmlns:p14="http://schemas.microsoft.com/office/powerpoint/2010/main" val="1118770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1DDFAA-97C0-4709-97E2-C493F602A2E4}" type="datetimeFigureOut">
              <a:rPr lang="en-US" smtClean="0"/>
              <a:t>9/1/2021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2922D9-5721-4815-9090-915F17E22EB0}" type="slidenum">
              <a:rPr lang="en-US" smtClean="0"/>
              <a:t>‹#›</a:t>
            </a:fld>
            <a:endParaRPr lang="en-US"/>
          </a:p>
        </p:txBody>
      </p:sp>
    </p:spTree>
    <p:extLst>
      <p:ext uri="{BB962C8B-B14F-4D97-AF65-F5344CB8AC3E}">
        <p14:creationId xmlns:p14="http://schemas.microsoft.com/office/powerpoint/2010/main" val="3906525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1DDFAA-97C0-4709-97E2-C493F602A2E4}" type="datetimeFigureOut">
              <a:rPr lang="en-US" smtClean="0"/>
              <a:t>9/1/2021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2922D9-5721-4815-9090-915F17E22EB0}" type="slidenum">
              <a:rPr lang="en-US" smtClean="0"/>
              <a:t>‹#›</a:t>
            </a:fld>
            <a:endParaRPr lang="en-US"/>
          </a:p>
        </p:txBody>
      </p:sp>
    </p:spTree>
    <p:extLst>
      <p:ext uri="{BB962C8B-B14F-4D97-AF65-F5344CB8AC3E}">
        <p14:creationId xmlns:p14="http://schemas.microsoft.com/office/powerpoint/2010/main" val="3862328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DDFAA-97C0-4709-97E2-C493F602A2E4}" type="datetimeFigureOut">
              <a:rPr lang="en-US" smtClean="0"/>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2922D9-5721-4815-9090-915F17E22EB0}" type="slidenum">
              <a:rPr lang="en-US" smtClean="0"/>
              <a:t>‹#›</a:t>
            </a:fld>
            <a:endParaRPr lang="en-US"/>
          </a:p>
        </p:txBody>
      </p:sp>
    </p:spTree>
    <p:extLst>
      <p:ext uri="{BB962C8B-B14F-4D97-AF65-F5344CB8AC3E}">
        <p14:creationId xmlns:p14="http://schemas.microsoft.com/office/powerpoint/2010/main" val="535333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1DDFAA-97C0-4709-97E2-C493F602A2E4}"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922D9-5721-4815-9090-915F17E22EB0}" type="slidenum">
              <a:rPr lang="en-US" smtClean="0"/>
              <a:t>‹#›</a:t>
            </a:fld>
            <a:endParaRPr lang="en-US"/>
          </a:p>
        </p:txBody>
      </p:sp>
    </p:spTree>
    <p:extLst>
      <p:ext uri="{BB962C8B-B14F-4D97-AF65-F5344CB8AC3E}">
        <p14:creationId xmlns:p14="http://schemas.microsoft.com/office/powerpoint/2010/main" val="956105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1DDFAA-97C0-4709-97E2-C493F602A2E4}"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922D9-5721-4815-9090-915F17E22EB0}" type="slidenum">
              <a:rPr lang="en-US" smtClean="0"/>
              <a:t>‹#›</a:t>
            </a:fld>
            <a:endParaRPr lang="en-US"/>
          </a:p>
        </p:txBody>
      </p:sp>
    </p:spTree>
    <p:extLst>
      <p:ext uri="{BB962C8B-B14F-4D97-AF65-F5344CB8AC3E}">
        <p14:creationId xmlns:p14="http://schemas.microsoft.com/office/powerpoint/2010/main" val="3932680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DDFAA-97C0-4709-97E2-C493F602A2E4}" type="datetimeFigureOut">
              <a:rPr lang="en-US" smtClean="0"/>
              <a:t>9/1/2021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2922D9-5721-4815-9090-915F17E22EB0}" type="slidenum">
              <a:rPr lang="en-US" smtClean="0"/>
              <a:t>‹#›</a:t>
            </a:fld>
            <a:endParaRPr lang="en-US"/>
          </a:p>
        </p:txBody>
      </p:sp>
    </p:spTree>
    <p:extLst>
      <p:ext uri="{BB962C8B-B14F-4D97-AF65-F5344CB8AC3E}">
        <p14:creationId xmlns:p14="http://schemas.microsoft.com/office/powerpoint/2010/main" val="22836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jpe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5.jp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6.tmp"/><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8659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Craig\Downloads\20121110_171818.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38200" y="1765280"/>
            <a:ext cx="7467600" cy="3416320"/>
          </a:xfrm>
          <a:prstGeom prst="rect">
            <a:avLst/>
          </a:prstGeom>
        </p:spPr>
        <p:txBody>
          <a:bodyPr wrap="square">
            <a:spAutoFit/>
          </a:bodyPr>
          <a:lstStyle/>
          <a:p>
            <a:pPr algn="ctr">
              <a:defRPr/>
            </a:pPr>
            <a:r>
              <a:rPr lang="en-US" sz="3600" dirty="0">
                <a:solidFill>
                  <a:schemeClr val="bg1"/>
                </a:solidFill>
                <a:latin typeface="Calibri" panose="020F0502020204030204" pitchFamily="34" charset="0"/>
                <a:ea typeface="Microsoft Yi Baiti" panose="03000500000000000000" pitchFamily="66" charset="0"/>
              </a:rPr>
              <a:t>“A true love to God must begin with a delight in His holiness, and not with a delight in any other attribute; for no other attribute is truly lovely without this, and no otherwise than as…it derives its loveliness from this; </a:t>
            </a:r>
          </a:p>
        </p:txBody>
      </p:sp>
    </p:spTree>
    <p:extLst>
      <p:ext uri="{BB962C8B-B14F-4D97-AF65-F5344CB8AC3E}">
        <p14:creationId xmlns:p14="http://schemas.microsoft.com/office/powerpoint/2010/main" val="3927960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Craig\Downloads\20121110_171818.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9495" y="1720840"/>
            <a:ext cx="7605010" cy="3416320"/>
          </a:xfrm>
          <a:prstGeom prst="rect">
            <a:avLst/>
          </a:prstGeom>
        </p:spPr>
        <p:txBody>
          <a:bodyPr wrap="square">
            <a:spAutoFit/>
          </a:bodyPr>
          <a:lstStyle/>
          <a:p>
            <a:pPr algn="ctr">
              <a:defRPr/>
            </a:pPr>
            <a:r>
              <a:rPr lang="en-US" sz="3600" dirty="0">
                <a:solidFill>
                  <a:schemeClr val="bg1"/>
                </a:solidFill>
                <a:latin typeface="Calibri" panose="020F0502020204030204" pitchFamily="34" charset="0"/>
                <a:ea typeface="Microsoft Yi Baiti" panose="03000500000000000000" pitchFamily="66" charset="0"/>
              </a:rPr>
              <a:t>and therefore it is impossible that other attributes should appear lovely, in their true loveliness, until this is seen; and it is impossible that any perfection of the divine nature should be loved with true love until this is loved.”  </a:t>
            </a:r>
          </a:p>
        </p:txBody>
      </p:sp>
      <p:sp>
        <p:nvSpPr>
          <p:cNvPr id="5" name="TextBox 4"/>
          <p:cNvSpPr txBox="1"/>
          <p:nvPr/>
        </p:nvSpPr>
        <p:spPr>
          <a:xfrm>
            <a:off x="152400" y="6417040"/>
            <a:ext cx="4119333" cy="369332"/>
          </a:xfrm>
          <a:prstGeom prst="rect">
            <a:avLst/>
          </a:prstGeom>
          <a:noFill/>
        </p:spPr>
        <p:txBody>
          <a:bodyPr wrap="none" rtlCol="0">
            <a:spAutoFit/>
          </a:bodyPr>
          <a:lstStyle/>
          <a:p>
            <a:r>
              <a:rPr lang="en-US" i="1" dirty="0">
                <a:solidFill>
                  <a:schemeClr val="bg1"/>
                </a:solidFill>
              </a:rPr>
              <a:t>Religious Affections</a:t>
            </a:r>
            <a:r>
              <a:rPr lang="en-US" dirty="0">
                <a:solidFill>
                  <a:schemeClr val="bg1"/>
                </a:solidFill>
              </a:rPr>
              <a:t>, Banner of Truth, 183.</a:t>
            </a:r>
          </a:p>
        </p:txBody>
      </p:sp>
    </p:spTree>
    <p:extLst>
      <p:ext uri="{BB962C8B-B14F-4D97-AF65-F5344CB8AC3E}">
        <p14:creationId xmlns:p14="http://schemas.microsoft.com/office/powerpoint/2010/main" val="3645636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Craig\Downloads\file0005093794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 y="1701"/>
            <a:ext cx="9141729" cy="68562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DA697E0-CA96-48F7-9526-9FAF3357A280}"/>
              </a:ext>
            </a:extLst>
          </p:cNvPr>
          <p:cNvSpPr txBox="1"/>
          <p:nvPr/>
        </p:nvSpPr>
        <p:spPr>
          <a:xfrm>
            <a:off x="457200" y="76200"/>
            <a:ext cx="6679457" cy="646331"/>
          </a:xfrm>
          <a:prstGeom prst="rect">
            <a:avLst/>
          </a:prstGeom>
          <a:noFill/>
        </p:spPr>
        <p:txBody>
          <a:bodyPr wrap="none" rtlCol="0">
            <a:spAutoFit/>
          </a:bodyPr>
          <a:lstStyle/>
          <a:p>
            <a:r>
              <a:rPr lang="en-US" sz="3600" dirty="0">
                <a:solidFill>
                  <a:schemeClr val="tx1">
                    <a:lumMod val="65000"/>
                    <a:lumOff val="35000"/>
                  </a:schemeClr>
                </a:solidFill>
                <a:latin typeface="Calibri" panose="020F0502020204030204" pitchFamily="34" charset="0"/>
                <a:ea typeface="Microsoft Yi Baiti" pitchFamily="66" charset="0"/>
              </a:rPr>
              <a:t>The beauty of God and His works…</a:t>
            </a:r>
          </a:p>
        </p:txBody>
      </p:sp>
      <p:sp>
        <p:nvSpPr>
          <p:cNvPr id="8" name="TextBox 7">
            <a:extLst>
              <a:ext uri="{FF2B5EF4-FFF2-40B4-BE49-F238E27FC236}">
                <a16:creationId xmlns:a16="http://schemas.microsoft.com/office/drawing/2014/main" id="{81001F5B-0BA8-440F-A0FC-B5416A0BD5FD}"/>
              </a:ext>
            </a:extLst>
          </p:cNvPr>
          <p:cNvSpPr txBox="1"/>
          <p:nvPr/>
        </p:nvSpPr>
        <p:spPr>
          <a:xfrm>
            <a:off x="6240780" y="6135469"/>
            <a:ext cx="2522220" cy="646331"/>
          </a:xfrm>
          <a:prstGeom prst="rect">
            <a:avLst/>
          </a:prstGeom>
          <a:noFill/>
        </p:spPr>
        <p:txBody>
          <a:bodyPr wrap="square" rtlCol="0">
            <a:spAutoFit/>
          </a:bodyPr>
          <a:lstStyle/>
          <a:p>
            <a:r>
              <a:rPr lang="en-US" sz="3600" dirty="0">
                <a:solidFill>
                  <a:schemeClr val="tx1">
                    <a:lumMod val="65000"/>
                    <a:lumOff val="35000"/>
                  </a:schemeClr>
                </a:solidFill>
                <a:latin typeface="Calibri" panose="020F0502020204030204" pitchFamily="34" charset="0"/>
                <a:ea typeface="Microsoft Yi Baiti" pitchFamily="66" charset="0"/>
              </a:rPr>
              <a:t>…is holiness.</a:t>
            </a:r>
          </a:p>
        </p:txBody>
      </p:sp>
    </p:spTree>
    <p:extLst>
      <p:ext uri="{BB962C8B-B14F-4D97-AF65-F5344CB8AC3E}">
        <p14:creationId xmlns:p14="http://schemas.microsoft.com/office/powerpoint/2010/main" val="1008067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A697E0-CA96-48F7-9526-9FAF3357A280}"/>
              </a:ext>
            </a:extLst>
          </p:cNvPr>
          <p:cNvSpPr txBox="1"/>
          <p:nvPr/>
        </p:nvSpPr>
        <p:spPr>
          <a:xfrm>
            <a:off x="457200" y="76200"/>
            <a:ext cx="6679457" cy="646331"/>
          </a:xfrm>
          <a:prstGeom prst="rect">
            <a:avLst/>
          </a:prstGeom>
          <a:noFill/>
        </p:spPr>
        <p:txBody>
          <a:bodyPr wrap="none" rtlCol="0">
            <a:spAutoFit/>
          </a:bodyPr>
          <a:lstStyle/>
          <a:p>
            <a:r>
              <a:rPr lang="en-US" sz="3600" dirty="0">
                <a:solidFill>
                  <a:schemeClr val="tx1">
                    <a:lumMod val="65000"/>
                    <a:lumOff val="35000"/>
                  </a:schemeClr>
                </a:solidFill>
                <a:latin typeface="Calibri" panose="020F0502020204030204" pitchFamily="34" charset="0"/>
                <a:ea typeface="Microsoft Yi Baiti" pitchFamily="66" charset="0"/>
              </a:rPr>
              <a:t>The beauty of God and His works…</a:t>
            </a:r>
          </a:p>
        </p:txBody>
      </p:sp>
      <p:sp>
        <p:nvSpPr>
          <p:cNvPr id="8" name="TextBox 7">
            <a:extLst>
              <a:ext uri="{FF2B5EF4-FFF2-40B4-BE49-F238E27FC236}">
                <a16:creationId xmlns:a16="http://schemas.microsoft.com/office/drawing/2014/main" id="{81001F5B-0BA8-440F-A0FC-B5416A0BD5FD}"/>
              </a:ext>
            </a:extLst>
          </p:cNvPr>
          <p:cNvSpPr txBox="1"/>
          <p:nvPr/>
        </p:nvSpPr>
        <p:spPr>
          <a:xfrm>
            <a:off x="6240780" y="6135469"/>
            <a:ext cx="2522220" cy="646331"/>
          </a:xfrm>
          <a:prstGeom prst="rect">
            <a:avLst/>
          </a:prstGeom>
          <a:noFill/>
        </p:spPr>
        <p:txBody>
          <a:bodyPr wrap="square" rtlCol="0">
            <a:spAutoFit/>
          </a:bodyPr>
          <a:lstStyle/>
          <a:p>
            <a:r>
              <a:rPr lang="en-US" sz="3600" dirty="0">
                <a:solidFill>
                  <a:schemeClr val="tx1">
                    <a:lumMod val="65000"/>
                    <a:lumOff val="35000"/>
                  </a:schemeClr>
                </a:solidFill>
                <a:latin typeface="Calibri" panose="020F0502020204030204" pitchFamily="34" charset="0"/>
                <a:ea typeface="Microsoft Yi Baiti" pitchFamily="66" charset="0"/>
              </a:rPr>
              <a:t>…is holiness.</a:t>
            </a:r>
          </a:p>
        </p:txBody>
      </p:sp>
      <p:pic>
        <p:nvPicPr>
          <p:cNvPr id="3" name="Picture 2">
            <a:extLst>
              <a:ext uri="{FF2B5EF4-FFF2-40B4-BE49-F238E27FC236}">
                <a16:creationId xmlns:a16="http://schemas.microsoft.com/office/drawing/2014/main" id="{203DDEFE-6BD6-4326-AD32-4F0F0251B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62" y="703479"/>
            <a:ext cx="8172475" cy="5451041"/>
          </a:xfrm>
          <a:prstGeom prst="rect">
            <a:avLst/>
          </a:prstGeom>
        </p:spPr>
      </p:pic>
    </p:spTree>
    <p:extLst>
      <p:ext uri="{BB962C8B-B14F-4D97-AF65-F5344CB8AC3E}">
        <p14:creationId xmlns:p14="http://schemas.microsoft.com/office/powerpoint/2010/main" val="1747234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Craig\Downloads\20121110_171818.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6417040"/>
            <a:ext cx="4119333" cy="369332"/>
          </a:xfrm>
          <a:prstGeom prst="rect">
            <a:avLst/>
          </a:prstGeom>
          <a:noFill/>
        </p:spPr>
        <p:txBody>
          <a:bodyPr wrap="none" rtlCol="0">
            <a:spAutoFit/>
          </a:bodyPr>
          <a:lstStyle/>
          <a:p>
            <a:r>
              <a:rPr lang="en-US" i="1" dirty="0">
                <a:solidFill>
                  <a:schemeClr val="bg1"/>
                </a:solidFill>
              </a:rPr>
              <a:t>Religious Affections</a:t>
            </a:r>
            <a:r>
              <a:rPr lang="en-US" dirty="0">
                <a:solidFill>
                  <a:schemeClr val="bg1"/>
                </a:solidFill>
              </a:rPr>
              <a:t>, Banner of Truth, 183.</a:t>
            </a:r>
          </a:p>
        </p:txBody>
      </p:sp>
      <p:sp>
        <p:nvSpPr>
          <p:cNvPr id="6" name="Rectangle 5"/>
          <p:cNvSpPr/>
          <p:nvPr/>
        </p:nvSpPr>
        <p:spPr>
          <a:xfrm>
            <a:off x="647700" y="1166842"/>
            <a:ext cx="7848600" cy="4524315"/>
          </a:xfrm>
          <a:prstGeom prst="rect">
            <a:avLst/>
          </a:prstGeom>
        </p:spPr>
        <p:txBody>
          <a:bodyPr wrap="square">
            <a:spAutoFit/>
          </a:bodyPr>
          <a:lstStyle/>
          <a:p>
            <a:pPr algn="ctr"/>
            <a:r>
              <a:rPr lang="en-US" sz="3600" dirty="0">
                <a:solidFill>
                  <a:schemeClr val="bg1"/>
                </a:solidFill>
                <a:latin typeface="Calibri" panose="020F0502020204030204" pitchFamily="34" charset="0"/>
                <a:ea typeface="Microsoft Yi Baiti" panose="03000500000000000000" pitchFamily="66" charset="0"/>
              </a:rPr>
              <a:t>“It is the glory of God’s wisdom that it is a holy wisdom, and not a wicked subtlety and craftiness. This makes His majesty lovely, and not merely dreadful and horrible, that it is a holy majesty. It is the glory of God’s immutability that it is a holy immutability, and not an inflexible obstinacy in wickedness.”</a:t>
            </a:r>
          </a:p>
        </p:txBody>
      </p:sp>
    </p:spTree>
    <p:extLst>
      <p:ext uri="{BB962C8B-B14F-4D97-AF65-F5344CB8AC3E}">
        <p14:creationId xmlns:p14="http://schemas.microsoft.com/office/powerpoint/2010/main" val="969769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Craig\Downloads\20121110_171818.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Users\Craig\Downloads\file42913360967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813" y="773367"/>
            <a:ext cx="8046810" cy="53621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27CB9E9-0C07-4727-9EB2-89AA61BEA298}"/>
              </a:ext>
            </a:extLst>
          </p:cNvPr>
          <p:cNvSpPr txBox="1"/>
          <p:nvPr/>
        </p:nvSpPr>
        <p:spPr>
          <a:xfrm>
            <a:off x="533400" y="76200"/>
            <a:ext cx="6679457" cy="646331"/>
          </a:xfrm>
          <a:prstGeom prst="rect">
            <a:avLst/>
          </a:prstGeom>
          <a:noFill/>
        </p:spPr>
        <p:txBody>
          <a:bodyPr wrap="none" rtlCol="0">
            <a:spAutoFit/>
          </a:bodyPr>
          <a:lstStyle/>
          <a:p>
            <a:r>
              <a:rPr lang="en-US" sz="3600" dirty="0">
                <a:solidFill>
                  <a:schemeClr val="tx1">
                    <a:lumMod val="65000"/>
                    <a:lumOff val="35000"/>
                  </a:schemeClr>
                </a:solidFill>
                <a:latin typeface="Calibri" panose="020F0502020204030204" pitchFamily="34" charset="0"/>
                <a:ea typeface="Microsoft Yi Baiti" pitchFamily="66" charset="0"/>
              </a:rPr>
              <a:t>The beauty of God and His works…</a:t>
            </a:r>
          </a:p>
        </p:txBody>
      </p:sp>
      <p:sp>
        <p:nvSpPr>
          <p:cNvPr id="8" name="TextBox 7">
            <a:extLst>
              <a:ext uri="{FF2B5EF4-FFF2-40B4-BE49-F238E27FC236}">
                <a16:creationId xmlns:a16="http://schemas.microsoft.com/office/drawing/2014/main" id="{2625F08B-E17C-4100-B168-CC9B7ECF6914}"/>
              </a:ext>
            </a:extLst>
          </p:cNvPr>
          <p:cNvSpPr txBox="1"/>
          <p:nvPr/>
        </p:nvSpPr>
        <p:spPr>
          <a:xfrm>
            <a:off x="6164580" y="6184373"/>
            <a:ext cx="2522220" cy="646331"/>
          </a:xfrm>
          <a:prstGeom prst="rect">
            <a:avLst/>
          </a:prstGeom>
          <a:noFill/>
        </p:spPr>
        <p:txBody>
          <a:bodyPr wrap="square" rtlCol="0">
            <a:spAutoFit/>
          </a:bodyPr>
          <a:lstStyle/>
          <a:p>
            <a:r>
              <a:rPr lang="en-US" sz="3600" dirty="0">
                <a:solidFill>
                  <a:schemeClr val="tx1">
                    <a:lumMod val="65000"/>
                    <a:lumOff val="35000"/>
                  </a:schemeClr>
                </a:solidFill>
                <a:latin typeface="Calibri" panose="020F0502020204030204" pitchFamily="34" charset="0"/>
                <a:ea typeface="Microsoft Yi Baiti" pitchFamily="66" charset="0"/>
              </a:rPr>
              <a:t>…is holiness.</a:t>
            </a:r>
          </a:p>
        </p:txBody>
      </p:sp>
    </p:spTree>
    <p:extLst>
      <p:ext uri="{BB962C8B-B14F-4D97-AF65-F5344CB8AC3E}">
        <p14:creationId xmlns:p14="http://schemas.microsoft.com/office/powerpoint/2010/main" val="1116363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743200" y="762000"/>
            <a:ext cx="3365793" cy="646331"/>
          </a:xfrm>
          <a:prstGeom prst="rect">
            <a:avLst/>
          </a:prstGeom>
          <a:noFill/>
        </p:spPr>
        <p:txBody>
          <a:bodyPr wrap="none" rtlCol="0">
            <a:spAutoFit/>
          </a:bodyPr>
          <a:lstStyle/>
          <a:p>
            <a:r>
              <a:rPr lang="en-US" sz="3600" dirty="0">
                <a:solidFill>
                  <a:schemeClr val="bg1">
                    <a:alpha val="18000"/>
                  </a:schemeClr>
                </a:solidFill>
                <a:effectLst>
                  <a:glow>
                    <a:schemeClr val="bg1"/>
                  </a:glow>
                </a:effectLst>
                <a:latin typeface="Trajan Pro" panose="02020502050506020301" pitchFamily="18" charset="0"/>
                <a:ea typeface="Homemade Apple" panose="02000000000000000000" pitchFamily="2" charset="0"/>
              </a:rPr>
              <a:t>God is Holy</a:t>
            </a:r>
          </a:p>
        </p:txBody>
      </p:sp>
    </p:spTree>
    <p:extLst>
      <p:ext uri="{BB962C8B-B14F-4D97-AF65-F5344CB8AC3E}">
        <p14:creationId xmlns:p14="http://schemas.microsoft.com/office/powerpoint/2010/main" val="949111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Craig\Downloads\20121110_171818.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6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6740" y="2442488"/>
            <a:ext cx="7951470" cy="1754326"/>
          </a:xfrm>
          <a:prstGeom prst="rect">
            <a:avLst/>
          </a:prstGeom>
        </p:spPr>
        <p:txBody>
          <a:bodyPr wrap="square">
            <a:spAutoFit/>
          </a:bodyPr>
          <a:lstStyle/>
          <a:p>
            <a:pPr algn="ctr"/>
            <a:r>
              <a:rPr lang="en-US" sz="3600" dirty="0">
                <a:solidFill>
                  <a:schemeClr val="bg1"/>
                </a:solidFill>
                <a:effectLst>
                  <a:glow>
                    <a:schemeClr val="tx1"/>
                  </a:glow>
                </a:effectLst>
                <a:latin typeface="Calibri" panose="020F0502020204030204" pitchFamily="34" charset="0"/>
                <a:ea typeface="Microsoft Yi Baiti" pitchFamily="66" charset="0"/>
              </a:rPr>
              <a:t>“Sing praises to Him; speak of all His wonders. Glory in His holy name.”</a:t>
            </a:r>
          </a:p>
          <a:p>
            <a:pPr algn="ctr"/>
            <a:r>
              <a:rPr lang="en-US" sz="3600" dirty="0">
                <a:solidFill>
                  <a:schemeClr val="bg1"/>
                </a:solidFill>
                <a:effectLst>
                  <a:glow>
                    <a:schemeClr val="tx1"/>
                  </a:glow>
                </a:effectLst>
                <a:latin typeface="Calibri" panose="020F0502020204030204" pitchFamily="34" charset="0"/>
                <a:ea typeface="Microsoft Yi Baiti" pitchFamily="66" charset="0"/>
              </a:rPr>
              <a:t>1 Chronicles 16:9-10 </a:t>
            </a:r>
            <a:endParaRPr lang="en-US" sz="3400" dirty="0">
              <a:solidFill>
                <a:schemeClr val="bg1"/>
              </a:solidFill>
              <a:effectLst>
                <a:glow>
                  <a:schemeClr val="tx1"/>
                </a:glow>
              </a:effectLst>
              <a:latin typeface="Calibri" panose="020F0502020204030204" pitchFamily="34" charset="0"/>
              <a:ea typeface="Microsoft Yi Baiti" pitchFamily="66" charset="0"/>
            </a:endParaRPr>
          </a:p>
        </p:txBody>
      </p:sp>
    </p:spTree>
    <p:extLst>
      <p:ext uri="{BB962C8B-B14F-4D97-AF65-F5344CB8AC3E}">
        <p14:creationId xmlns:p14="http://schemas.microsoft.com/office/powerpoint/2010/main" val="2769229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51" y="0"/>
            <a:ext cx="9167951" cy="6858000"/>
          </a:xfrm>
          <a:prstGeom prst="rect">
            <a:avLst/>
          </a:prstGeom>
        </p:spPr>
      </p:pic>
      <p:sp>
        <p:nvSpPr>
          <p:cNvPr id="3" name="TextBox 2"/>
          <p:cNvSpPr txBox="1"/>
          <p:nvPr/>
        </p:nvSpPr>
        <p:spPr>
          <a:xfrm>
            <a:off x="457200" y="228600"/>
            <a:ext cx="5199821" cy="646331"/>
          </a:xfrm>
          <a:prstGeom prst="rect">
            <a:avLst/>
          </a:prstGeom>
          <a:noFill/>
        </p:spPr>
        <p:txBody>
          <a:bodyPr wrap="none" rtlCol="0">
            <a:spAutoFit/>
          </a:bodyPr>
          <a:lstStyle/>
          <a:p>
            <a:r>
              <a:rPr lang="en-US" sz="3600" dirty="0">
                <a:solidFill>
                  <a:schemeClr val="bg1"/>
                </a:solidFill>
                <a:effectLst>
                  <a:glow rad="508000">
                    <a:schemeClr val="bg1">
                      <a:lumMod val="50000"/>
                      <a:alpha val="50000"/>
                    </a:schemeClr>
                  </a:glow>
                </a:effectLst>
                <a:latin typeface="Calibri" panose="020F0502020204030204" pitchFamily="34" charset="0"/>
                <a:ea typeface="Microsoft Yi Baiti" pitchFamily="66" charset="0"/>
              </a:rPr>
              <a:t>God is not and cannot be…</a:t>
            </a:r>
          </a:p>
        </p:txBody>
      </p:sp>
      <p:sp>
        <p:nvSpPr>
          <p:cNvPr id="7" name="TextBox 6"/>
          <p:cNvSpPr txBox="1"/>
          <p:nvPr/>
        </p:nvSpPr>
        <p:spPr>
          <a:xfrm>
            <a:off x="5073804" y="5999796"/>
            <a:ext cx="3810000" cy="646331"/>
          </a:xfrm>
          <a:prstGeom prst="rect">
            <a:avLst/>
          </a:prstGeom>
          <a:noFill/>
        </p:spPr>
        <p:txBody>
          <a:bodyPr wrap="square" rtlCol="0">
            <a:spAutoFit/>
          </a:bodyPr>
          <a:lstStyle/>
          <a:p>
            <a:r>
              <a:rPr lang="en-US" sz="3600" dirty="0">
                <a:solidFill>
                  <a:schemeClr val="bg1"/>
                </a:solidFill>
                <a:effectLst>
                  <a:glow rad="508000">
                    <a:schemeClr val="bg1">
                      <a:lumMod val="50000"/>
                      <a:alpha val="50000"/>
                    </a:schemeClr>
                  </a:glow>
                </a:effectLst>
                <a:latin typeface="Calibri" panose="020F0502020204030204" pitchFamily="34" charset="0"/>
                <a:ea typeface="Microsoft Yi Baiti" pitchFamily="66" charset="0"/>
              </a:rPr>
              <a:t>…the author of sin.</a:t>
            </a:r>
          </a:p>
        </p:txBody>
      </p:sp>
    </p:spTree>
    <p:extLst>
      <p:ext uri="{BB962C8B-B14F-4D97-AF65-F5344CB8AC3E}">
        <p14:creationId xmlns:p14="http://schemas.microsoft.com/office/powerpoint/2010/main" val="1539994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B436CD-B7D6-490B-9E64-13386C53C3F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tretch>
            <a:fillRect/>
          </a:stretch>
        </p:blipFill>
        <p:spPr>
          <a:xfrm>
            <a:off x="-18361" y="0"/>
            <a:ext cx="9180722" cy="6858000"/>
          </a:xfrm>
          <a:prstGeom prst="rect">
            <a:avLst/>
          </a:prstGeom>
        </p:spPr>
      </p:pic>
      <p:sp>
        <p:nvSpPr>
          <p:cNvPr id="2" name="Rectangle 1"/>
          <p:cNvSpPr/>
          <p:nvPr/>
        </p:nvSpPr>
        <p:spPr>
          <a:xfrm>
            <a:off x="848037" y="2654499"/>
            <a:ext cx="3226676" cy="1554336"/>
          </a:xfrm>
          <a:prstGeom prst="rect">
            <a:avLst/>
          </a:prstGeom>
        </p:spPr>
        <p:txBody>
          <a:bodyPr wrap="square">
            <a:spAutoFit/>
          </a:bodyPr>
          <a:lstStyle/>
          <a:p>
            <a:pPr algn="ctr">
              <a:lnSpc>
                <a:spcPts val="3800"/>
              </a:lnSpc>
            </a:pPr>
            <a:r>
              <a:rPr lang="en-US" sz="3600" dirty="0">
                <a:solidFill>
                  <a:schemeClr val="bg1"/>
                </a:solidFill>
                <a:latin typeface="Calibri" panose="020F0502020204030204" pitchFamily="34" charset="0"/>
                <a:ea typeface="Microsoft Yi Baiti" panose="03000500000000000000" pitchFamily="66" charset="0"/>
              </a:rPr>
              <a:t>God brought great good from great evil</a:t>
            </a:r>
          </a:p>
        </p:txBody>
      </p:sp>
      <p:sp>
        <p:nvSpPr>
          <p:cNvPr id="3" name="Rectangle 2"/>
          <p:cNvSpPr/>
          <p:nvPr/>
        </p:nvSpPr>
        <p:spPr>
          <a:xfrm>
            <a:off x="5307723" y="2654499"/>
            <a:ext cx="3226677" cy="1554336"/>
          </a:xfrm>
          <a:prstGeom prst="rect">
            <a:avLst/>
          </a:prstGeom>
        </p:spPr>
        <p:txBody>
          <a:bodyPr wrap="square">
            <a:spAutoFit/>
          </a:bodyPr>
          <a:lstStyle/>
          <a:p>
            <a:pPr algn="ctr">
              <a:lnSpc>
                <a:spcPts val="3800"/>
              </a:lnSpc>
            </a:pPr>
            <a:r>
              <a:rPr lang="en-US" sz="3600" dirty="0">
                <a:solidFill>
                  <a:schemeClr val="bg1"/>
                </a:solidFill>
                <a:latin typeface="Calibri" panose="020F0502020204030204" pitchFamily="34" charset="0"/>
                <a:ea typeface="Microsoft Yi Baiti" panose="03000500000000000000" pitchFamily="66" charset="0"/>
              </a:rPr>
              <a:t>God did evil that good may result</a:t>
            </a:r>
          </a:p>
        </p:txBody>
      </p:sp>
      <p:sp>
        <p:nvSpPr>
          <p:cNvPr id="4" name="Not Equal 3"/>
          <p:cNvSpPr/>
          <p:nvPr/>
        </p:nvSpPr>
        <p:spPr>
          <a:xfrm>
            <a:off x="4260630" y="3114539"/>
            <a:ext cx="990600" cy="712076"/>
          </a:xfrm>
          <a:prstGeom prst="mathNotEqual">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1935968" y="5105400"/>
            <a:ext cx="1012072" cy="646331"/>
          </a:xfrm>
          <a:prstGeom prst="rect">
            <a:avLst/>
          </a:prstGeom>
          <a:noFill/>
        </p:spPr>
        <p:txBody>
          <a:bodyPr wrap="none" rtlCol="0">
            <a:spAutoFit/>
          </a:bodyPr>
          <a:lstStyle/>
          <a:p>
            <a:pPr algn="ctr"/>
            <a:r>
              <a:rPr lang="en-US" sz="3600" dirty="0">
                <a:solidFill>
                  <a:schemeClr val="bg1"/>
                </a:solidFill>
                <a:latin typeface="Calibri" panose="020F0502020204030204" pitchFamily="34" charset="0"/>
                <a:ea typeface="Microsoft Yi Baiti" panose="03000500000000000000" pitchFamily="66" charset="0"/>
              </a:rPr>
              <a:t>True</a:t>
            </a:r>
          </a:p>
        </p:txBody>
      </p:sp>
      <p:sp>
        <p:nvSpPr>
          <p:cNvPr id="7" name="TextBox 6"/>
          <p:cNvSpPr txBox="1"/>
          <p:nvPr/>
        </p:nvSpPr>
        <p:spPr>
          <a:xfrm>
            <a:off x="5914015" y="5105399"/>
            <a:ext cx="2226315" cy="646331"/>
          </a:xfrm>
          <a:prstGeom prst="rect">
            <a:avLst/>
          </a:prstGeom>
          <a:noFill/>
        </p:spPr>
        <p:txBody>
          <a:bodyPr wrap="none" rtlCol="0">
            <a:spAutoFit/>
          </a:bodyPr>
          <a:lstStyle/>
          <a:p>
            <a:pPr algn="ctr"/>
            <a:r>
              <a:rPr lang="en-US" sz="3600" dirty="0">
                <a:solidFill>
                  <a:schemeClr val="bg1"/>
                </a:solidFill>
                <a:latin typeface="Calibri" panose="020F0502020204030204" pitchFamily="34" charset="0"/>
                <a:ea typeface="Microsoft Yi Baiti" panose="03000500000000000000" pitchFamily="66" charset="0"/>
              </a:rPr>
              <a:t>Blasphemy</a:t>
            </a:r>
          </a:p>
        </p:txBody>
      </p:sp>
      <p:sp>
        <p:nvSpPr>
          <p:cNvPr id="6" name="Up Arrow 5"/>
          <p:cNvSpPr/>
          <p:nvPr/>
        </p:nvSpPr>
        <p:spPr>
          <a:xfrm>
            <a:off x="2333112" y="4495800"/>
            <a:ext cx="256526" cy="457200"/>
          </a:xfrm>
          <a:prstGeom prst="up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6846663" y="4495800"/>
            <a:ext cx="256526" cy="457200"/>
          </a:xfrm>
          <a:prstGeom prst="up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5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5"/>
          <p:cNvSpPr txBox="1">
            <a:spLocks noChangeArrowheads="1"/>
          </p:cNvSpPr>
          <p:nvPr/>
        </p:nvSpPr>
        <p:spPr bwMode="auto">
          <a:xfrm>
            <a:off x="507998" y="457200"/>
            <a:ext cx="8128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a:bevelT w="127000"/>
            </a:sp3d>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r>
              <a:rPr lang="en-US" sz="6000" b="1" dirty="0">
                <a:solidFill>
                  <a:schemeClr val="bg1"/>
                </a:solidFill>
                <a:latin typeface="Trajan Pro" panose="02020502050506020301" pitchFamily="18" charset="0"/>
                <a:ea typeface="SBL Greek" panose="02000000000000000000" pitchFamily="2" charset="0"/>
                <a:cs typeface="Arabic Typesetting" panose="03020402040406030203" pitchFamily="66" charset="-78"/>
              </a:rPr>
              <a:t>Unbreakable Faith</a:t>
            </a:r>
          </a:p>
        </p:txBody>
      </p:sp>
      <p:sp>
        <p:nvSpPr>
          <p:cNvPr id="6" name="Rectangle 5"/>
          <p:cNvSpPr/>
          <p:nvPr/>
        </p:nvSpPr>
        <p:spPr>
          <a:xfrm>
            <a:off x="790136" y="2895600"/>
            <a:ext cx="7543801" cy="1708160"/>
          </a:xfrm>
          <a:prstGeom prst="rect">
            <a:avLst/>
          </a:prstGeom>
        </p:spPr>
        <p:txBody>
          <a:bodyPr wrap="square">
            <a:spAutoFit/>
          </a:bodyPr>
          <a:lstStyle/>
          <a:p>
            <a:pPr algn="ctr">
              <a:lnSpc>
                <a:spcPts val="4200"/>
              </a:lnSpc>
            </a:pPr>
            <a:r>
              <a:rPr lang="en-US" sz="3000" dirty="0">
                <a:solidFill>
                  <a:schemeClr val="accent6">
                    <a:lumMod val="40000"/>
                    <a:lumOff val="60000"/>
                  </a:schemeClr>
                </a:solidFill>
                <a:effectLst>
                  <a:glow>
                    <a:schemeClr val="tx1"/>
                  </a:glow>
                </a:effectLst>
                <a:latin typeface="Trajan Pro" panose="02020502050506020301" pitchFamily="18" charset="0"/>
                <a:ea typeface="SBL Greek" panose="02000000000000000000" pitchFamily="2" charset="0"/>
                <a:cs typeface="Arabic Typesetting" panose="03020402040406030203" pitchFamily="66" charset="-78"/>
              </a:rPr>
              <a:t>How God’s Perfections Give Life, Joy and Thriving Assurance in a World of Unbelief</a:t>
            </a:r>
          </a:p>
        </p:txBody>
      </p:sp>
    </p:spTree>
    <p:extLst>
      <p:ext uri="{BB962C8B-B14F-4D97-AF65-F5344CB8AC3E}">
        <p14:creationId xmlns:p14="http://schemas.microsoft.com/office/powerpoint/2010/main" val="2919014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raig\Downloads\devon 2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616714-F1D5-4A7D-9261-B09111B8F01F}"/>
              </a:ext>
            </a:extLst>
          </p:cNvPr>
          <p:cNvSpPr txBox="1"/>
          <p:nvPr/>
        </p:nvSpPr>
        <p:spPr>
          <a:xfrm>
            <a:off x="5486400" y="2133600"/>
            <a:ext cx="2218107" cy="584775"/>
          </a:xfrm>
          <a:prstGeom prst="rect">
            <a:avLst/>
          </a:prstGeom>
          <a:noFill/>
        </p:spPr>
        <p:txBody>
          <a:bodyPr wrap="none" rtlCol="0">
            <a:spAutoFit/>
          </a:bodyPr>
          <a:lstStyle/>
          <a:p>
            <a:pPr algn="ctr"/>
            <a:r>
              <a:rPr lang="en-US" sz="3200" dirty="0">
                <a:solidFill>
                  <a:schemeClr val="bg1">
                    <a:lumMod val="95000"/>
                  </a:schemeClr>
                </a:solidFill>
              </a:rPr>
              <a:t>Free Agency</a:t>
            </a:r>
          </a:p>
        </p:txBody>
      </p:sp>
      <p:sp>
        <p:nvSpPr>
          <p:cNvPr id="4" name="TextBox 3">
            <a:extLst>
              <a:ext uri="{FF2B5EF4-FFF2-40B4-BE49-F238E27FC236}">
                <a16:creationId xmlns:a16="http://schemas.microsoft.com/office/drawing/2014/main" id="{AFA1DDAD-11CF-47FA-BC10-BD2CD088A018}"/>
              </a:ext>
            </a:extLst>
          </p:cNvPr>
          <p:cNvSpPr txBox="1"/>
          <p:nvPr/>
        </p:nvSpPr>
        <p:spPr>
          <a:xfrm>
            <a:off x="423586" y="2133600"/>
            <a:ext cx="2139753" cy="584775"/>
          </a:xfrm>
          <a:prstGeom prst="rect">
            <a:avLst/>
          </a:prstGeom>
          <a:noFill/>
        </p:spPr>
        <p:txBody>
          <a:bodyPr wrap="none" rtlCol="0">
            <a:spAutoFit/>
          </a:bodyPr>
          <a:lstStyle/>
          <a:p>
            <a:pPr algn="ctr"/>
            <a:r>
              <a:rPr lang="en-US" sz="3200" dirty="0">
                <a:solidFill>
                  <a:schemeClr val="bg1">
                    <a:lumMod val="95000"/>
                  </a:schemeClr>
                </a:solidFill>
              </a:rPr>
              <a:t>Sovereignty</a:t>
            </a:r>
          </a:p>
        </p:txBody>
      </p:sp>
    </p:spTree>
    <p:extLst>
      <p:ext uri="{BB962C8B-B14F-4D97-AF65-F5344CB8AC3E}">
        <p14:creationId xmlns:p14="http://schemas.microsoft.com/office/powerpoint/2010/main" val="2765890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raig\Downloads\20121110_171818.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CB0A500-27DC-4EF5-8FBB-91B16F542C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215" y="0"/>
            <a:ext cx="9523002" cy="6858000"/>
          </a:xfrm>
          <a:prstGeom prst="rect">
            <a:avLst/>
          </a:prstGeom>
        </p:spPr>
      </p:pic>
    </p:spTree>
    <p:extLst>
      <p:ext uri="{BB962C8B-B14F-4D97-AF65-F5344CB8AC3E}">
        <p14:creationId xmlns:p14="http://schemas.microsoft.com/office/powerpoint/2010/main" val="3670311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Craig\Downloads\20121110_171818.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6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540014" y="1106904"/>
            <a:ext cx="2057400" cy="4470400"/>
            <a:chOff x="919517" y="578828"/>
            <a:chExt cx="2057400" cy="4470400"/>
          </a:xfrm>
          <a:gradFill flip="none" rotWithShape="1">
            <a:gsLst>
              <a:gs pos="40000">
                <a:schemeClr val="accent1">
                  <a:tint val="66000"/>
                  <a:satMod val="160000"/>
                </a:schemeClr>
              </a:gs>
              <a:gs pos="0">
                <a:schemeClr val="accent1">
                  <a:tint val="44500"/>
                  <a:satMod val="160000"/>
                </a:schemeClr>
              </a:gs>
              <a:gs pos="100000">
                <a:schemeClr val="accent1">
                  <a:tint val="23500"/>
                  <a:satMod val="160000"/>
                </a:schemeClr>
              </a:gs>
            </a:gsLst>
            <a:lin ang="13500000" scaled="1"/>
            <a:tileRect/>
          </a:gradFill>
        </p:grpSpPr>
        <p:sp>
          <p:nvSpPr>
            <p:cNvPr id="9" name="Oval 4"/>
            <p:cNvSpPr>
              <a:spLocks noChangeArrowheads="1"/>
            </p:cNvSpPr>
            <p:nvPr/>
          </p:nvSpPr>
          <p:spPr bwMode="auto">
            <a:xfrm>
              <a:off x="919517" y="578828"/>
              <a:ext cx="2057400" cy="2133600"/>
            </a:xfrm>
            <a:prstGeom prst="ellipse">
              <a:avLst/>
            </a:prstGeom>
            <a:gradFill>
              <a:gsLst>
                <a:gs pos="0">
                  <a:srgbClr val="D6B19C"/>
                </a:gs>
                <a:gs pos="30000">
                  <a:srgbClr val="D49E6C"/>
                </a:gs>
                <a:gs pos="70000">
                  <a:srgbClr val="A65528"/>
                </a:gs>
                <a:gs pos="100000">
                  <a:srgbClr val="663012"/>
                </a:gs>
              </a:gsLst>
              <a:lin ang="5400000" scaled="0"/>
            </a:gradFill>
            <a:ln w="28575">
              <a:solidFill>
                <a:schemeClr val="accent6">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82880" bIns="182880" anchor="ctr"/>
            <a:lstStyle/>
            <a:p>
              <a:pPr algn="ctr" eaLnBrk="1" hangingPunct="1"/>
              <a:r>
                <a:rPr lang="en-US" sz="4400" dirty="0">
                  <a:solidFill>
                    <a:schemeClr val="bg1"/>
                  </a:solidFill>
                  <a:latin typeface="Calibri" panose="020F0502020204030204" pitchFamily="34" charset="0"/>
                  <a:cs typeface="Arial" charset="0"/>
                </a:rPr>
                <a:t>God</a:t>
              </a:r>
            </a:p>
          </p:txBody>
        </p:sp>
        <p:sp>
          <p:nvSpPr>
            <p:cNvPr id="10" name="Oval 5"/>
            <p:cNvSpPr>
              <a:spLocks noChangeArrowheads="1"/>
            </p:cNvSpPr>
            <p:nvPr/>
          </p:nvSpPr>
          <p:spPr bwMode="auto">
            <a:xfrm>
              <a:off x="1477964" y="4057041"/>
              <a:ext cx="942975" cy="992187"/>
            </a:xfrm>
            <a:prstGeom prst="ellipse">
              <a:avLst/>
            </a:prstGeom>
            <a:gradFill>
              <a:gsLst>
                <a:gs pos="0">
                  <a:srgbClr val="D6B19C"/>
                </a:gs>
                <a:gs pos="30000">
                  <a:srgbClr val="D49E6C"/>
                </a:gs>
                <a:gs pos="70000">
                  <a:srgbClr val="A65528"/>
                </a:gs>
                <a:gs pos="100000">
                  <a:srgbClr val="663012"/>
                </a:gs>
              </a:gsLst>
              <a:lin ang="5400000" scaled="0"/>
            </a:gradFill>
            <a:ln w="28575">
              <a:solidFill>
                <a:schemeClr val="accent6">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7160" tIns="91440" rIns="91440" bIns="137160" anchor="ctr"/>
            <a:lstStyle/>
            <a:p>
              <a:pPr algn="ctr" eaLnBrk="1" hangingPunct="1"/>
              <a:r>
                <a:rPr lang="en-US" sz="3600" dirty="0">
                  <a:solidFill>
                    <a:schemeClr val="bg1"/>
                  </a:solidFill>
                  <a:latin typeface="Calibri" panose="020F0502020204030204" pitchFamily="34" charset="0"/>
                  <a:cs typeface="Arial" charset="0"/>
                </a:rPr>
                <a:t>Man</a:t>
              </a:r>
            </a:p>
          </p:txBody>
        </p:sp>
      </p:grpSp>
      <p:sp>
        <p:nvSpPr>
          <p:cNvPr id="11" name="Text Box 7"/>
          <p:cNvSpPr txBox="1">
            <a:spLocks noChangeArrowheads="1"/>
          </p:cNvSpPr>
          <p:nvPr/>
        </p:nvSpPr>
        <p:spPr bwMode="auto">
          <a:xfrm>
            <a:off x="2935704" y="3472306"/>
            <a:ext cx="441325" cy="923330"/>
          </a:xfrm>
          <a:prstGeom prst="rect">
            <a:avLst/>
          </a:prstGeom>
          <a:noFill/>
          <a:ln w="9525">
            <a:noFill/>
            <a:miter lim="800000"/>
            <a:headEnd/>
            <a:tailEnd/>
          </a:ln>
          <a:effectLst/>
        </p:spPr>
        <p:txBody>
          <a:bodyPr wrap="square">
            <a:spAutoFit/>
          </a:bodyPr>
          <a:lstStyle/>
          <a:p>
            <a:r>
              <a:rPr lang="en-US" sz="5400" dirty="0">
                <a:solidFill>
                  <a:schemeClr val="bg1">
                    <a:lumMod val="95000"/>
                  </a:schemeClr>
                </a:solidFill>
              </a:rPr>
              <a:t>∞</a:t>
            </a:r>
          </a:p>
        </p:txBody>
      </p:sp>
      <p:sp>
        <p:nvSpPr>
          <p:cNvPr id="12" name="AutoShape 9"/>
          <p:cNvSpPr>
            <a:spLocks/>
          </p:cNvSpPr>
          <p:nvPr/>
        </p:nvSpPr>
        <p:spPr bwMode="auto">
          <a:xfrm>
            <a:off x="3794541" y="3316234"/>
            <a:ext cx="221641" cy="1246305"/>
          </a:xfrm>
          <a:prstGeom prst="leftBrace">
            <a:avLst>
              <a:gd name="adj1" fmla="val 90864"/>
              <a:gd name="adj2" fmla="val 50000"/>
            </a:avLst>
          </a:prstGeom>
          <a:noFill/>
          <a:ln w="28575">
            <a:solidFill>
              <a:schemeClr val="bg1">
                <a:lumMod val="95000"/>
              </a:schemeClr>
            </a:solidFill>
            <a:round/>
            <a:headEnd/>
            <a:tailEnd/>
          </a:ln>
          <a:effectLst/>
        </p:spPr>
        <p:txBody>
          <a:bodyPr wrap="none" anchor="ctr"/>
          <a:lstStyle/>
          <a:p>
            <a:endParaRPr lang="en-US" dirty="0">
              <a:latin typeface="Calibri" panose="020F0502020204030204" pitchFamily="34" charset="0"/>
            </a:endParaRPr>
          </a:p>
        </p:txBody>
      </p:sp>
      <p:cxnSp>
        <p:nvCxnSpPr>
          <p:cNvPr id="5" name="Straight Arrow Connector 4"/>
          <p:cNvCxnSpPr/>
          <p:nvPr/>
        </p:nvCxnSpPr>
        <p:spPr>
          <a:xfrm>
            <a:off x="4556682" y="3460274"/>
            <a:ext cx="6108" cy="92333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738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Craig\Downloads\20121110_171818.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6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E2388F70-10E8-4E9A-917A-98776727578A}"/>
              </a:ext>
            </a:extLst>
          </p:cNvPr>
          <p:cNvGrpSpPr/>
          <p:nvPr/>
        </p:nvGrpSpPr>
        <p:grpSpPr>
          <a:xfrm>
            <a:off x="3540014" y="1106904"/>
            <a:ext cx="2057400" cy="4470400"/>
            <a:chOff x="919517" y="578828"/>
            <a:chExt cx="2057400" cy="4470400"/>
          </a:xfrm>
          <a:gradFill flip="none" rotWithShape="1">
            <a:gsLst>
              <a:gs pos="40000">
                <a:schemeClr val="accent1">
                  <a:tint val="66000"/>
                  <a:satMod val="160000"/>
                </a:schemeClr>
              </a:gs>
              <a:gs pos="0">
                <a:schemeClr val="accent1">
                  <a:tint val="44500"/>
                  <a:satMod val="160000"/>
                </a:schemeClr>
              </a:gs>
              <a:gs pos="100000">
                <a:schemeClr val="accent1">
                  <a:tint val="23500"/>
                  <a:satMod val="160000"/>
                </a:schemeClr>
              </a:gs>
            </a:gsLst>
            <a:lin ang="13500000" scaled="1"/>
            <a:tileRect/>
          </a:gradFill>
        </p:grpSpPr>
        <p:sp>
          <p:nvSpPr>
            <p:cNvPr id="16" name="Oval 4">
              <a:extLst>
                <a:ext uri="{FF2B5EF4-FFF2-40B4-BE49-F238E27FC236}">
                  <a16:creationId xmlns:a16="http://schemas.microsoft.com/office/drawing/2014/main" id="{A21439AC-D32A-4448-9D56-E1C84455F8FB}"/>
                </a:ext>
              </a:extLst>
            </p:cNvPr>
            <p:cNvSpPr>
              <a:spLocks noChangeArrowheads="1"/>
            </p:cNvSpPr>
            <p:nvPr/>
          </p:nvSpPr>
          <p:spPr bwMode="auto">
            <a:xfrm>
              <a:off x="919517" y="578828"/>
              <a:ext cx="2057400" cy="2133600"/>
            </a:xfrm>
            <a:prstGeom prst="ellipse">
              <a:avLst/>
            </a:prstGeom>
            <a:gradFill>
              <a:gsLst>
                <a:gs pos="0">
                  <a:srgbClr val="D6B19C"/>
                </a:gs>
                <a:gs pos="30000">
                  <a:srgbClr val="D49E6C"/>
                </a:gs>
                <a:gs pos="70000">
                  <a:srgbClr val="A65528"/>
                </a:gs>
                <a:gs pos="100000">
                  <a:srgbClr val="663012"/>
                </a:gs>
              </a:gsLst>
              <a:lin ang="5400000" scaled="0"/>
            </a:gradFill>
            <a:ln w="28575">
              <a:solidFill>
                <a:schemeClr val="accent6">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82880" bIns="182880" anchor="ctr"/>
            <a:lstStyle/>
            <a:p>
              <a:pPr algn="ctr" eaLnBrk="1" hangingPunct="1"/>
              <a:r>
                <a:rPr lang="en-US" sz="4400" dirty="0">
                  <a:solidFill>
                    <a:schemeClr val="bg1"/>
                  </a:solidFill>
                  <a:latin typeface="Calibri" panose="020F0502020204030204" pitchFamily="34" charset="0"/>
                  <a:cs typeface="Arial" charset="0"/>
                </a:rPr>
                <a:t>God</a:t>
              </a:r>
            </a:p>
          </p:txBody>
        </p:sp>
        <p:sp>
          <p:nvSpPr>
            <p:cNvPr id="17" name="Oval 5">
              <a:extLst>
                <a:ext uri="{FF2B5EF4-FFF2-40B4-BE49-F238E27FC236}">
                  <a16:creationId xmlns:a16="http://schemas.microsoft.com/office/drawing/2014/main" id="{3D9157DD-7C8B-4792-A02E-F9D5EA9B6C70}"/>
                </a:ext>
              </a:extLst>
            </p:cNvPr>
            <p:cNvSpPr>
              <a:spLocks noChangeArrowheads="1"/>
            </p:cNvSpPr>
            <p:nvPr/>
          </p:nvSpPr>
          <p:spPr bwMode="auto">
            <a:xfrm>
              <a:off x="1477964" y="4057041"/>
              <a:ext cx="942975" cy="992187"/>
            </a:xfrm>
            <a:prstGeom prst="ellipse">
              <a:avLst/>
            </a:prstGeom>
            <a:gradFill>
              <a:gsLst>
                <a:gs pos="0">
                  <a:srgbClr val="D6B19C"/>
                </a:gs>
                <a:gs pos="30000">
                  <a:srgbClr val="D49E6C"/>
                </a:gs>
                <a:gs pos="70000">
                  <a:srgbClr val="A65528"/>
                </a:gs>
                <a:gs pos="100000">
                  <a:srgbClr val="663012"/>
                </a:gs>
              </a:gsLst>
              <a:lin ang="5400000" scaled="0"/>
            </a:gradFill>
            <a:ln w="28575">
              <a:solidFill>
                <a:schemeClr val="accent6">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7160" tIns="91440" rIns="91440" bIns="137160" anchor="ctr"/>
            <a:lstStyle/>
            <a:p>
              <a:pPr algn="ctr" eaLnBrk="1" hangingPunct="1"/>
              <a:r>
                <a:rPr lang="en-US" sz="3600" dirty="0">
                  <a:solidFill>
                    <a:schemeClr val="bg1"/>
                  </a:solidFill>
                  <a:latin typeface="Calibri" panose="020F0502020204030204" pitchFamily="34" charset="0"/>
                  <a:cs typeface="Arial" charset="0"/>
                </a:rPr>
                <a:t>Man</a:t>
              </a:r>
            </a:p>
          </p:txBody>
        </p:sp>
      </p:grpSp>
      <p:sp>
        <p:nvSpPr>
          <p:cNvPr id="18" name="Text Box 7">
            <a:extLst>
              <a:ext uri="{FF2B5EF4-FFF2-40B4-BE49-F238E27FC236}">
                <a16:creationId xmlns:a16="http://schemas.microsoft.com/office/drawing/2014/main" id="{74BC0FE0-DE4A-44EE-932B-7EBBE2FD0567}"/>
              </a:ext>
            </a:extLst>
          </p:cNvPr>
          <p:cNvSpPr txBox="1">
            <a:spLocks noChangeArrowheads="1"/>
          </p:cNvSpPr>
          <p:nvPr/>
        </p:nvSpPr>
        <p:spPr bwMode="auto">
          <a:xfrm>
            <a:off x="2935704" y="3472306"/>
            <a:ext cx="441325" cy="923330"/>
          </a:xfrm>
          <a:prstGeom prst="rect">
            <a:avLst/>
          </a:prstGeom>
          <a:noFill/>
          <a:ln w="9525">
            <a:noFill/>
            <a:miter lim="800000"/>
            <a:headEnd/>
            <a:tailEnd/>
          </a:ln>
          <a:effectLst/>
        </p:spPr>
        <p:txBody>
          <a:bodyPr wrap="square">
            <a:spAutoFit/>
          </a:bodyPr>
          <a:lstStyle/>
          <a:p>
            <a:r>
              <a:rPr lang="en-US" sz="5400" dirty="0">
                <a:solidFill>
                  <a:schemeClr val="bg1">
                    <a:lumMod val="95000"/>
                  </a:schemeClr>
                </a:solidFill>
              </a:rPr>
              <a:t>∞</a:t>
            </a:r>
          </a:p>
        </p:txBody>
      </p:sp>
      <p:sp>
        <p:nvSpPr>
          <p:cNvPr id="19" name="AutoShape 9">
            <a:extLst>
              <a:ext uri="{FF2B5EF4-FFF2-40B4-BE49-F238E27FC236}">
                <a16:creationId xmlns:a16="http://schemas.microsoft.com/office/drawing/2014/main" id="{EF45BB99-E823-44C7-8BC4-D5A219C6A0DE}"/>
              </a:ext>
            </a:extLst>
          </p:cNvPr>
          <p:cNvSpPr>
            <a:spLocks/>
          </p:cNvSpPr>
          <p:nvPr/>
        </p:nvSpPr>
        <p:spPr bwMode="auto">
          <a:xfrm>
            <a:off x="3794541" y="3316234"/>
            <a:ext cx="221641" cy="1246305"/>
          </a:xfrm>
          <a:prstGeom prst="leftBrace">
            <a:avLst>
              <a:gd name="adj1" fmla="val 90864"/>
              <a:gd name="adj2" fmla="val 50000"/>
            </a:avLst>
          </a:prstGeom>
          <a:noFill/>
          <a:ln w="28575">
            <a:solidFill>
              <a:schemeClr val="bg1">
                <a:lumMod val="95000"/>
              </a:schemeClr>
            </a:solidFill>
            <a:round/>
            <a:headEnd/>
            <a:tailEnd/>
          </a:ln>
          <a:effectLst/>
        </p:spPr>
        <p:txBody>
          <a:bodyPr wrap="none" anchor="ctr"/>
          <a:lstStyle/>
          <a:p>
            <a:endParaRPr lang="en-US" dirty="0">
              <a:latin typeface="Calibri" panose="020F0502020204030204" pitchFamily="34" charset="0"/>
            </a:endParaRPr>
          </a:p>
        </p:txBody>
      </p:sp>
      <p:sp>
        <p:nvSpPr>
          <p:cNvPr id="2" name="TextBox 1">
            <a:extLst>
              <a:ext uri="{FF2B5EF4-FFF2-40B4-BE49-F238E27FC236}">
                <a16:creationId xmlns:a16="http://schemas.microsoft.com/office/drawing/2014/main" id="{BFF07217-5956-42F0-BDC5-E8A85FD8EF93}"/>
              </a:ext>
            </a:extLst>
          </p:cNvPr>
          <p:cNvSpPr txBox="1"/>
          <p:nvPr/>
        </p:nvSpPr>
        <p:spPr>
          <a:xfrm>
            <a:off x="4016298" y="3663885"/>
            <a:ext cx="1193725" cy="584775"/>
          </a:xfrm>
          <a:prstGeom prst="rect">
            <a:avLst/>
          </a:prstGeom>
          <a:noFill/>
        </p:spPr>
        <p:txBody>
          <a:bodyPr wrap="none" rtlCol="0">
            <a:spAutoFit/>
          </a:bodyPr>
          <a:lstStyle/>
          <a:p>
            <a:r>
              <a:rPr lang="en-US" sz="3200" dirty="0">
                <a:solidFill>
                  <a:schemeClr val="bg1"/>
                </a:solidFill>
              </a:rPr>
              <a:t>“Gap”</a:t>
            </a:r>
          </a:p>
        </p:txBody>
      </p:sp>
    </p:spTree>
    <p:extLst>
      <p:ext uri="{BB962C8B-B14F-4D97-AF65-F5344CB8AC3E}">
        <p14:creationId xmlns:p14="http://schemas.microsoft.com/office/powerpoint/2010/main" val="3543498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Craig\Downloads\20121110_171818.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215" y="735786"/>
            <a:ext cx="8095570" cy="5399683"/>
          </a:xfrm>
          <a:prstGeom prst="rect">
            <a:avLst/>
          </a:prstGeom>
        </p:spPr>
      </p:pic>
      <p:sp>
        <p:nvSpPr>
          <p:cNvPr id="10" name="TextBox 9">
            <a:extLst>
              <a:ext uri="{FF2B5EF4-FFF2-40B4-BE49-F238E27FC236}">
                <a16:creationId xmlns:a16="http://schemas.microsoft.com/office/drawing/2014/main" id="{FF498A29-6FDE-49EA-88EB-F013258402E6}"/>
              </a:ext>
            </a:extLst>
          </p:cNvPr>
          <p:cNvSpPr txBox="1"/>
          <p:nvPr/>
        </p:nvSpPr>
        <p:spPr>
          <a:xfrm>
            <a:off x="457200" y="76200"/>
            <a:ext cx="5199821" cy="646331"/>
          </a:xfrm>
          <a:prstGeom prst="rect">
            <a:avLst/>
          </a:prstGeom>
          <a:noFill/>
        </p:spPr>
        <p:txBody>
          <a:bodyPr wrap="none" rtlCol="0">
            <a:spAutoFit/>
          </a:bodyPr>
          <a:lstStyle/>
          <a:p>
            <a:r>
              <a:rPr lang="en-US" sz="3600" dirty="0">
                <a:solidFill>
                  <a:schemeClr val="tx1">
                    <a:lumMod val="50000"/>
                    <a:lumOff val="50000"/>
                  </a:schemeClr>
                </a:solidFill>
                <a:latin typeface="Calibri" panose="020F0502020204030204" pitchFamily="34" charset="0"/>
                <a:ea typeface="Microsoft Yi Baiti" pitchFamily="66" charset="0"/>
              </a:rPr>
              <a:t>God is not and cannot be…</a:t>
            </a:r>
          </a:p>
        </p:txBody>
      </p:sp>
      <p:sp>
        <p:nvSpPr>
          <p:cNvPr id="11" name="TextBox 10">
            <a:extLst>
              <a:ext uri="{FF2B5EF4-FFF2-40B4-BE49-F238E27FC236}">
                <a16:creationId xmlns:a16="http://schemas.microsoft.com/office/drawing/2014/main" id="{F3F8CCDF-E6CC-4327-94A7-0304E42AB55D}"/>
              </a:ext>
            </a:extLst>
          </p:cNvPr>
          <p:cNvSpPr txBox="1"/>
          <p:nvPr/>
        </p:nvSpPr>
        <p:spPr>
          <a:xfrm>
            <a:off x="5073804" y="6154519"/>
            <a:ext cx="3810000" cy="646331"/>
          </a:xfrm>
          <a:prstGeom prst="rect">
            <a:avLst/>
          </a:prstGeom>
          <a:noFill/>
        </p:spPr>
        <p:txBody>
          <a:bodyPr wrap="square" rtlCol="0">
            <a:spAutoFit/>
          </a:bodyPr>
          <a:lstStyle/>
          <a:p>
            <a:r>
              <a:rPr lang="en-US" sz="3600" dirty="0">
                <a:solidFill>
                  <a:schemeClr val="tx1">
                    <a:lumMod val="50000"/>
                    <a:lumOff val="50000"/>
                  </a:schemeClr>
                </a:solidFill>
                <a:latin typeface="Calibri" panose="020F0502020204030204" pitchFamily="34" charset="0"/>
                <a:ea typeface="Microsoft Yi Baiti" pitchFamily="66" charset="0"/>
              </a:rPr>
              <a:t>…the author of sin.</a:t>
            </a:r>
          </a:p>
        </p:txBody>
      </p:sp>
    </p:spTree>
    <p:extLst>
      <p:ext uri="{BB962C8B-B14F-4D97-AF65-F5344CB8AC3E}">
        <p14:creationId xmlns:p14="http://schemas.microsoft.com/office/powerpoint/2010/main" val="657263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Craig\Downloads\file00013773771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43" y="-25608"/>
            <a:ext cx="9178143" cy="688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269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raig\Downloads\20121110_171818.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6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53915" y="2274838"/>
            <a:ext cx="5836170" cy="2308324"/>
          </a:xfrm>
          <a:prstGeom prst="rect">
            <a:avLst/>
          </a:prstGeom>
        </p:spPr>
        <p:txBody>
          <a:bodyPr wrap="square">
            <a:spAutoFit/>
          </a:bodyPr>
          <a:lstStyle/>
          <a:p>
            <a:pPr algn="ctr"/>
            <a:r>
              <a:rPr lang="en-US" sz="3600" dirty="0">
                <a:solidFill>
                  <a:schemeClr val="bg1"/>
                </a:solidFill>
                <a:latin typeface="Calibri" panose="020F0502020204030204" pitchFamily="34" charset="0"/>
                <a:ea typeface="Microsoft Yi Baiti" panose="03000500000000000000" pitchFamily="66" charset="0"/>
              </a:rPr>
              <a:t> “The foolishness of man subverts his way, and his heart rages against the LORD.”</a:t>
            </a:r>
          </a:p>
          <a:p>
            <a:pPr algn="ctr"/>
            <a:r>
              <a:rPr lang="en-US" sz="3600" dirty="0">
                <a:solidFill>
                  <a:schemeClr val="bg1"/>
                </a:solidFill>
                <a:latin typeface="Calibri" panose="020F0502020204030204" pitchFamily="34" charset="0"/>
                <a:ea typeface="Microsoft Yi Baiti" panose="03000500000000000000" pitchFamily="66" charset="0"/>
              </a:rPr>
              <a:t>Proverbs 19:3  </a:t>
            </a:r>
          </a:p>
        </p:txBody>
      </p:sp>
    </p:spTree>
    <p:extLst>
      <p:ext uri="{BB962C8B-B14F-4D97-AF65-F5344CB8AC3E}">
        <p14:creationId xmlns:p14="http://schemas.microsoft.com/office/powerpoint/2010/main" val="317588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Craig\Downloads\IMG_0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1000" y="228600"/>
            <a:ext cx="5199821" cy="646331"/>
          </a:xfrm>
          <a:prstGeom prst="rect">
            <a:avLst/>
          </a:prstGeom>
          <a:noFill/>
        </p:spPr>
        <p:txBody>
          <a:bodyPr wrap="none" rtlCol="0">
            <a:spAutoFit/>
          </a:bodyPr>
          <a:lstStyle/>
          <a:p>
            <a:r>
              <a:rPr lang="en-US" sz="3600" dirty="0">
                <a:solidFill>
                  <a:schemeClr val="bg1">
                    <a:lumMod val="85000"/>
                  </a:schemeClr>
                </a:solidFill>
                <a:latin typeface="Calibri" panose="020F0502020204030204" pitchFamily="34" charset="0"/>
                <a:ea typeface="Microsoft Yi Baiti" pitchFamily="66" charset="0"/>
              </a:rPr>
              <a:t>God is not and cannot be…</a:t>
            </a:r>
          </a:p>
        </p:txBody>
      </p:sp>
      <p:sp>
        <p:nvSpPr>
          <p:cNvPr id="9" name="TextBox 8"/>
          <p:cNvSpPr txBox="1"/>
          <p:nvPr/>
        </p:nvSpPr>
        <p:spPr>
          <a:xfrm>
            <a:off x="5029200" y="5966342"/>
            <a:ext cx="3733800" cy="646331"/>
          </a:xfrm>
          <a:prstGeom prst="rect">
            <a:avLst/>
          </a:prstGeom>
          <a:noFill/>
        </p:spPr>
        <p:txBody>
          <a:bodyPr wrap="square" rtlCol="0">
            <a:spAutoFit/>
          </a:bodyPr>
          <a:lstStyle/>
          <a:p>
            <a:r>
              <a:rPr lang="en-US" sz="3600" dirty="0">
                <a:solidFill>
                  <a:schemeClr val="bg1">
                    <a:lumMod val="85000"/>
                  </a:schemeClr>
                </a:solidFill>
                <a:latin typeface="Calibri" panose="020F0502020204030204" pitchFamily="34" charset="0"/>
                <a:ea typeface="Microsoft Yi Baiti" pitchFamily="66" charset="0"/>
              </a:rPr>
              <a:t>…the author of sin.</a:t>
            </a:r>
          </a:p>
        </p:txBody>
      </p:sp>
    </p:spTree>
    <p:extLst>
      <p:ext uri="{BB962C8B-B14F-4D97-AF65-F5344CB8AC3E}">
        <p14:creationId xmlns:p14="http://schemas.microsoft.com/office/powerpoint/2010/main" val="2693905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raig\Downloads\P13506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 y="0"/>
            <a:ext cx="914348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2837" y="228600"/>
            <a:ext cx="8931163" cy="646331"/>
          </a:xfrm>
          <a:prstGeom prst="rect">
            <a:avLst/>
          </a:prstGeom>
          <a:noFill/>
        </p:spPr>
        <p:txBody>
          <a:bodyPr wrap="none" rtlCol="0">
            <a:spAutoFit/>
          </a:bodyPr>
          <a:lstStyle/>
          <a:p>
            <a:r>
              <a:rPr lang="en-US" sz="3600" dirty="0">
                <a:solidFill>
                  <a:schemeClr val="bg1"/>
                </a:solidFill>
                <a:latin typeface="Calibri" panose="020F0502020204030204" pitchFamily="34" charset="0"/>
                <a:ea typeface="Microsoft Yi Baiti" pitchFamily="66" charset="0"/>
              </a:rPr>
              <a:t>Attempts to defend God and answer unbelief…</a:t>
            </a:r>
          </a:p>
        </p:txBody>
      </p:sp>
      <p:sp>
        <p:nvSpPr>
          <p:cNvPr id="7" name="TextBox 6"/>
          <p:cNvSpPr txBox="1"/>
          <p:nvPr/>
        </p:nvSpPr>
        <p:spPr>
          <a:xfrm>
            <a:off x="2601301" y="6005371"/>
            <a:ext cx="6579359" cy="646331"/>
          </a:xfrm>
          <a:prstGeom prst="rect">
            <a:avLst/>
          </a:prstGeom>
          <a:noFill/>
        </p:spPr>
        <p:txBody>
          <a:bodyPr wrap="square" rtlCol="0">
            <a:spAutoFit/>
          </a:bodyPr>
          <a:lstStyle/>
          <a:p>
            <a:r>
              <a:rPr lang="en-US" sz="3600" dirty="0">
                <a:solidFill>
                  <a:schemeClr val="bg1"/>
                </a:solidFill>
                <a:latin typeface="Calibri" panose="020F0502020204030204" pitchFamily="34" charset="0"/>
                <a:ea typeface="Microsoft Yi Baiti" pitchFamily="66" charset="0"/>
              </a:rPr>
              <a:t>…must always honor God as holy.</a:t>
            </a:r>
          </a:p>
        </p:txBody>
      </p:sp>
    </p:spTree>
    <p:extLst>
      <p:ext uri="{BB962C8B-B14F-4D97-AF65-F5344CB8AC3E}">
        <p14:creationId xmlns:p14="http://schemas.microsoft.com/office/powerpoint/2010/main" val="2038018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2E8653-BFEA-40B8-B3AF-D0D48BBC0B2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285" y="0"/>
            <a:ext cx="9139430" cy="6858000"/>
          </a:xfrm>
          <a:prstGeom prst="rect">
            <a:avLst/>
          </a:prstGeom>
        </p:spPr>
      </p:pic>
    </p:spTree>
    <p:extLst>
      <p:ext uri="{BB962C8B-B14F-4D97-AF65-F5344CB8AC3E}">
        <p14:creationId xmlns:p14="http://schemas.microsoft.com/office/powerpoint/2010/main" val="4066659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5"/>
          <p:cNvSpPr txBox="1">
            <a:spLocks noChangeArrowheads="1"/>
          </p:cNvSpPr>
          <p:nvPr/>
        </p:nvSpPr>
        <p:spPr bwMode="auto">
          <a:xfrm>
            <a:off x="493484" y="2811959"/>
            <a:ext cx="8128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a:bevelT w="127000"/>
            </a:sp3d>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r>
              <a:rPr lang="en-US" sz="4400" b="1" dirty="0">
                <a:solidFill>
                  <a:prstClr val="white"/>
                </a:solidFill>
                <a:latin typeface="Trajan Pro" panose="02020502050506020301" pitchFamily="18" charset="0"/>
                <a:ea typeface="SBL Greek" panose="02000000000000000000" pitchFamily="2" charset="0"/>
                <a:cs typeface="Arabic Typesetting" panose="03020402040406030203" pitchFamily="66" charset="-78"/>
              </a:rPr>
              <a:t>God Is Holy</a:t>
            </a:r>
          </a:p>
        </p:txBody>
      </p:sp>
      <p:sp>
        <p:nvSpPr>
          <p:cNvPr id="6" name="Text Box 5"/>
          <p:cNvSpPr txBox="1">
            <a:spLocks noChangeArrowheads="1"/>
          </p:cNvSpPr>
          <p:nvPr/>
        </p:nvSpPr>
        <p:spPr bwMode="auto">
          <a:xfrm>
            <a:off x="497542" y="780871"/>
            <a:ext cx="81280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a:bevelT w="127000"/>
            </a:sp3d>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r>
              <a:rPr lang="en-US" sz="4000" b="1" dirty="0">
                <a:solidFill>
                  <a:prstClr val="white"/>
                </a:solidFill>
                <a:latin typeface="Trajan Pro" panose="02020502050506020301" pitchFamily="18" charset="0"/>
                <a:ea typeface="SBL Greek" panose="02000000000000000000" pitchFamily="2" charset="0"/>
                <a:cs typeface="Arabic Typesetting" panose="03020402040406030203" pitchFamily="66" charset="-78"/>
              </a:rPr>
              <a:t>Perfection Eleven</a:t>
            </a:r>
          </a:p>
          <a:p>
            <a:pPr algn="ctr"/>
            <a:endParaRPr lang="en-US" sz="2800" b="1" dirty="0">
              <a:solidFill>
                <a:prstClr val="white"/>
              </a:solidFill>
              <a:latin typeface="Trajan Pro" panose="02020502050506020301" pitchFamily="18" charset="0"/>
              <a:ea typeface="SBL Greek" panose="02000000000000000000" pitchFamily="2" charset="0"/>
              <a:cs typeface="Arabic Typesetting" panose="03020402040406030203" pitchFamily="66" charset="-78"/>
            </a:endParaRPr>
          </a:p>
        </p:txBody>
      </p:sp>
    </p:spTree>
    <p:extLst>
      <p:ext uri="{BB962C8B-B14F-4D97-AF65-F5344CB8AC3E}">
        <p14:creationId xmlns:p14="http://schemas.microsoft.com/office/powerpoint/2010/main" val="4059035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3CE579-04AA-4D96-B682-3C7147B6064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9000"/>
                    </a14:imgEffect>
                  </a14:imgLayer>
                </a14:imgProps>
              </a:ext>
              <a:ext uri="{28A0092B-C50C-407E-A947-70E740481C1C}">
                <a14:useLocalDpi xmlns:a14="http://schemas.microsoft.com/office/drawing/2010/main" val="0"/>
              </a:ext>
            </a:extLst>
          </a:blip>
          <a:stretch>
            <a:fillRect/>
          </a:stretch>
        </p:blipFill>
        <p:spPr>
          <a:xfrm>
            <a:off x="0" y="0"/>
            <a:ext cx="9144000" cy="6858001"/>
          </a:xfrm>
          <a:prstGeom prst="rect">
            <a:avLst/>
          </a:prstGeom>
        </p:spPr>
      </p:pic>
      <p:sp>
        <p:nvSpPr>
          <p:cNvPr id="2" name="TextBox 1">
            <a:extLst>
              <a:ext uri="{FF2B5EF4-FFF2-40B4-BE49-F238E27FC236}">
                <a16:creationId xmlns:a16="http://schemas.microsoft.com/office/drawing/2014/main" id="{D4D41D5F-95D4-4945-ABDC-1F32F2E07C73}"/>
              </a:ext>
            </a:extLst>
          </p:cNvPr>
          <p:cNvSpPr txBox="1"/>
          <p:nvPr/>
        </p:nvSpPr>
        <p:spPr>
          <a:xfrm>
            <a:off x="1657580" y="2228671"/>
            <a:ext cx="5828840" cy="2400657"/>
          </a:xfrm>
          <a:prstGeom prst="rect">
            <a:avLst/>
          </a:prstGeom>
          <a:noFill/>
        </p:spPr>
        <p:txBody>
          <a:bodyPr wrap="none" rtlCol="0">
            <a:spAutoFit/>
          </a:bodyPr>
          <a:lstStyle/>
          <a:p>
            <a:r>
              <a:rPr lang="en-US" sz="15000" dirty="0">
                <a:solidFill>
                  <a:schemeClr val="bg1"/>
                </a:solidFill>
                <a:latin typeface="Hansen Shadow" panose="02000506020000020004" pitchFamily="2" charset="0"/>
              </a:rPr>
              <a:t>Gospel</a:t>
            </a:r>
          </a:p>
        </p:txBody>
      </p:sp>
    </p:spTree>
    <p:extLst>
      <p:ext uri="{BB962C8B-B14F-4D97-AF65-F5344CB8AC3E}">
        <p14:creationId xmlns:p14="http://schemas.microsoft.com/office/powerpoint/2010/main" val="1200313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Craig\Downloads\20121110_171818.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6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57300" y="2274838"/>
            <a:ext cx="6629400" cy="2308324"/>
          </a:xfrm>
          <a:prstGeom prst="rect">
            <a:avLst/>
          </a:prstGeom>
        </p:spPr>
        <p:txBody>
          <a:bodyPr wrap="square">
            <a:spAutoFit/>
          </a:bodyPr>
          <a:lstStyle/>
          <a:p>
            <a:pPr algn="ctr"/>
            <a:r>
              <a:rPr lang="en-US" sz="3600" dirty="0">
                <a:solidFill>
                  <a:schemeClr val="bg1"/>
                </a:solidFill>
                <a:latin typeface="Calibri" panose="020F0502020204030204" pitchFamily="34" charset="0"/>
                <a:ea typeface="Microsoft Yi Baiti" pitchFamily="66" charset="0"/>
              </a:rPr>
              <a:t>“By those who come near Me I will be treated as holy, and before all the people I will be honored.”</a:t>
            </a:r>
          </a:p>
          <a:p>
            <a:pPr algn="ctr"/>
            <a:r>
              <a:rPr lang="en-US" sz="3600" dirty="0">
                <a:solidFill>
                  <a:schemeClr val="bg1"/>
                </a:solidFill>
                <a:latin typeface="Calibri" panose="020F0502020204030204" pitchFamily="34" charset="0"/>
                <a:ea typeface="Microsoft Yi Baiti" pitchFamily="66" charset="0"/>
              </a:rPr>
              <a:t>  Leviticus 10:3</a:t>
            </a:r>
          </a:p>
        </p:txBody>
      </p:sp>
    </p:spTree>
    <p:extLst>
      <p:ext uri="{BB962C8B-B14F-4D97-AF65-F5344CB8AC3E}">
        <p14:creationId xmlns:p14="http://schemas.microsoft.com/office/powerpoint/2010/main" val="3730252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4DEC9-2E4E-4072-8587-5F53D5FB2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3" name="TextBox 2"/>
          <p:cNvSpPr txBox="1"/>
          <p:nvPr/>
        </p:nvSpPr>
        <p:spPr>
          <a:xfrm>
            <a:off x="296045" y="40890"/>
            <a:ext cx="4733155" cy="646331"/>
          </a:xfrm>
          <a:prstGeom prst="rect">
            <a:avLst/>
          </a:prstGeom>
          <a:noFill/>
        </p:spPr>
        <p:txBody>
          <a:bodyPr wrap="none" rtlCol="0">
            <a:spAutoFit/>
          </a:bodyPr>
          <a:lstStyle/>
          <a:p>
            <a:r>
              <a:rPr lang="en-US" sz="3600" dirty="0">
                <a:solidFill>
                  <a:schemeClr val="bg1"/>
                </a:solidFill>
                <a:latin typeface="Calibri" panose="020F0502020204030204" pitchFamily="34" charset="0"/>
                <a:ea typeface="Microsoft Yi Baiti" pitchFamily="66" charset="0"/>
              </a:rPr>
              <a:t>Sinners have no claims…</a:t>
            </a:r>
          </a:p>
        </p:txBody>
      </p:sp>
      <p:sp>
        <p:nvSpPr>
          <p:cNvPr id="7" name="TextBox 6"/>
          <p:cNvSpPr txBox="1"/>
          <p:nvPr/>
        </p:nvSpPr>
        <p:spPr>
          <a:xfrm>
            <a:off x="5638800" y="6178215"/>
            <a:ext cx="3260915" cy="646331"/>
          </a:xfrm>
          <a:prstGeom prst="rect">
            <a:avLst/>
          </a:prstGeom>
          <a:noFill/>
        </p:spPr>
        <p:txBody>
          <a:bodyPr wrap="square" rtlCol="0">
            <a:spAutoFit/>
          </a:bodyPr>
          <a:lstStyle/>
          <a:p>
            <a:r>
              <a:rPr lang="en-US" sz="3600" dirty="0">
                <a:solidFill>
                  <a:schemeClr val="bg1"/>
                </a:solidFill>
                <a:latin typeface="Calibri" panose="020F0502020204030204" pitchFamily="34" charset="0"/>
                <a:ea typeface="Microsoft Yi Baiti" pitchFamily="66" charset="0"/>
              </a:rPr>
              <a:t>…on a holy God.</a:t>
            </a:r>
          </a:p>
        </p:txBody>
      </p:sp>
    </p:spTree>
    <p:extLst>
      <p:ext uri="{BB962C8B-B14F-4D97-AF65-F5344CB8AC3E}">
        <p14:creationId xmlns:p14="http://schemas.microsoft.com/office/powerpoint/2010/main" val="1686031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79EB3D-5990-4E2F-9B72-E0D31B2E8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7437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516CF4-4B57-460A-A0C1-4A836BF3C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714" cy="6858000"/>
          </a:xfrm>
          <a:prstGeom prst="rect">
            <a:avLst/>
          </a:prstGeom>
        </p:spPr>
      </p:pic>
    </p:spTree>
    <p:extLst>
      <p:ext uri="{BB962C8B-B14F-4D97-AF65-F5344CB8AC3E}">
        <p14:creationId xmlns:p14="http://schemas.microsoft.com/office/powerpoint/2010/main" val="2406594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C6329E-90AE-4570-9495-F74B9D607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078" y="-76200"/>
            <a:ext cx="10274156" cy="6934200"/>
          </a:xfrm>
          <a:prstGeom prst="rect">
            <a:avLst/>
          </a:prstGeom>
        </p:spPr>
      </p:pic>
    </p:spTree>
    <p:extLst>
      <p:ext uri="{BB962C8B-B14F-4D97-AF65-F5344CB8AC3E}">
        <p14:creationId xmlns:p14="http://schemas.microsoft.com/office/powerpoint/2010/main" val="493828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raig\Downloads\EHTy5rsS.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35860" y="0"/>
            <a:ext cx="917986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201162"/>
            <a:ext cx="6876691" cy="646331"/>
          </a:xfrm>
          <a:prstGeom prst="rect">
            <a:avLst/>
          </a:prstGeom>
          <a:noFill/>
        </p:spPr>
        <p:txBody>
          <a:bodyPr wrap="none" rtlCol="0">
            <a:spAutoFit/>
          </a:bodyPr>
          <a:lstStyle/>
          <a:p>
            <a:r>
              <a:rPr lang="en-US" sz="3600" dirty="0">
                <a:solidFill>
                  <a:schemeClr val="bg1"/>
                </a:solidFill>
                <a:latin typeface="Calibri" panose="020F0502020204030204" pitchFamily="34" charset="0"/>
                <a:ea typeface="Microsoft Yi Baiti" pitchFamily="66" charset="0"/>
              </a:rPr>
              <a:t>The brighter God’s holiness shines…</a:t>
            </a:r>
          </a:p>
        </p:txBody>
      </p:sp>
      <p:sp>
        <p:nvSpPr>
          <p:cNvPr id="7" name="TextBox 6"/>
          <p:cNvSpPr txBox="1"/>
          <p:nvPr/>
        </p:nvSpPr>
        <p:spPr>
          <a:xfrm>
            <a:off x="1738329" y="6010507"/>
            <a:ext cx="7405671" cy="646331"/>
          </a:xfrm>
          <a:prstGeom prst="rect">
            <a:avLst/>
          </a:prstGeom>
          <a:noFill/>
        </p:spPr>
        <p:txBody>
          <a:bodyPr wrap="square" rtlCol="0">
            <a:spAutoFit/>
          </a:bodyPr>
          <a:lstStyle/>
          <a:p>
            <a:r>
              <a:rPr lang="en-US" sz="3600" dirty="0">
                <a:solidFill>
                  <a:schemeClr val="bg1"/>
                </a:solidFill>
                <a:latin typeface="Calibri" panose="020F0502020204030204" pitchFamily="34" charset="0"/>
                <a:ea typeface="Microsoft Yi Baiti" pitchFamily="66" charset="0"/>
              </a:rPr>
              <a:t>…the more lovers of darkness hate it.</a:t>
            </a:r>
          </a:p>
        </p:txBody>
      </p:sp>
    </p:spTree>
    <p:extLst>
      <p:ext uri="{BB962C8B-B14F-4D97-AF65-F5344CB8AC3E}">
        <p14:creationId xmlns:p14="http://schemas.microsoft.com/office/powerpoint/2010/main" val="2026521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509332-BDBC-4041-8985-992A53ABB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34874" cy="6858000"/>
          </a:xfrm>
          <a:prstGeom prst="rect">
            <a:avLst/>
          </a:prstGeom>
        </p:spPr>
      </p:pic>
      <p:sp>
        <p:nvSpPr>
          <p:cNvPr id="3" name="TextBox 2"/>
          <p:cNvSpPr txBox="1"/>
          <p:nvPr/>
        </p:nvSpPr>
        <p:spPr>
          <a:xfrm>
            <a:off x="304800" y="201162"/>
            <a:ext cx="6876691" cy="646331"/>
          </a:xfrm>
          <a:prstGeom prst="rect">
            <a:avLst/>
          </a:prstGeom>
          <a:noFill/>
        </p:spPr>
        <p:txBody>
          <a:bodyPr wrap="none" rtlCol="0">
            <a:spAutoFit/>
          </a:bodyPr>
          <a:lstStyle/>
          <a:p>
            <a:r>
              <a:rPr lang="en-US" sz="3600" dirty="0">
                <a:solidFill>
                  <a:schemeClr val="bg1">
                    <a:alpha val="40000"/>
                  </a:schemeClr>
                </a:solidFill>
                <a:latin typeface="Calibri" panose="020F0502020204030204" pitchFamily="34" charset="0"/>
                <a:ea typeface="Microsoft Yi Baiti" pitchFamily="66" charset="0"/>
              </a:rPr>
              <a:t>The brighter God’s holiness shines…</a:t>
            </a:r>
          </a:p>
        </p:txBody>
      </p:sp>
      <p:sp>
        <p:nvSpPr>
          <p:cNvPr id="7" name="TextBox 6"/>
          <p:cNvSpPr txBox="1"/>
          <p:nvPr/>
        </p:nvSpPr>
        <p:spPr>
          <a:xfrm>
            <a:off x="1738329" y="6010507"/>
            <a:ext cx="7405671" cy="646331"/>
          </a:xfrm>
          <a:prstGeom prst="rect">
            <a:avLst/>
          </a:prstGeom>
          <a:noFill/>
        </p:spPr>
        <p:txBody>
          <a:bodyPr wrap="square" rtlCol="0">
            <a:spAutoFit/>
          </a:bodyPr>
          <a:lstStyle/>
          <a:p>
            <a:r>
              <a:rPr lang="en-US" sz="3600" dirty="0">
                <a:solidFill>
                  <a:schemeClr val="bg1">
                    <a:alpha val="40000"/>
                  </a:schemeClr>
                </a:solidFill>
                <a:latin typeface="Calibri" panose="020F0502020204030204" pitchFamily="34" charset="0"/>
                <a:ea typeface="Microsoft Yi Baiti" pitchFamily="66" charset="0"/>
              </a:rPr>
              <a:t>…the more lovers of darkness hate it.</a:t>
            </a:r>
          </a:p>
        </p:txBody>
      </p:sp>
    </p:spTree>
    <p:extLst>
      <p:ext uri="{BB962C8B-B14F-4D97-AF65-F5344CB8AC3E}">
        <p14:creationId xmlns:p14="http://schemas.microsoft.com/office/powerpoint/2010/main" val="3705270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Craig\Downloads\20121110_171818.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15090" y="1997839"/>
            <a:ext cx="7513819" cy="2862322"/>
          </a:xfrm>
          <a:prstGeom prst="rect">
            <a:avLst/>
          </a:prstGeom>
        </p:spPr>
        <p:txBody>
          <a:bodyPr wrap="square">
            <a:spAutoFit/>
          </a:bodyPr>
          <a:lstStyle/>
          <a:p>
            <a:pPr algn="ctr"/>
            <a:r>
              <a:rPr lang="en-US" sz="3600" dirty="0">
                <a:solidFill>
                  <a:schemeClr val="bg1"/>
                </a:solidFill>
                <a:latin typeface="Calibri" panose="020F0502020204030204" pitchFamily="34" charset="0"/>
                <a:ea typeface="Microsoft Yi Baiti" panose="03000500000000000000" pitchFamily="66" charset="0"/>
              </a:rPr>
              <a:t>“Conduct yourselves in a manner worthy of the gospel of Christ; so that whether I come and see you or remain absent, I may hear of you that you are standing firm in one spirit… </a:t>
            </a:r>
          </a:p>
        </p:txBody>
      </p:sp>
    </p:spTree>
    <p:extLst>
      <p:ext uri="{BB962C8B-B14F-4D97-AF65-F5344CB8AC3E}">
        <p14:creationId xmlns:p14="http://schemas.microsoft.com/office/powerpoint/2010/main" val="3995961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Craig\Downloads\20121110_171818.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09765" y="1720840"/>
            <a:ext cx="7524469" cy="3416320"/>
          </a:xfrm>
          <a:prstGeom prst="rect">
            <a:avLst/>
          </a:prstGeom>
        </p:spPr>
        <p:txBody>
          <a:bodyPr wrap="square">
            <a:spAutoFit/>
          </a:bodyPr>
          <a:lstStyle/>
          <a:p>
            <a:pPr algn="ctr"/>
            <a:r>
              <a:rPr lang="en-US" sz="3600" dirty="0">
                <a:solidFill>
                  <a:schemeClr val="bg1"/>
                </a:solidFill>
                <a:latin typeface="Calibri" panose="020F0502020204030204" pitchFamily="34" charset="0"/>
                <a:ea typeface="Microsoft Yi Baiti" panose="03000500000000000000" pitchFamily="66" charset="0"/>
              </a:rPr>
              <a:t>with one mind striving together for the faith of the gospel; in no way alarmed by </a:t>
            </a:r>
            <a:r>
              <a:rPr lang="en-US" sz="3600" i="1" dirty="0">
                <a:solidFill>
                  <a:schemeClr val="bg1"/>
                </a:solidFill>
                <a:latin typeface="Calibri" panose="020F0502020204030204" pitchFamily="34" charset="0"/>
                <a:ea typeface="Microsoft Yi Baiti" panose="03000500000000000000" pitchFamily="66" charset="0"/>
              </a:rPr>
              <a:t>your </a:t>
            </a:r>
            <a:r>
              <a:rPr lang="en-US" sz="3600" dirty="0">
                <a:solidFill>
                  <a:schemeClr val="bg1"/>
                </a:solidFill>
                <a:latin typeface="Calibri" panose="020F0502020204030204" pitchFamily="34" charset="0"/>
                <a:ea typeface="Microsoft Yi Baiti" panose="03000500000000000000" pitchFamily="66" charset="0"/>
              </a:rPr>
              <a:t>opponents</a:t>
            </a:r>
            <a:r>
              <a:rPr lang="en-US" sz="2400" dirty="0">
                <a:solidFill>
                  <a:schemeClr val="bg1"/>
                </a:solidFill>
                <a:latin typeface="Calibri" panose="020F0502020204030204" pitchFamily="34" charset="0"/>
                <a:ea typeface="Microsoft Yi Baiti" panose="03000500000000000000" pitchFamily="66" charset="0"/>
              </a:rPr>
              <a:t>—</a:t>
            </a:r>
            <a:r>
              <a:rPr lang="en-US" sz="3600" dirty="0">
                <a:solidFill>
                  <a:schemeClr val="bg1"/>
                </a:solidFill>
                <a:latin typeface="Calibri" panose="020F0502020204030204" pitchFamily="34" charset="0"/>
                <a:ea typeface="Microsoft Yi Baiti" panose="03000500000000000000" pitchFamily="66" charset="0"/>
              </a:rPr>
              <a:t>which is a sign of destruction for them, but of salvation for you, and that </a:t>
            </a:r>
            <a:r>
              <a:rPr lang="en-US" sz="3600" i="1" dirty="0">
                <a:solidFill>
                  <a:schemeClr val="bg1"/>
                </a:solidFill>
                <a:latin typeface="Calibri" panose="020F0502020204030204" pitchFamily="34" charset="0"/>
                <a:ea typeface="Microsoft Yi Baiti" panose="03000500000000000000" pitchFamily="66" charset="0"/>
              </a:rPr>
              <a:t>too</a:t>
            </a:r>
            <a:r>
              <a:rPr lang="en-US" sz="3600" dirty="0">
                <a:solidFill>
                  <a:schemeClr val="bg1"/>
                </a:solidFill>
                <a:latin typeface="Calibri" panose="020F0502020204030204" pitchFamily="34" charset="0"/>
                <a:ea typeface="Microsoft Yi Baiti" panose="03000500000000000000" pitchFamily="66" charset="0"/>
              </a:rPr>
              <a:t>, from God.”</a:t>
            </a:r>
          </a:p>
          <a:p>
            <a:pPr algn="ctr"/>
            <a:r>
              <a:rPr lang="en-US" sz="3600" dirty="0">
                <a:solidFill>
                  <a:schemeClr val="bg1"/>
                </a:solidFill>
                <a:latin typeface="Calibri" panose="020F0502020204030204" pitchFamily="34" charset="0"/>
                <a:ea typeface="Microsoft Yi Baiti" panose="03000500000000000000" pitchFamily="66" charset="0"/>
              </a:rPr>
              <a:t> Philippians 1:27-28</a:t>
            </a:r>
          </a:p>
        </p:txBody>
      </p:sp>
    </p:spTree>
    <p:extLst>
      <p:ext uri="{BB962C8B-B14F-4D97-AF65-F5344CB8AC3E}">
        <p14:creationId xmlns:p14="http://schemas.microsoft.com/office/powerpoint/2010/main" val="1968728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0000" contrast="-15000"/>
                    </a14:imgEffect>
                  </a14:imgLayer>
                </a14:imgProps>
              </a:ext>
              <a:ext uri="{28A0092B-C50C-407E-A947-70E740481C1C}">
                <a14:useLocalDpi xmlns:a14="http://schemas.microsoft.com/office/drawing/2010/main" val="0"/>
              </a:ext>
            </a:extLst>
          </a:blip>
          <a:srcRect b="5331"/>
          <a:stretch/>
        </p:blipFill>
        <p:spPr>
          <a:xfrm>
            <a:off x="2822" y="-61210"/>
            <a:ext cx="9144000" cy="6929186"/>
          </a:xfrm>
          <a:prstGeom prst="rect">
            <a:avLst/>
          </a:prstGeom>
        </p:spPr>
      </p:pic>
      <p:sp>
        <p:nvSpPr>
          <p:cNvPr id="10" name="Rectangle 9"/>
          <p:cNvSpPr/>
          <p:nvPr/>
        </p:nvSpPr>
        <p:spPr>
          <a:xfrm>
            <a:off x="374984" y="2249221"/>
            <a:ext cx="8394032" cy="2308324"/>
          </a:xfrm>
          <a:prstGeom prst="rect">
            <a:avLst/>
          </a:prstGeom>
        </p:spPr>
        <p:txBody>
          <a:bodyPr wrap="square">
            <a:spAutoFit/>
          </a:bodyPr>
          <a:lstStyle/>
          <a:p>
            <a:pPr algn="ctr"/>
            <a:r>
              <a:rPr lang="en-US" sz="3600" dirty="0">
                <a:solidFill>
                  <a:schemeClr val="bg1"/>
                </a:solidFill>
                <a:effectLst>
                  <a:glow>
                    <a:schemeClr val="tx2">
                      <a:lumMod val="50000"/>
                    </a:schemeClr>
                  </a:glow>
                </a:effectLst>
                <a:latin typeface="Calibri" panose="020F0502020204030204" pitchFamily="34" charset="0"/>
                <a:ea typeface="Microsoft Yi Baiti" panose="03000500000000000000" pitchFamily="66" charset="0"/>
              </a:rPr>
              <a:t>“Who is like Thee among the gods, O LORD? Who is like Thee, majestic in holiness, awesome in praises, working wonders?”</a:t>
            </a:r>
          </a:p>
          <a:p>
            <a:pPr algn="ctr"/>
            <a:r>
              <a:rPr lang="en-US" sz="3600" dirty="0">
                <a:solidFill>
                  <a:schemeClr val="bg1"/>
                </a:solidFill>
                <a:effectLst>
                  <a:glow>
                    <a:schemeClr val="tx2">
                      <a:lumMod val="50000"/>
                    </a:schemeClr>
                  </a:glow>
                </a:effectLst>
                <a:latin typeface="Calibri" panose="020F0502020204030204" pitchFamily="34" charset="0"/>
                <a:ea typeface="Microsoft Yi Baiti" panose="03000500000000000000" pitchFamily="66" charset="0"/>
              </a:rPr>
              <a:t>Exodus 15:11</a:t>
            </a:r>
          </a:p>
        </p:txBody>
      </p:sp>
      <p:sp>
        <p:nvSpPr>
          <p:cNvPr id="4" name="Rectangle 3"/>
          <p:cNvSpPr/>
          <p:nvPr/>
        </p:nvSpPr>
        <p:spPr>
          <a:xfrm>
            <a:off x="3144382" y="533400"/>
            <a:ext cx="2832955" cy="553998"/>
          </a:xfrm>
          <a:prstGeom prst="rect">
            <a:avLst/>
          </a:prstGeom>
        </p:spPr>
        <p:txBody>
          <a:bodyPr wrap="none">
            <a:spAutoFit/>
          </a:bodyPr>
          <a:lstStyle/>
          <a:p>
            <a:pPr algn="ctr"/>
            <a:r>
              <a:rPr lang="en-US" sz="3000" dirty="0">
                <a:solidFill>
                  <a:schemeClr val="bg1">
                    <a:alpha val="35000"/>
                  </a:schemeClr>
                </a:solidFill>
                <a:effectLst>
                  <a:glow>
                    <a:schemeClr val="tx2">
                      <a:lumMod val="50000"/>
                    </a:schemeClr>
                  </a:glow>
                </a:effectLst>
                <a:latin typeface="Trajan Pro" panose="02020502050506020301" pitchFamily="18" charset="0"/>
                <a:ea typeface="Fredericka the Great" pitchFamily="2" charset="0"/>
              </a:rPr>
              <a:t>God is Holy</a:t>
            </a:r>
          </a:p>
        </p:txBody>
      </p:sp>
    </p:spTree>
    <p:extLst>
      <p:ext uri="{BB962C8B-B14F-4D97-AF65-F5344CB8AC3E}">
        <p14:creationId xmlns:p14="http://schemas.microsoft.com/office/powerpoint/2010/main" val="3494067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6F432E-3058-4704-96A9-36C9553F0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9" y="0"/>
            <a:ext cx="9155459" cy="6858000"/>
          </a:xfrm>
          <a:prstGeom prst="rect">
            <a:avLst/>
          </a:prstGeom>
        </p:spPr>
      </p:pic>
      <p:sp>
        <p:nvSpPr>
          <p:cNvPr id="6" name="TextBox 5">
            <a:extLst>
              <a:ext uri="{FF2B5EF4-FFF2-40B4-BE49-F238E27FC236}">
                <a16:creationId xmlns:a16="http://schemas.microsoft.com/office/drawing/2014/main" id="{E17F59D9-3A9F-4B5C-9340-449849ED4215}"/>
              </a:ext>
            </a:extLst>
          </p:cNvPr>
          <p:cNvSpPr txBox="1"/>
          <p:nvPr/>
        </p:nvSpPr>
        <p:spPr>
          <a:xfrm>
            <a:off x="304800" y="201162"/>
            <a:ext cx="6876691" cy="646331"/>
          </a:xfrm>
          <a:prstGeom prst="rect">
            <a:avLst/>
          </a:prstGeom>
          <a:noFill/>
        </p:spPr>
        <p:txBody>
          <a:bodyPr wrap="none" rtlCol="0">
            <a:spAutoFit/>
          </a:bodyPr>
          <a:lstStyle/>
          <a:p>
            <a:r>
              <a:rPr lang="en-US" sz="3600" dirty="0">
                <a:solidFill>
                  <a:schemeClr val="bg1">
                    <a:alpha val="40000"/>
                  </a:schemeClr>
                </a:solidFill>
                <a:latin typeface="Calibri" panose="020F0502020204030204" pitchFamily="34" charset="0"/>
                <a:ea typeface="Microsoft Yi Baiti" pitchFamily="66" charset="0"/>
              </a:rPr>
              <a:t>The brighter God’s holiness shines…</a:t>
            </a:r>
          </a:p>
        </p:txBody>
      </p:sp>
      <p:sp>
        <p:nvSpPr>
          <p:cNvPr id="8" name="TextBox 7">
            <a:extLst>
              <a:ext uri="{FF2B5EF4-FFF2-40B4-BE49-F238E27FC236}">
                <a16:creationId xmlns:a16="http://schemas.microsoft.com/office/drawing/2014/main" id="{E327628F-A711-4090-8951-6CFD7A08581C}"/>
              </a:ext>
            </a:extLst>
          </p:cNvPr>
          <p:cNvSpPr txBox="1"/>
          <p:nvPr/>
        </p:nvSpPr>
        <p:spPr>
          <a:xfrm>
            <a:off x="1738329" y="6010507"/>
            <a:ext cx="7405671" cy="646331"/>
          </a:xfrm>
          <a:prstGeom prst="rect">
            <a:avLst/>
          </a:prstGeom>
          <a:noFill/>
        </p:spPr>
        <p:txBody>
          <a:bodyPr wrap="square" rtlCol="0">
            <a:spAutoFit/>
          </a:bodyPr>
          <a:lstStyle/>
          <a:p>
            <a:r>
              <a:rPr lang="en-US" sz="3600" dirty="0">
                <a:solidFill>
                  <a:schemeClr val="bg1">
                    <a:alpha val="40000"/>
                  </a:schemeClr>
                </a:solidFill>
                <a:latin typeface="Calibri" panose="020F0502020204030204" pitchFamily="34" charset="0"/>
                <a:ea typeface="Microsoft Yi Baiti" pitchFamily="66" charset="0"/>
              </a:rPr>
              <a:t>…the more lovers of darkness hate it.</a:t>
            </a:r>
          </a:p>
        </p:txBody>
      </p:sp>
    </p:spTree>
    <p:extLst>
      <p:ext uri="{BB962C8B-B14F-4D97-AF65-F5344CB8AC3E}">
        <p14:creationId xmlns:p14="http://schemas.microsoft.com/office/powerpoint/2010/main" val="1671525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42B4BB-6B34-4609-932D-2FE2863B7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 y="0"/>
            <a:ext cx="9141715" cy="6097524"/>
          </a:xfrm>
          <a:prstGeom prst="rect">
            <a:avLst/>
          </a:prstGeom>
        </p:spPr>
      </p:pic>
    </p:spTree>
    <p:extLst>
      <p:ext uri="{BB962C8B-B14F-4D97-AF65-F5344CB8AC3E}">
        <p14:creationId xmlns:p14="http://schemas.microsoft.com/office/powerpoint/2010/main" val="2987814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35000" contrast="-15000"/>
                    </a14:imgEffect>
                  </a14:imgLayer>
                </a14:imgProps>
              </a:ext>
              <a:ext uri="{28A0092B-C50C-407E-A947-70E740481C1C}">
                <a14:useLocalDpi xmlns:a14="http://schemas.microsoft.com/office/drawing/2010/main" val="0"/>
              </a:ext>
            </a:extLst>
          </a:blip>
          <a:stretch>
            <a:fillRect/>
          </a:stretch>
        </p:blipFill>
        <p:spPr>
          <a:xfrm>
            <a:off x="0" y="0"/>
            <a:ext cx="9181112" cy="6885834"/>
          </a:xfrm>
          <a:prstGeom prst="rect">
            <a:avLst/>
          </a:prstGeom>
        </p:spPr>
      </p:pic>
      <p:sp>
        <p:nvSpPr>
          <p:cNvPr id="10" name="Text Box 5"/>
          <p:cNvSpPr txBox="1">
            <a:spLocks noChangeArrowheads="1"/>
          </p:cNvSpPr>
          <p:nvPr/>
        </p:nvSpPr>
        <p:spPr bwMode="auto">
          <a:xfrm>
            <a:off x="609600" y="1676400"/>
            <a:ext cx="7315200"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lnSpc>
                <a:spcPts val="4200"/>
              </a:lnSpc>
            </a:pPr>
            <a:r>
              <a:rPr lang="en-US" sz="3200" dirty="0">
                <a:solidFill>
                  <a:schemeClr val="accent6">
                    <a:lumMod val="40000"/>
                    <a:lumOff val="60000"/>
                  </a:schemeClr>
                </a:solidFill>
                <a:effectLst>
                  <a:glow>
                    <a:prstClr val="white"/>
                  </a:glow>
                  <a:reflection blurRad="774700" stA="44000" endPos="0" dist="647700" dir="5400000" sy="-100000" algn="bl" rotWithShape="0"/>
                </a:effectLst>
                <a:latin typeface="Trajan Pro" panose="02020502050506020301" pitchFamily="18" charset="0"/>
                <a:ea typeface="Microsoft Yi Baiti" pitchFamily="66" charset="0"/>
              </a:rPr>
              <a:t>Next Up:</a:t>
            </a:r>
            <a:endParaRPr lang="en-US" sz="3000" dirty="0">
              <a:solidFill>
                <a:schemeClr val="accent6">
                  <a:lumMod val="40000"/>
                  <a:lumOff val="60000"/>
                </a:schemeClr>
              </a:solidFill>
              <a:effectLst>
                <a:glow>
                  <a:prstClr val="white"/>
                </a:glow>
                <a:reflection blurRad="774700" stA="44000" endPos="0" dist="647700" dir="5400000" sy="-100000" algn="bl" rotWithShape="0"/>
              </a:effectLst>
              <a:latin typeface="Trajan Pro" panose="02020502050506020301" pitchFamily="18" charset="0"/>
              <a:ea typeface="Microsoft Yi Baiti" pitchFamily="66" charset="0"/>
            </a:endParaRPr>
          </a:p>
          <a:p>
            <a:pPr algn="ctr">
              <a:lnSpc>
                <a:spcPts val="4200"/>
              </a:lnSpc>
            </a:pPr>
            <a:endParaRPr lang="en-US" sz="3000" dirty="0">
              <a:solidFill>
                <a:schemeClr val="accent6">
                  <a:lumMod val="40000"/>
                  <a:lumOff val="60000"/>
                </a:schemeClr>
              </a:solidFill>
              <a:effectLst>
                <a:glow>
                  <a:prstClr val="white"/>
                </a:glow>
                <a:reflection blurRad="774700" stA="44000" endPos="0" dist="647700" dir="5400000" sy="-100000" algn="bl" rotWithShape="0"/>
              </a:effectLst>
              <a:latin typeface="Trajan Pro" panose="02020502050506020301" pitchFamily="18" charset="0"/>
              <a:ea typeface="Microsoft Yi Baiti" pitchFamily="66" charset="0"/>
            </a:endParaRPr>
          </a:p>
          <a:p>
            <a:pPr algn="ctr">
              <a:lnSpc>
                <a:spcPts val="4200"/>
              </a:lnSpc>
            </a:pPr>
            <a:r>
              <a:rPr lang="en-US" dirty="0">
                <a:solidFill>
                  <a:schemeClr val="accent6">
                    <a:lumMod val="40000"/>
                    <a:lumOff val="60000"/>
                  </a:schemeClr>
                </a:solidFill>
                <a:effectLst>
                  <a:glow>
                    <a:schemeClr val="tx1"/>
                  </a:glow>
                  <a:reflection blurRad="774700" stA="44000" endPos="0" dist="647700" dir="5400000" sy="-100000" algn="bl" rotWithShape="0"/>
                </a:effectLst>
                <a:latin typeface="Trajan Pro" panose="02020502050506020301" pitchFamily="18" charset="0"/>
                <a:ea typeface="Microsoft Yi Baiti" pitchFamily="66" charset="0"/>
              </a:rPr>
              <a:t>God Is righteous</a:t>
            </a:r>
            <a:endParaRPr lang="en-US" dirty="0">
              <a:solidFill>
                <a:schemeClr val="accent6">
                  <a:lumMod val="40000"/>
                  <a:lumOff val="60000"/>
                </a:schemeClr>
              </a:solidFill>
              <a:effectLst>
                <a:glow>
                  <a:schemeClr val="tx1"/>
                </a:glow>
                <a:reflection blurRad="774700" stA="44000" endPos="0" dist="647700" dir="5400000" sy="-100000" algn="bl" rotWithShape="0"/>
              </a:effectLst>
              <a:latin typeface="Calibri" panose="020F0502020204030204" pitchFamily="34" charset="0"/>
              <a:ea typeface="Microsoft Yi Baiti" pitchFamily="66" charset="0"/>
              <a:cs typeface="Arial" pitchFamily="34" charset="0"/>
            </a:endParaRPr>
          </a:p>
        </p:txBody>
      </p:sp>
    </p:spTree>
    <p:extLst>
      <p:ext uri="{BB962C8B-B14F-4D97-AF65-F5344CB8AC3E}">
        <p14:creationId xmlns:p14="http://schemas.microsoft.com/office/powerpoint/2010/main" val="1827242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75000" contrast="-15000"/>
                    </a14:imgEffect>
                  </a14:imgLayer>
                </a14:imgProps>
              </a:ext>
              <a:ext uri="{28A0092B-C50C-407E-A947-70E740481C1C}">
                <a14:useLocalDpi xmlns:a14="http://schemas.microsoft.com/office/drawing/2010/main" val="0"/>
              </a:ext>
            </a:extLst>
          </a:blip>
          <a:stretch>
            <a:fillRect/>
          </a:stretch>
        </p:blipFill>
        <p:spPr>
          <a:xfrm>
            <a:off x="0" y="0"/>
            <a:ext cx="9181112" cy="6885834"/>
          </a:xfrm>
          <a:prstGeom prst="rect">
            <a:avLst/>
          </a:prstGeom>
        </p:spPr>
      </p:pic>
      <p:sp>
        <p:nvSpPr>
          <p:cNvPr id="3" name="Rectangle 2"/>
          <p:cNvSpPr/>
          <p:nvPr/>
        </p:nvSpPr>
        <p:spPr>
          <a:xfrm>
            <a:off x="598651" y="2838510"/>
            <a:ext cx="7765142" cy="3785652"/>
          </a:xfrm>
          <a:prstGeom prst="rect">
            <a:avLst/>
          </a:prstGeom>
        </p:spPr>
        <p:txBody>
          <a:bodyPr wrap="square">
            <a:spAutoFit/>
          </a:bodyPr>
          <a:lstStyle/>
          <a:p>
            <a:r>
              <a:rPr lang="en-US" sz="2000" dirty="0">
                <a:solidFill>
                  <a:schemeClr val="bg1"/>
                </a:solidFill>
                <a:latin typeface="Calibri" panose="020F0502020204030204" pitchFamily="34" charset="0"/>
                <a:ea typeface="Microsoft Yi Baiti" pitchFamily="66" charset="0"/>
              </a:rPr>
              <a:t>Copyright © 2014 Craig Biehl, Pilgrim’s Rock, LLC</a:t>
            </a:r>
          </a:p>
          <a:p>
            <a:endParaRPr lang="en-US" sz="2000" dirty="0">
              <a:solidFill>
                <a:schemeClr val="bg1"/>
              </a:solidFill>
              <a:latin typeface="Calibri" panose="020F0502020204030204" pitchFamily="34" charset="0"/>
              <a:ea typeface="Microsoft Yi Baiti" pitchFamily="66" charset="0"/>
            </a:endParaRPr>
          </a:p>
          <a:p>
            <a:r>
              <a:rPr lang="en-US" sz="2000" dirty="0">
                <a:solidFill>
                  <a:schemeClr val="bg1"/>
                </a:solidFill>
                <a:latin typeface="Calibri" panose="020F0502020204030204" pitchFamily="34" charset="0"/>
                <a:ea typeface="Microsoft Yi Baiti" pitchFamily="66" charset="0"/>
              </a:rPr>
              <a:t>Unless otherwise indicated, Scripture taken from the NEW AMERICAN STANDARD BIBLE, © Copyright The Lockman Foundation 1960, 1962, 1963, 1968, 1971, 1972, 1973, 1975, 1977, 1988, 1995. Used by permission. </a:t>
            </a:r>
          </a:p>
          <a:p>
            <a:endParaRPr lang="en-US" sz="2000" dirty="0">
              <a:solidFill>
                <a:schemeClr val="bg1"/>
              </a:solidFill>
              <a:latin typeface="Calibri" panose="020F0502020204030204" pitchFamily="34" charset="0"/>
              <a:ea typeface="Microsoft Yi Baiti" pitchFamily="66" charset="0"/>
            </a:endParaRPr>
          </a:p>
          <a:p>
            <a:r>
              <a:rPr lang="en-US" sz="2000" dirty="0">
                <a:solidFill>
                  <a:schemeClr val="bg1"/>
                </a:solidFill>
                <a:latin typeface="Calibri" panose="020F0502020204030204" pitchFamily="34" charset="0"/>
                <a:ea typeface="Microsoft Yi Baiti" pitchFamily="66" charset="0"/>
              </a:rPr>
              <a:t>Scripture quotations marked (ESV) are from The Holy Bible, English Standard Version® (ESV®), copyright © 2001 by Crossway, a publishing ministry of Good News Publishers. Used by permission. All rights reserved.</a:t>
            </a:r>
          </a:p>
          <a:p>
            <a:endParaRPr lang="en-US" sz="2000" dirty="0">
              <a:solidFill>
                <a:schemeClr val="bg1"/>
              </a:solidFill>
              <a:latin typeface="Calibri" panose="020F0502020204030204" pitchFamily="34" charset="0"/>
              <a:ea typeface="Microsoft Yi Baiti" pitchFamily="66" charset="0"/>
            </a:endParaRPr>
          </a:p>
        </p:txBody>
      </p:sp>
    </p:spTree>
    <p:extLst>
      <p:ext uri="{BB962C8B-B14F-4D97-AF65-F5344CB8AC3E}">
        <p14:creationId xmlns:p14="http://schemas.microsoft.com/office/powerpoint/2010/main" val="1226127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0000" contrast="-15000"/>
                    </a14:imgEffect>
                  </a14:imgLayer>
                </a14:imgProps>
              </a:ext>
              <a:ext uri="{28A0092B-C50C-407E-A947-70E740481C1C}">
                <a14:useLocalDpi xmlns:a14="http://schemas.microsoft.com/office/drawing/2010/main" val="0"/>
              </a:ext>
            </a:extLst>
          </a:blip>
          <a:srcRect b="5331"/>
          <a:stretch/>
        </p:blipFill>
        <p:spPr>
          <a:xfrm>
            <a:off x="2822" y="-61210"/>
            <a:ext cx="9144000" cy="6929186"/>
          </a:xfrm>
          <a:prstGeom prst="rect">
            <a:avLst/>
          </a:prstGeom>
        </p:spPr>
      </p:pic>
      <p:sp>
        <p:nvSpPr>
          <p:cNvPr id="10" name="Rectangle 9"/>
          <p:cNvSpPr/>
          <p:nvPr/>
        </p:nvSpPr>
        <p:spPr>
          <a:xfrm>
            <a:off x="674659" y="2526220"/>
            <a:ext cx="7772400" cy="1754326"/>
          </a:xfrm>
          <a:prstGeom prst="rect">
            <a:avLst/>
          </a:prstGeom>
        </p:spPr>
        <p:txBody>
          <a:bodyPr wrap="square">
            <a:spAutoFit/>
          </a:bodyPr>
          <a:lstStyle/>
          <a:p>
            <a:pPr algn="ctr"/>
            <a:r>
              <a:rPr lang="en-US" sz="3600" dirty="0">
                <a:solidFill>
                  <a:schemeClr val="bg1"/>
                </a:solidFill>
                <a:effectLst>
                  <a:glow>
                    <a:schemeClr val="tx2">
                      <a:lumMod val="50000"/>
                    </a:schemeClr>
                  </a:glow>
                </a:effectLst>
                <a:latin typeface="Calibri" panose="020F0502020204030204" pitchFamily="34" charset="0"/>
                <a:ea typeface="Microsoft Yi Baiti" panose="03000500000000000000" pitchFamily="66" charset="0"/>
              </a:rPr>
              <a:t>“Thy way, O God, is holy; What god is great like our God?”</a:t>
            </a:r>
          </a:p>
          <a:p>
            <a:pPr algn="ctr"/>
            <a:r>
              <a:rPr lang="en-US" sz="3600" dirty="0">
                <a:solidFill>
                  <a:schemeClr val="bg1"/>
                </a:solidFill>
                <a:effectLst>
                  <a:glow>
                    <a:schemeClr val="tx2">
                      <a:lumMod val="50000"/>
                    </a:schemeClr>
                  </a:glow>
                </a:effectLst>
                <a:latin typeface="Calibri" panose="020F0502020204030204" pitchFamily="34" charset="0"/>
                <a:ea typeface="Microsoft Yi Baiti" panose="03000500000000000000" pitchFamily="66" charset="0"/>
              </a:rPr>
              <a:t>Psalm 77:13</a:t>
            </a:r>
          </a:p>
        </p:txBody>
      </p:sp>
      <p:sp>
        <p:nvSpPr>
          <p:cNvPr id="5" name="Rectangle 4"/>
          <p:cNvSpPr/>
          <p:nvPr/>
        </p:nvSpPr>
        <p:spPr>
          <a:xfrm>
            <a:off x="3144382" y="533400"/>
            <a:ext cx="2832955" cy="553998"/>
          </a:xfrm>
          <a:prstGeom prst="rect">
            <a:avLst/>
          </a:prstGeom>
        </p:spPr>
        <p:txBody>
          <a:bodyPr wrap="none">
            <a:spAutoFit/>
          </a:bodyPr>
          <a:lstStyle/>
          <a:p>
            <a:pPr algn="ctr"/>
            <a:r>
              <a:rPr lang="en-US" sz="3000" dirty="0">
                <a:solidFill>
                  <a:schemeClr val="bg1">
                    <a:alpha val="35000"/>
                  </a:schemeClr>
                </a:solidFill>
                <a:effectLst>
                  <a:glow>
                    <a:schemeClr val="tx2">
                      <a:lumMod val="50000"/>
                    </a:schemeClr>
                  </a:glow>
                </a:effectLst>
                <a:latin typeface="Trajan Pro" panose="02020502050506020301" pitchFamily="18" charset="0"/>
                <a:ea typeface="Fredericka the Great" pitchFamily="2" charset="0"/>
              </a:rPr>
              <a:t>God is Holy</a:t>
            </a:r>
          </a:p>
        </p:txBody>
      </p:sp>
    </p:spTree>
    <p:extLst>
      <p:ext uri="{BB962C8B-B14F-4D97-AF65-F5344CB8AC3E}">
        <p14:creationId xmlns:p14="http://schemas.microsoft.com/office/powerpoint/2010/main" val="4139384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0000" contrast="-15000"/>
                    </a14:imgEffect>
                  </a14:imgLayer>
                </a14:imgProps>
              </a:ext>
              <a:ext uri="{28A0092B-C50C-407E-A947-70E740481C1C}">
                <a14:useLocalDpi xmlns:a14="http://schemas.microsoft.com/office/drawing/2010/main" val="0"/>
              </a:ext>
            </a:extLst>
          </a:blip>
          <a:srcRect b="5331"/>
          <a:stretch/>
        </p:blipFill>
        <p:spPr>
          <a:xfrm>
            <a:off x="2822" y="-61210"/>
            <a:ext cx="9144000" cy="6929186"/>
          </a:xfrm>
          <a:prstGeom prst="rect">
            <a:avLst/>
          </a:prstGeom>
        </p:spPr>
      </p:pic>
      <p:sp>
        <p:nvSpPr>
          <p:cNvPr id="10" name="Rectangle 9"/>
          <p:cNvSpPr/>
          <p:nvPr/>
        </p:nvSpPr>
        <p:spPr>
          <a:xfrm>
            <a:off x="331758" y="2526220"/>
            <a:ext cx="8458201" cy="1754326"/>
          </a:xfrm>
          <a:prstGeom prst="rect">
            <a:avLst/>
          </a:prstGeom>
        </p:spPr>
        <p:txBody>
          <a:bodyPr wrap="square">
            <a:spAutoFit/>
          </a:bodyPr>
          <a:lstStyle/>
          <a:p>
            <a:pPr algn="ctr"/>
            <a:r>
              <a:rPr lang="en-US" sz="3600" dirty="0">
                <a:solidFill>
                  <a:schemeClr val="bg1"/>
                </a:solidFill>
                <a:effectLst>
                  <a:glow>
                    <a:schemeClr val="tx2">
                      <a:lumMod val="50000"/>
                    </a:schemeClr>
                  </a:glow>
                </a:effectLst>
                <a:latin typeface="Calibri" panose="020F0502020204030204" pitchFamily="34" charset="0"/>
                <a:ea typeface="Microsoft Yi Baiti" panose="03000500000000000000" pitchFamily="66" charset="0"/>
              </a:rPr>
              <a:t>“Holy, holy, holy, is the LORD of hosts, the whole earth is full of His glory.”</a:t>
            </a:r>
          </a:p>
          <a:p>
            <a:pPr algn="ctr"/>
            <a:r>
              <a:rPr lang="en-US" sz="3600" dirty="0">
                <a:solidFill>
                  <a:schemeClr val="bg1"/>
                </a:solidFill>
                <a:effectLst>
                  <a:glow>
                    <a:schemeClr val="tx2">
                      <a:lumMod val="50000"/>
                    </a:schemeClr>
                  </a:glow>
                </a:effectLst>
                <a:latin typeface="Calibri" panose="020F0502020204030204" pitchFamily="34" charset="0"/>
                <a:ea typeface="Microsoft Yi Baiti" panose="03000500000000000000" pitchFamily="66" charset="0"/>
              </a:rPr>
              <a:t>Isaiah 6:3</a:t>
            </a:r>
          </a:p>
        </p:txBody>
      </p:sp>
      <p:sp>
        <p:nvSpPr>
          <p:cNvPr id="5" name="Rectangle 4"/>
          <p:cNvSpPr/>
          <p:nvPr/>
        </p:nvSpPr>
        <p:spPr>
          <a:xfrm>
            <a:off x="3144382" y="533400"/>
            <a:ext cx="2832955" cy="553998"/>
          </a:xfrm>
          <a:prstGeom prst="rect">
            <a:avLst/>
          </a:prstGeom>
        </p:spPr>
        <p:txBody>
          <a:bodyPr wrap="none">
            <a:spAutoFit/>
          </a:bodyPr>
          <a:lstStyle/>
          <a:p>
            <a:pPr algn="ctr"/>
            <a:r>
              <a:rPr lang="en-US" sz="3000" dirty="0">
                <a:solidFill>
                  <a:schemeClr val="bg1">
                    <a:alpha val="35000"/>
                  </a:schemeClr>
                </a:solidFill>
                <a:effectLst>
                  <a:glow>
                    <a:schemeClr val="tx2">
                      <a:lumMod val="50000"/>
                    </a:schemeClr>
                  </a:glow>
                </a:effectLst>
                <a:latin typeface="Trajan Pro" panose="02020502050506020301" pitchFamily="18" charset="0"/>
                <a:ea typeface="Fredericka the Great" pitchFamily="2" charset="0"/>
              </a:rPr>
              <a:t>God is Holy</a:t>
            </a:r>
          </a:p>
        </p:txBody>
      </p:sp>
    </p:spTree>
    <p:extLst>
      <p:ext uri="{BB962C8B-B14F-4D97-AF65-F5344CB8AC3E}">
        <p14:creationId xmlns:p14="http://schemas.microsoft.com/office/powerpoint/2010/main" val="536489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0000" contrast="-15000"/>
                    </a14:imgEffect>
                  </a14:imgLayer>
                </a14:imgProps>
              </a:ext>
              <a:ext uri="{28A0092B-C50C-407E-A947-70E740481C1C}">
                <a14:useLocalDpi xmlns:a14="http://schemas.microsoft.com/office/drawing/2010/main" val="0"/>
              </a:ext>
            </a:extLst>
          </a:blip>
          <a:srcRect b="5331"/>
          <a:stretch/>
        </p:blipFill>
        <p:spPr>
          <a:xfrm>
            <a:off x="2822" y="-61210"/>
            <a:ext cx="9144000" cy="6929186"/>
          </a:xfrm>
          <a:prstGeom prst="rect">
            <a:avLst/>
          </a:prstGeom>
        </p:spPr>
      </p:pic>
      <p:sp>
        <p:nvSpPr>
          <p:cNvPr id="10" name="Rectangle 9"/>
          <p:cNvSpPr/>
          <p:nvPr/>
        </p:nvSpPr>
        <p:spPr>
          <a:xfrm>
            <a:off x="342899" y="1997839"/>
            <a:ext cx="8458201" cy="2862322"/>
          </a:xfrm>
          <a:prstGeom prst="rect">
            <a:avLst/>
          </a:prstGeom>
        </p:spPr>
        <p:txBody>
          <a:bodyPr wrap="square">
            <a:spAutoFit/>
          </a:bodyPr>
          <a:lstStyle/>
          <a:p>
            <a:pPr algn="ctr"/>
            <a:r>
              <a:rPr lang="en-US" sz="3600" dirty="0">
                <a:solidFill>
                  <a:schemeClr val="bg1"/>
                </a:solidFill>
                <a:effectLst>
                  <a:glow>
                    <a:schemeClr val="tx2">
                      <a:lumMod val="50000"/>
                    </a:schemeClr>
                  </a:glow>
                </a:effectLst>
                <a:latin typeface="Calibri" panose="020F0502020204030204" pitchFamily="34" charset="0"/>
                <a:ea typeface="Microsoft Yi Baiti" panose="03000500000000000000" pitchFamily="66" charset="0"/>
              </a:rPr>
              <a:t>“Who will not fear You, Lord, and bring glory to Your name? For You alone are holy. All nations will come and worship before You, for Your righteous acts have been revealed.”</a:t>
            </a:r>
          </a:p>
          <a:p>
            <a:pPr algn="ctr"/>
            <a:r>
              <a:rPr lang="en-US" sz="3600" dirty="0">
                <a:solidFill>
                  <a:schemeClr val="bg1"/>
                </a:solidFill>
                <a:effectLst>
                  <a:glow>
                    <a:schemeClr val="tx2">
                      <a:lumMod val="50000"/>
                    </a:schemeClr>
                  </a:glow>
                </a:effectLst>
                <a:latin typeface="Calibri" panose="020F0502020204030204" pitchFamily="34" charset="0"/>
                <a:ea typeface="Microsoft Yi Baiti" panose="03000500000000000000" pitchFamily="66" charset="0"/>
              </a:rPr>
              <a:t>Revelation 15:4</a:t>
            </a:r>
          </a:p>
        </p:txBody>
      </p:sp>
      <p:sp>
        <p:nvSpPr>
          <p:cNvPr id="5" name="Rectangle 4"/>
          <p:cNvSpPr/>
          <p:nvPr/>
        </p:nvSpPr>
        <p:spPr>
          <a:xfrm>
            <a:off x="3144382" y="533400"/>
            <a:ext cx="2832955" cy="553998"/>
          </a:xfrm>
          <a:prstGeom prst="rect">
            <a:avLst/>
          </a:prstGeom>
        </p:spPr>
        <p:txBody>
          <a:bodyPr wrap="none">
            <a:spAutoFit/>
          </a:bodyPr>
          <a:lstStyle/>
          <a:p>
            <a:pPr algn="ctr"/>
            <a:r>
              <a:rPr lang="en-US" sz="3000" dirty="0">
                <a:solidFill>
                  <a:schemeClr val="bg1">
                    <a:alpha val="35000"/>
                  </a:schemeClr>
                </a:solidFill>
                <a:effectLst>
                  <a:glow>
                    <a:schemeClr val="tx2">
                      <a:lumMod val="50000"/>
                    </a:schemeClr>
                  </a:glow>
                </a:effectLst>
                <a:latin typeface="Trajan Pro" panose="02020502050506020301" pitchFamily="18" charset="0"/>
                <a:ea typeface="Fredericka the Great" pitchFamily="2" charset="0"/>
              </a:rPr>
              <a:t>God is Holy</a:t>
            </a:r>
          </a:p>
        </p:txBody>
      </p:sp>
    </p:spTree>
    <p:extLst>
      <p:ext uri="{BB962C8B-B14F-4D97-AF65-F5344CB8AC3E}">
        <p14:creationId xmlns:p14="http://schemas.microsoft.com/office/powerpoint/2010/main" val="1263165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7312" y="76200"/>
            <a:ext cx="6679457" cy="646331"/>
          </a:xfrm>
          <a:prstGeom prst="rect">
            <a:avLst/>
          </a:prstGeom>
          <a:noFill/>
        </p:spPr>
        <p:txBody>
          <a:bodyPr wrap="none" rtlCol="0">
            <a:spAutoFit/>
          </a:bodyPr>
          <a:lstStyle/>
          <a:p>
            <a:r>
              <a:rPr lang="en-US" sz="3600" dirty="0">
                <a:solidFill>
                  <a:schemeClr val="bg1"/>
                </a:solidFill>
                <a:latin typeface="Calibri" panose="020F0502020204030204" pitchFamily="34" charset="0"/>
                <a:ea typeface="Microsoft Yi Baiti" pitchFamily="66" charset="0"/>
              </a:rPr>
              <a:t>The beauty of God and His works…</a:t>
            </a:r>
          </a:p>
        </p:txBody>
      </p:sp>
      <p:sp>
        <p:nvSpPr>
          <p:cNvPr id="7" name="TextBox 6"/>
          <p:cNvSpPr txBox="1"/>
          <p:nvPr/>
        </p:nvSpPr>
        <p:spPr>
          <a:xfrm>
            <a:off x="6019800" y="6135469"/>
            <a:ext cx="2522220" cy="646331"/>
          </a:xfrm>
          <a:prstGeom prst="rect">
            <a:avLst/>
          </a:prstGeom>
          <a:noFill/>
        </p:spPr>
        <p:txBody>
          <a:bodyPr wrap="square" rtlCol="0">
            <a:spAutoFit/>
          </a:bodyPr>
          <a:lstStyle/>
          <a:p>
            <a:r>
              <a:rPr lang="en-US" sz="3600" dirty="0">
                <a:solidFill>
                  <a:schemeClr val="bg1"/>
                </a:solidFill>
                <a:latin typeface="Calibri" panose="020F0502020204030204" pitchFamily="34" charset="0"/>
                <a:ea typeface="Microsoft Yi Baiti" pitchFamily="66" charset="0"/>
              </a:rPr>
              <a:t>…is holiness.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312" y="789119"/>
            <a:ext cx="7904708" cy="5295535"/>
          </a:xfrm>
          <a:prstGeom prst="rect">
            <a:avLst/>
          </a:prstGeom>
        </p:spPr>
      </p:pic>
    </p:spTree>
    <p:extLst>
      <p:ext uri="{BB962C8B-B14F-4D97-AF65-F5344CB8AC3E}">
        <p14:creationId xmlns:p14="http://schemas.microsoft.com/office/powerpoint/2010/main" val="2785957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C4B03-E5E6-473B-9A08-418530D03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37312" y="76200"/>
            <a:ext cx="6679457" cy="646331"/>
          </a:xfrm>
          <a:prstGeom prst="rect">
            <a:avLst/>
          </a:prstGeom>
          <a:noFill/>
        </p:spPr>
        <p:txBody>
          <a:bodyPr wrap="none" rtlCol="0">
            <a:spAutoFit/>
          </a:bodyPr>
          <a:lstStyle/>
          <a:p>
            <a:r>
              <a:rPr lang="en-US" sz="3600" dirty="0">
                <a:solidFill>
                  <a:schemeClr val="tx1">
                    <a:lumMod val="50000"/>
                    <a:lumOff val="50000"/>
                  </a:schemeClr>
                </a:solidFill>
                <a:latin typeface="Calibri" panose="020F0502020204030204" pitchFamily="34" charset="0"/>
                <a:ea typeface="Microsoft Yi Baiti" pitchFamily="66" charset="0"/>
              </a:rPr>
              <a:t>The beauty of God and His works…</a:t>
            </a:r>
          </a:p>
        </p:txBody>
      </p:sp>
      <p:sp>
        <p:nvSpPr>
          <p:cNvPr id="7" name="TextBox 6"/>
          <p:cNvSpPr txBox="1"/>
          <p:nvPr/>
        </p:nvSpPr>
        <p:spPr>
          <a:xfrm>
            <a:off x="6019800" y="6135469"/>
            <a:ext cx="2522220" cy="646331"/>
          </a:xfrm>
          <a:prstGeom prst="rect">
            <a:avLst/>
          </a:prstGeom>
          <a:noFill/>
        </p:spPr>
        <p:txBody>
          <a:bodyPr wrap="square" rtlCol="0">
            <a:spAutoFit/>
          </a:bodyPr>
          <a:lstStyle/>
          <a:p>
            <a:r>
              <a:rPr lang="en-US" sz="3600" dirty="0">
                <a:solidFill>
                  <a:schemeClr val="tx1">
                    <a:lumMod val="50000"/>
                    <a:lumOff val="50000"/>
                  </a:schemeClr>
                </a:solidFill>
                <a:latin typeface="Calibri" panose="020F0502020204030204" pitchFamily="34" charset="0"/>
                <a:ea typeface="Microsoft Yi Baiti" pitchFamily="66" charset="0"/>
              </a:rPr>
              <a:t>…is holiness.</a:t>
            </a:r>
          </a:p>
        </p:txBody>
      </p:sp>
    </p:spTree>
    <p:extLst>
      <p:ext uri="{BB962C8B-B14F-4D97-AF65-F5344CB8AC3E}">
        <p14:creationId xmlns:p14="http://schemas.microsoft.com/office/powerpoint/2010/main" val="2866230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14372</TotalTime>
  <Words>3217</Words>
  <Application>Microsoft Office PowerPoint</Application>
  <PresentationFormat>On-screen Show (4:3)</PresentationFormat>
  <Paragraphs>243</Paragraphs>
  <Slides>43</Slides>
  <Notes>43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Hansen Shadow</vt:lpstr>
      <vt:lpstr>Trajan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dc:creator>
  <cp:lastModifiedBy>Craig</cp:lastModifiedBy>
  <cp:revision>317</cp:revision>
  <dcterms:created xsi:type="dcterms:W3CDTF">2013-08-31T18:55:34Z</dcterms:created>
  <dcterms:modified xsi:type="dcterms:W3CDTF">2021-09-01T18:06:37Z</dcterms:modified>
</cp:coreProperties>
</file>