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6"/>
  </p:notesMasterIdLst>
  <p:sldIdLst>
    <p:sldId id="256" r:id="rId3"/>
    <p:sldId id="314" r:id="rId4"/>
    <p:sldId id="313" r:id="rId5"/>
    <p:sldId id="312" r:id="rId6"/>
    <p:sldId id="287" r:id="rId7"/>
    <p:sldId id="262" r:id="rId8"/>
    <p:sldId id="259" r:id="rId9"/>
    <p:sldId id="311" r:id="rId10"/>
    <p:sldId id="310" r:id="rId11"/>
    <p:sldId id="288" r:id="rId12"/>
    <p:sldId id="289" r:id="rId13"/>
    <p:sldId id="290" r:id="rId14"/>
    <p:sldId id="296" r:id="rId15"/>
    <p:sldId id="294" r:id="rId16"/>
    <p:sldId id="295" r:id="rId17"/>
    <p:sldId id="292" r:id="rId18"/>
    <p:sldId id="265" r:id="rId19"/>
    <p:sldId id="291" r:id="rId20"/>
    <p:sldId id="297" r:id="rId21"/>
    <p:sldId id="298" r:id="rId22"/>
    <p:sldId id="299" r:id="rId23"/>
    <p:sldId id="302" r:id="rId24"/>
    <p:sldId id="300" r:id="rId25"/>
    <p:sldId id="305" r:id="rId26"/>
    <p:sldId id="304" r:id="rId27"/>
    <p:sldId id="276" r:id="rId28"/>
    <p:sldId id="303" r:id="rId29"/>
    <p:sldId id="306" r:id="rId30"/>
    <p:sldId id="308" r:id="rId31"/>
    <p:sldId id="293" r:id="rId32"/>
    <p:sldId id="307" r:id="rId33"/>
    <p:sldId id="285" r:id="rId34"/>
    <p:sldId id="309"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00" autoAdjust="0"/>
    <p:restoredTop sz="94600"/>
  </p:normalViewPr>
  <p:slideViewPr>
    <p:cSldViewPr>
      <p:cViewPr>
        <p:scale>
          <a:sx n="66" d="100"/>
          <a:sy n="66" d="100"/>
        </p:scale>
        <p:origin x="-1482" y="-456"/>
      </p:cViewPr>
      <p:guideLst>
        <p:guide orient="horz" pos="2160"/>
        <p:guide pos="2880"/>
      </p:guideLst>
    </p:cSldViewPr>
  </p:slideViewPr>
  <p:notesTextViewPr>
    <p:cViewPr>
      <p:scale>
        <a:sx n="1" d="1"/>
        <a:sy n="1" d="1"/>
      </p:scale>
      <p:origin x="0" y="0"/>
    </p:cViewPr>
  </p:notesTextViewPr>
  <p:sorterViewPr>
    <p:cViewPr>
      <p:scale>
        <a:sx n="100" d="100"/>
        <a:sy n="100" d="100"/>
      </p:scale>
      <p:origin x="0" y="17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084AC8-65AA-4844-BCAB-F2DBC0E56477}" type="slidenum">
              <a:rPr lang="en-US"/>
              <a:pPr/>
              <a:t>‹#›</a:t>
            </a:fld>
            <a:endParaRPr lang="en-US"/>
          </a:p>
        </p:txBody>
      </p:sp>
    </p:spTree>
    <p:extLst>
      <p:ext uri="{BB962C8B-B14F-4D97-AF65-F5344CB8AC3E}">
        <p14:creationId xmlns:p14="http://schemas.microsoft.com/office/powerpoint/2010/main" val="5332081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smtClean="0"/>
              <a:t>Click to edit Master title style</a:t>
            </a:r>
          </a:p>
        </p:txBody>
      </p:sp>
      <p:sp>
        <p:nvSpPr>
          <p:cNvPr id="2355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23556" name="Rectangle 4"/>
          <p:cNvSpPr>
            <a:spLocks noGrp="1" noChangeArrowheads="1"/>
          </p:cNvSpPr>
          <p:nvPr>
            <p:ph type="dt" sz="half" idx="2"/>
          </p:nvPr>
        </p:nvSpPr>
        <p:spPr/>
        <p:txBody>
          <a:bodyPr/>
          <a:lstStyle>
            <a:lvl1pPr>
              <a:defRPr/>
            </a:lvl1pPr>
          </a:lstStyle>
          <a:p>
            <a:endParaRPr lang="en-US"/>
          </a:p>
        </p:txBody>
      </p:sp>
      <p:sp>
        <p:nvSpPr>
          <p:cNvPr id="23557" name="Rectangle 5"/>
          <p:cNvSpPr>
            <a:spLocks noGrp="1" noChangeArrowheads="1"/>
          </p:cNvSpPr>
          <p:nvPr>
            <p:ph type="ftr" sz="quarter" idx="3"/>
          </p:nvPr>
        </p:nvSpPr>
        <p:spPr/>
        <p:txBody>
          <a:bodyPr/>
          <a:lstStyle>
            <a:lvl1pPr>
              <a:defRPr/>
            </a:lvl1pPr>
          </a:lstStyle>
          <a:p>
            <a:r>
              <a:rPr lang="en-US" smtClean="0"/>
              <a:t>The Biblical Studies Foundation</a:t>
            </a:r>
            <a:endParaRPr lang="en-US"/>
          </a:p>
        </p:txBody>
      </p:sp>
      <p:sp>
        <p:nvSpPr>
          <p:cNvPr id="23558" name="Rectangle 6"/>
          <p:cNvSpPr>
            <a:spLocks noGrp="1" noChangeArrowheads="1"/>
          </p:cNvSpPr>
          <p:nvPr>
            <p:ph type="sldNum" sz="quarter" idx="4"/>
          </p:nvPr>
        </p:nvSpPr>
        <p:spPr/>
        <p:txBody>
          <a:bodyPr/>
          <a:lstStyle>
            <a:lvl1pPr>
              <a:defRPr/>
            </a:lvl1pPr>
          </a:lstStyle>
          <a:p>
            <a:fld id="{BB896372-F737-4DAA-97F8-8425C8311B2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FABC9B7A-1702-4048-A73D-A7718FC23AD3}" type="slidenum">
              <a:rPr lang="en-US"/>
              <a:pPr/>
              <a:t>‹#›</a:t>
            </a:fld>
            <a:endParaRPr lang="en-US"/>
          </a:p>
        </p:txBody>
      </p:sp>
    </p:spTree>
    <p:extLst>
      <p:ext uri="{BB962C8B-B14F-4D97-AF65-F5344CB8AC3E}">
        <p14:creationId xmlns:p14="http://schemas.microsoft.com/office/powerpoint/2010/main" val="1733990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66F68F48-F029-490B-AF4F-638453D93E54}" type="slidenum">
              <a:rPr lang="en-US"/>
              <a:pPr/>
              <a:t>‹#›</a:t>
            </a:fld>
            <a:endParaRPr lang="en-US"/>
          </a:p>
        </p:txBody>
      </p:sp>
    </p:spTree>
    <p:extLst>
      <p:ext uri="{BB962C8B-B14F-4D97-AF65-F5344CB8AC3E}">
        <p14:creationId xmlns:p14="http://schemas.microsoft.com/office/powerpoint/2010/main" val="2064517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smtClean="0"/>
              <a:t>Click to edit Master title style</a:t>
            </a:r>
          </a:p>
        </p:txBody>
      </p:sp>
      <p:sp>
        <p:nvSpPr>
          <p:cNvPr id="30724"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smtClean="0"/>
              <a:t>Click to edit Master subtitle style</a:t>
            </a:r>
          </a:p>
        </p:txBody>
      </p:sp>
      <p:sp>
        <p:nvSpPr>
          <p:cNvPr id="30725" name="Rectangle 5"/>
          <p:cNvSpPr>
            <a:spLocks noGrp="1" noChangeArrowheads="1"/>
          </p:cNvSpPr>
          <p:nvPr>
            <p:ph type="dt" sz="half" idx="2"/>
          </p:nvPr>
        </p:nvSpPr>
        <p:spPr/>
        <p:txBody>
          <a:bodyPr/>
          <a:lstStyle>
            <a:lvl1pPr>
              <a:defRPr/>
            </a:lvl1pPr>
          </a:lstStyle>
          <a:p>
            <a:endParaRPr lang="en-US"/>
          </a:p>
        </p:txBody>
      </p:sp>
      <p:sp>
        <p:nvSpPr>
          <p:cNvPr id="30726" name="Rectangle 6"/>
          <p:cNvSpPr>
            <a:spLocks noGrp="1" noChangeArrowheads="1"/>
          </p:cNvSpPr>
          <p:nvPr>
            <p:ph type="ftr" sz="quarter" idx="3"/>
          </p:nvPr>
        </p:nvSpPr>
        <p:spPr/>
        <p:txBody>
          <a:bodyPr/>
          <a:lstStyle>
            <a:lvl1pPr>
              <a:defRPr/>
            </a:lvl1pPr>
          </a:lstStyle>
          <a:p>
            <a:r>
              <a:rPr lang="en-US" smtClean="0"/>
              <a:t>The Biblical Studies Foundation</a:t>
            </a:r>
            <a:endParaRPr lang="en-US"/>
          </a:p>
        </p:txBody>
      </p:sp>
      <p:sp>
        <p:nvSpPr>
          <p:cNvPr id="30727" name="Rectangle 7"/>
          <p:cNvSpPr>
            <a:spLocks noGrp="1" noChangeArrowheads="1"/>
          </p:cNvSpPr>
          <p:nvPr>
            <p:ph type="sldNum" sz="quarter" idx="4"/>
          </p:nvPr>
        </p:nvSpPr>
        <p:spPr/>
        <p:txBody>
          <a:bodyPr/>
          <a:lstStyle>
            <a:lvl1pPr>
              <a:defRPr/>
            </a:lvl1pPr>
          </a:lstStyle>
          <a:p>
            <a:fld id="{D0223124-30D8-4634-BA13-86EC5AA8B21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1B2B7D4A-648E-49E3-8065-7F9BA6319CD8}" type="slidenum">
              <a:rPr lang="en-US"/>
              <a:pPr/>
              <a:t>‹#›</a:t>
            </a:fld>
            <a:endParaRPr lang="en-US"/>
          </a:p>
        </p:txBody>
      </p:sp>
    </p:spTree>
    <p:extLst>
      <p:ext uri="{BB962C8B-B14F-4D97-AF65-F5344CB8AC3E}">
        <p14:creationId xmlns:p14="http://schemas.microsoft.com/office/powerpoint/2010/main" val="1595531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B5225FDB-1556-4184-B726-25F6A7238FC3}" type="slidenum">
              <a:rPr lang="en-US"/>
              <a:pPr/>
              <a:t>‹#›</a:t>
            </a:fld>
            <a:endParaRPr lang="en-US"/>
          </a:p>
        </p:txBody>
      </p:sp>
    </p:spTree>
    <p:extLst>
      <p:ext uri="{BB962C8B-B14F-4D97-AF65-F5344CB8AC3E}">
        <p14:creationId xmlns:p14="http://schemas.microsoft.com/office/powerpoint/2010/main" val="1868932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The Biblical Studies Foundation</a:t>
            </a:r>
            <a:endParaRPr lang="en-US"/>
          </a:p>
        </p:txBody>
      </p:sp>
      <p:sp>
        <p:nvSpPr>
          <p:cNvPr id="7" name="Slide Number Placeholder 6"/>
          <p:cNvSpPr>
            <a:spLocks noGrp="1"/>
          </p:cNvSpPr>
          <p:nvPr>
            <p:ph type="sldNum" sz="quarter" idx="12"/>
          </p:nvPr>
        </p:nvSpPr>
        <p:spPr/>
        <p:txBody>
          <a:bodyPr/>
          <a:lstStyle>
            <a:lvl1pPr>
              <a:defRPr/>
            </a:lvl1pPr>
          </a:lstStyle>
          <a:p>
            <a:fld id="{6940C952-1527-4C92-8070-E55D49AAAB8B}" type="slidenum">
              <a:rPr lang="en-US"/>
              <a:pPr/>
              <a:t>‹#›</a:t>
            </a:fld>
            <a:endParaRPr lang="en-US"/>
          </a:p>
        </p:txBody>
      </p:sp>
    </p:spTree>
    <p:extLst>
      <p:ext uri="{BB962C8B-B14F-4D97-AF65-F5344CB8AC3E}">
        <p14:creationId xmlns:p14="http://schemas.microsoft.com/office/powerpoint/2010/main" val="2838062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The Biblical Studies Foundation</a:t>
            </a:r>
            <a:endParaRPr lang="en-US"/>
          </a:p>
        </p:txBody>
      </p:sp>
      <p:sp>
        <p:nvSpPr>
          <p:cNvPr id="9" name="Slide Number Placeholder 8"/>
          <p:cNvSpPr>
            <a:spLocks noGrp="1"/>
          </p:cNvSpPr>
          <p:nvPr>
            <p:ph type="sldNum" sz="quarter" idx="12"/>
          </p:nvPr>
        </p:nvSpPr>
        <p:spPr/>
        <p:txBody>
          <a:bodyPr/>
          <a:lstStyle>
            <a:lvl1pPr>
              <a:defRPr/>
            </a:lvl1pPr>
          </a:lstStyle>
          <a:p>
            <a:fld id="{CCC27520-A772-4F80-A132-90FCD774BD0D}" type="slidenum">
              <a:rPr lang="en-US"/>
              <a:pPr/>
              <a:t>‹#›</a:t>
            </a:fld>
            <a:endParaRPr lang="en-US"/>
          </a:p>
        </p:txBody>
      </p:sp>
    </p:spTree>
    <p:extLst>
      <p:ext uri="{BB962C8B-B14F-4D97-AF65-F5344CB8AC3E}">
        <p14:creationId xmlns:p14="http://schemas.microsoft.com/office/powerpoint/2010/main" val="2049796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The Biblical Studies Foundation</a:t>
            </a:r>
            <a:endParaRPr lang="en-US"/>
          </a:p>
        </p:txBody>
      </p:sp>
      <p:sp>
        <p:nvSpPr>
          <p:cNvPr id="5" name="Slide Number Placeholder 4"/>
          <p:cNvSpPr>
            <a:spLocks noGrp="1"/>
          </p:cNvSpPr>
          <p:nvPr>
            <p:ph type="sldNum" sz="quarter" idx="12"/>
          </p:nvPr>
        </p:nvSpPr>
        <p:spPr/>
        <p:txBody>
          <a:bodyPr/>
          <a:lstStyle>
            <a:lvl1pPr>
              <a:defRPr/>
            </a:lvl1pPr>
          </a:lstStyle>
          <a:p>
            <a:fld id="{50C7DEFF-B3F2-45E6-AE72-FC1FF77138EB}" type="slidenum">
              <a:rPr lang="en-US"/>
              <a:pPr/>
              <a:t>‹#›</a:t>
            </a:fld>
            <a:endParaRPr lang="en-US"/>
          </a:p>
        </p:txBody>
      </p:sp>
    </p:spTree>
    <p:extLst>
      <p:ext uri="{BB962C8B-B14F-4D97-AF65-F5344CB8AC3E}">
        <p14:creationId xmlns:p14="http://schemas.microsoft.com/office/powerpoint/2010/main" val="42303777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The Biblical Studies Foundation</a:t>
            </a:r>
            <a:endParaRPr lang="en-US"/>
          </a:p>
        </p:txBody>
      </p:sp>
      <p:sp>
        <p:nvSpPr>
          <p:cNvPr id="4" name="Slide Number Placeholder 3"/>
          <p:cNvSpPr>
            <a:spLocks noGrp="1"/>
          </p:cNvSpPr>
          <p:nvPr>
            <p:ph type="sldNum" sz="quarter" idx="12"/>
          </p:nvPr>
        </p:nvSpPr>
        <p:spPr/>
        <p:txBody>
          <a:bodyPr/>
          <a:lstStyle>
            <a:lvl1pPr>
              <a:defRPr/>
            </a:lvl1pPr>
          </a:lstStyle>
          <a:p>
            <a:fld id="{EDD745B8-0C69-4017-8A68-2D8F0164F1EA}" type="slidenum">
              <a:rPr lang="en-US"/>
              <a:pPr/>
              <a:t>‹#›</a:t>
            </a:fld>
            <a:endParaRPr lang="en-US"/>
          </a:p>
        </p:txBody>
      </p:sp>
    </p:spTree>
    <p:extLst>
      <p:ext uri="{BB962C8B-B14F-4D97-AF65-F5344CB8AC3E}">
        <p14:creationId xmlns:p14="http://schemas.microsoft.com/office/powerpoint/2010/main" val="2091841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The Biblical Studies Foundation</a:t>
            </a:r>
            <a:endParaRPr lang="en-US"/>
          </a:p>
        </p:txBody>
      </p:sp>
      <p:sp>
        <p:nvSpPr>
          <p:cNvPr id="7" name="Slide Number Placeholder 6"/>
          <p:cNvSpPr>
            <a:spLocks noGrp="1"/>
          </p:cNvSpPr>
          <p:nvPr>
            <p:ph type="sldNum" sz="quarter" idx="12"/>
          </p:nvPr>
        </p:nvSpPr>
        <p:spPr/>
        <p:txBody>
          <a:bodyPr/>
          <a:lstStyle>
            <a:lvl1pPr>
              <a:defRPr/>
            </a:lvl1pPr>
          </a:lstStyle>
          <a:p>
            <a:fld id="{6AEB3AA6-DB0E-4A6C-A4D7-96E57FD265AB}" type="slidenum">
              <a:rPr lang="en-US"/>
              <a:pPr/>
              <a:t>‹#›</a:t>
            </a:fld>
            <a:endParaRPr lang="en-US"/>
          </a:p>
        </p:txBody>
      </p:sp>
    </p:spTree>
    <p:extLst>
      <p:ext uri="{BB962C8B-B14F-4D97-AF65-F5344CB8AC3E}">
        <p14:creationId xmlns:p14="http://schemas.microsoft.com/office/powerpoint/2010/main" val="42210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501CF813-CC58-4B1E-9CE0-F3E710B21FFD}" type="slidenum">
              <a:rPr lang="en-US"/>
              <a:pPr/>
              <a:t>‹#›</a:t>
            </a:fld>
            <a:endParaRPr lang="en-US"/>
          </a:p>
        </p:txBody>
      </p:sp>
    </p:spTree>
    <p:extLst>
      <p:ext uri="{BB962C8B-B14F-4D97-AF65-F5344CB8AC3E}">
        <p14:creationId xmlns:p14="http://schemas.microsoft.com/office/powerpoint/2010/main" val="29711693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The Biblical Studies Foundation</a:t>
            </a:r>
            <a:endParaRPr lang="en-US"/>
          </a:p>
        </p:txBody>
      </p:sp>
      <p:sp>
        <p:nvSpPr>
          <p:cNvPr id="7" name="Slide Number Placeholder 6"/>
          <p:cNvSpPr>
            <a:spLocks noGrp="1"/>
          </p:cNvSpPr>
          <p:nvPr>
            <p:ph type="sldNum" sz="quarter" idx="12"/>
          </p:nvPr>
        </p:nvSpPr>
        <p:spPr/>
        <p:txBody>
          <a:bodyPr/>
          <a:lstStyle>
            <a:lvl1pPr>
              <a:defRPr/>
            </a:lvl1pPr>
          </a:lstStyle>
          <a:p>
            <a:fld id="{FAFE231A-7727-4BF5-929D-908212BB0F7C}" type="slidenum">
              <a:rPr lang="en-US"/>
              <a:pPr/>
              <a:t>‹#›</a:t>
            </a:fld>
            <a:endParaRPr lang="en-US"/>
          </a:p>
        </p:txBody>
      </p:sp>
    </p:spTree>
    <p:extLst>
      <p:ext uri="{BB962C8B-B14F-4D97-AF65-F5344CB8AC3E}">
        <p14:creationId xmlns:p14="http://schemas.microsoft.com/office/powerpoint/2010/main" val="13449980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17B4A418-3C36-496F-B5B2-42C2351F82C5}" type="slidenum">
              <a:rPr lang="en-US"/>
              <a:pPr/>
              <a:t>‹#›</a:t>
            </a:fld>
            <a:endParaRPr lang="en-US"/>
          </a:p>
        </p:txBody>
      </p:sp>
    </p:spTree>
    <p:extLst>
      <p:ext uri="{BB962C8B-B14F-4D97-AF65-F5344CB8AC3E}">
        <p14:creationId xmlns:p14="http://schemas.microsoft.com/office/powerpoint/2010/main" val="28817440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AA64C08B-EE66-44E1-9351-98C37EF04098}" type="slidenum">
              <a:rPr lang="en-US"/>
              <a:pPr/>
              <a:t>‹#›</a:t>
            </a:fld>
            <a:endParaRPr lang="en-US"/>
          </a:p>
        </p:txBody>
      </p:sp>
    </p:spTree>
    <p:extLst>
      <p:ext uri="{BB962C8B-B14F-4D97-AF65-F5344CB8AC3E}">
        <p14:creationId xmlns:p14="http://schemas.microsoft.com/office/powerpoint/2010/main" val="3796287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8D87A370-DC54-42C2-B7E3-91DCA6A7561F}" type="slidenum">
              <a:rPr lang="en-US"/>
              <a:pPr/>
              <a:t>‹#›</a:t>
            </a:fld>
            <a:endParaRPr lang="en-US"/>
          </a:p>
        </p:txBody>
      </p:sp>
    </p:spTree>
    <p:extLst>
      <p:ext uri="{BB962C8B-B14F-4D97-AF65-F5344CB8AC3E}">
        <p14:creationId xmlns:p14="http://schemas.microsoft.com/office/powerpoint/2010/main" val="1536622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The Biblical Studies Foundation</a:t>
            </a:r>
            <a:endParaRPr lang="en-US"/>
          </a:p>
        </p:txBody>
      </p:sp>
      <p:sp>
        <p:nvSpPr>
          <p:cNvPr id="7" name="Slide Number Placeholder 6"/>
          <p:cNvSpPr>
            <a:spLocks noGrp="1"/>
          </p:cNvSpPr>
          <p:nvPr>
            <p:ph type="sldNum" sz="quarter" idx="12"/>
          </p:nvPr>
        </p:nvSpPr>
        <p:spPr/>
        <p:txBody>
          <a:bodyPr/>
          <a:lstStyle>
            <a:lvl1pPr>
              <a:defRPr/>
            </a:lvl1pPr>
          </a:lstStyle>
          <a:p>
            <a:fld id="{E2450715-DB20-4DC7-B427-C1D92F1C39A4}" type="slidenum">
              <a:rPr lang="en-US"/>
              <a:pPr/>
              <a:t>‹#›</a:t>
            </a:fld>
            <a:endParaRPr lang="en-US"/>
          </a:p>
        </p:txBody>
      </p:sp>
    </p:spTree>
    <p:extLst>
      <p:ext uri="{BB962C8B-B14F-4D97-AF65-F5344CB8AC3E}">
        <p14:creationId xmlns:p14="http://schemas.microsoft.com/office/powerpoint/2010/main" val="2028109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The Biblical Studies Foundation</a:t>
            </a:r>
            <a:endParaRPr lang="en-US"/>
          </a:p>
        </p:txBody>
      </p:sp>
      <p:sp>
        <p:nvSpPr>
          <p:cNvPr id="9" name="Slide Number Placeholder 8"/>
          <p:cNvSpPr>
            <a:spLocks noGrp="1"/>
          </p:cNvSpPr>
          <p:nvPr>
            <p:ph type="sldNum" sz="quarter" idx="12"/>
          </p:nvPr>
        </p:nvSpPr>
        <p:spPr/>
        <p:txBody>
          <a:bodyPr/>
          <a:lstStyle>
            <a:lvl1pPr>
              <a:defRPr/>
            </a:lvl1pPr>
          </a:lstStyle>
          <a:p>
            <a:fld id="{633EBAA8-B53F-40C7-B652-6DBE75188369}" type="slidenum">
              <a:rPr lang="en-US"/>
              <a:pPr/>
              <a:t>‹#›</a:t>
            </a:fld>
            <a:endParaRPr lang="en-US"/>
          </a:p>
        </p:txBody>
      </p:sp>
    </p:spTree>
    <p:extLst>
      <p:ext uri="{BB962C8B-B14F-4D97-AF65-F5344CB8AC3E}">
        <p14:creationId xmlns:p14="http://schemas.microsoft.com/office/powerpoint/2010/main" val="340979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The Biblical Studies Foundation</a:t>
            </a:r>
            <a:endParaRPr lang="en-US"/>
          </a:p>
        </p:txBody>
      </p:sp>
      <p:sp>
        <p:nvSpPr>
          <p:cNvPr id="5" name="Slide Number Placeholder 4"/>
          <p:cNvSpPr>
            <a:spLocks noGrp="1"/>
          </p:cNvSpPr>
          <p:nvPr>
            <p:ph type="sldNum" sz="quarter" idx="12"/>
          </p:nvPr>
        </p:nvSpPr>
        <p:spPr/>
        <p:txBody>
          <a:bodyPr/>
          <a:lstStyle>
            <a:lvl1pPr>
              <a:defRPr/>
            </a:lvl1pPr>
          </a:lstStyle>
          <a:p>
            <a:fld id="{403D8B44-0623-4DD4-AADE-AD11003B5565}" type="slidenum">
              <a:rPr lang="en-US"/>
              <a:pPr/>
              <a:t>‹#›</a:t>
            </a:fld>
            <a:endParaRPr lang="en-US"/>
          </a:p>
        </p:txBody>
      </p:sp>
    </p:spTree>
    <p:extLst>
      <p:ext uri="{BB962C8B-B14F-4D97-AF65-F5344CB8AC3E}">
        <p14:creationId xmlns:p14="http://schemas.microsoft.com/office/powerpoint/2010/main" val="136427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The Biblical Studies Foundation</a:t>
            </a:r>
            <a:endParaRPr lang="en-US"/>
          </a:p>
        </p:txBody>
      </p:sp>
      <p:sp>
        <p:nvSpPr>
          <p:cNvPr id="4" name="Slide Number Placeholder 3"/>
          <p:cNvSpPr>
            <a:spLocks noGrp="1"/>
          </p:cNvSpPr>
          <p:nvPr>
            <p:ph type="sldNum" sz="quarter" idx="12"/>
          </p:nvPr>
        </p:nvSpPr>
        <p:spPr/>
        <p:txBody>
          <a:bodyPr/>
          <a:lstStyle>
            <a:lvl1pPr>
              <a:defRPr/>
            </a:lvl1pPr>
          </a:lstStyle>
          <a:p>
            <a:fld id="{4BEDE426-92C9-4EBE-A2B8-8476A8F682C8}" type="slidenum">
              <a:rPr lang="en-US"/>
              <a:pPr/>
              <a:t>‹#›</a:t>
            </a:fld>
            <a:endParaRPr lang="en-US"/>
          </a:p>
        </p:txBody>
      </p:sp>
    </p:spTree>
    <p:extLst>
      <p:ext uri="{BB962C8B-B14F-4D97-AF65-F5344CB8AC3E}">
        <p14:creationId xmlns:p14="http://schemas.microsoft.com/office/powerpoint/2010/main" val="1031998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The Biblical Studies Foundation</a:t>
            </a:r>
            <a:endParaRPr lang="en-US"/>
          </a:p>
        </p:txBody>
      </p:sp>
      <p:sp>
        <p:nvSpPr>
          <p:cNvPr id="7" name="Slide Number Placeholder 6"/>
          <p:cNvSpPr>
            <a:spLocks noGrp="1"/>
          </p:cNvSpPr>
          <p:nvPr>
            <p:ph type="sldNum" sz="quarter" idx="12"/>
          </p:nvPr>
        </p:nvSpPr>
        <p:spPr/>
        <p:txBody>
          <a:bodyPr/>
          <a:lstStyle>
            <a:lvl1pPr>
              <a:defRPr/>
            </a:lvl1pPr>
          </a:lstStyle>
          <a:p>
            <a:fld id="{C38BE56C-7B3C-4817-A4EC-1D4931015335}" type="slidenum">
              <a:rPr lang="en-US"/>
              <a:pPr/>
              <a:t>‹#›</a:t>
            </a:fld>
            <a:endParaRPr lang="en-US"/>
          </a:p>
        </p:txBody>
      </p:sp>
    </p:spTree>
    <p:extLst>
      <p:ext uri="{BB962C8B-B14F-4D97-AF65-F5344CB8AC3E}">
        <p14:creationId xmlns:p14="http://schemas.microsoft.com/office/powerpoint/2010/main" val="202489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The Biblical Studies Foundation</a:t>
            </a:r>
            <a:endParaRPr lang="en-US"/>
          </a:p>
        </p:txBody>
      </p:sp>
      <p:sp>
        <p:nvSpPr>
          <p:cNvPr id="7" name="Slide Number Placeholder 6"/>
          <p:cNvSpPr>
            <a:spLocks noGrp="1"/>
          </p:cNvSpPr>
          <p:nvPr>
            <p:ph type="sldNum" sz="quarter" idx="12"/>
          </p:nvPr>
        </p:nvSpPr>
        <p:spPr/>
        <p:txBody>
          <a:bodyPr/>
          <a:lstStyle>
            <a:lvl1pPr>
              <a:defRPr/>
            </a:lvl1pPr>
          </a:lstStyle>
          <a:p>
            <a:fld id="{83A27BA1-0111-47E0-A1AA-866264516D00}" type="slidenum">
              <a:rPr lang="en-US"/>
              <a:pPr/>
              <a:t>‹#›</a:t>
            </a:fld>
            <a:endParaRPr lang="en-US"/>
          </a:p>
        </p:txBody>
      </p:sp>
    </p:spTree>
    <p:extLst>
      <p:ext uri="{BB962C8B-B14F-4D97-AF65-F5344CB8AC3E}">
        <p14:creationId xmlns:p14="http://schemas.microsoft.com/office/powerpoint/2010/main" val="344906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smtClean="0"/>
              <a:t>The Biblical Studies Foundation</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68334E5-449F-4CE2-9990-6EED5E60A5E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dt="0"/>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9700"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1"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9702"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smtClean="0"/>
              <a:t>The Biblical Studies Foundation</a:t>
            </a:r>
            <a:endParaRPr lang="en-US"/>
          </a:p>
        </p:txBody>
      </p:sp>
      <p:sp>
        <p:nvSpPr>
          <p:cNvPr id="29703"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2B5808A-542E-4CE0-BBD1-F40BB2B8465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www.petebrookshaw.com/2012/08/10-reasons-why-people-dont-go-to-church.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US" dirty="0" smtClean="0"/>
              <a:t>The Study of the Church</a:t>
            </a:r>
            <a:endParaRPr lang="en-US" dirty="0"/>
          </a:p>
        </p:txBody>
      </p:sp>
      <p:sp>
        <p:nvSpPr>
          <p:cNvPr id="52227" name="Rectangle 3"/>
          <p:cNvSpPr>
            <a:spLocks noGrp="1" noChangeArrowheads="1"/>
          </p:cNvSpPr>
          <p:nvPr>
            <p:ph type="subTitle" idx="1"/>
          </p:nvPr>
        </p:nvSpPr>
        <p:spPr>
          <a:xfrm>
            <a:off x="2286000" y="3886200"/>
            <a:ext cx="5562600" cy="1752600"/>
          </a:xfrm>
        </p:spPr>
        <p:txBody>
          <a:bodyPr/>
          <a:lstStyle/>
          <a:p>
            <a:pPr>
              <a:defRPr/>
            </a:pPr>
            <a:r>
              <a:rPr lang="en-US" b="1" dirty="0" smtClean="0">
                <a:solidFill>
                  <a:srgbClr val="002060"/>
                </a:solidFill>
                <a:latin typeface="Arial" charset="0"/>
                <a:cs typeface="Arial" charset="0"/>
              </a:rPr>
              <a:t>Lesson 9: Core Faith</a:t>
            </a:r>
            <a:endParaRPr lang="en-US" b="1" dirty="0" smtClean="0">
              <a:solidFill>
                <a:srgbClr val="002060"/>
              </a:solidFill>
              <a:latin typeface="Arial" charset="0"/>
              <a:cs typeface="Arial" charset="0"/>
            </a:endParaRPr>
          </a:p>
          <a:p>
            <a:pPr>
              <a:defRPr/>
            </a:pPr>
            <a:r>
              <a:rPr lang="en-US" b="1" dirty="0" smtClean="0">
                <a:solidFill>
                  <a:srgbClr val="002060"/>
                </a:solidFill>
                <a:latin typeface="Arial" charset="0"/>
                <a:cs typeface="Arial" charset="0"/>
              </a:rPr>
              <a:t>James </a:t>
            </a:r>
            <a:r>
              <a:rPr lang="en-US" b="1" dirty="0">
                <a:solidFill>
                  <a:srgbClr val="002060"/>
                </a:solidFill>
                <a:latin typeface="Arial" charset="0"/>
                <a:cs typeface="Arial" charset="0"/>
              </a:rPr>
              <a:t>F. Davis, PhD</a:t>
            </a:r>
          </a:p>
          <a:p>
            <a:endParaRPr lang="en-US" dirty="0"/>
          </a:p>
        </p:txBody>
      </p:sp>
      <p:sp>
        <p:nvSpPr>
          <p:cNvPr id="2" name="Footer Placeholder 1"/>
          <p:cNvSpPr>
            <a:spLocks noGrp="1"/>
          </p:cNvSpPr>
          <p:nvPr>
            <p:ph type="ftr" sz="quarter" idx="3"/>
          </p:nvPr>
        </p:nvSpPr>
        <p:spPr/>
        <p:txBody>
          <a:bodyPr/>
          <a:lstStyle/>
          <a:p>
            <a:r>
              <a:rPr lang="en-US" dirty="0" smtClean="0"/>
              <a:t>The Biblical Studies Foundation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9657" y="274638"/>
            <a:ext cx="8984343" cy="1143000"/>
          </a:xfrm>
        </p:spPr>
        <p:txBody>
          <a:bodyPr/>
          <a:lstStyle/>
          <a:p>
            <a:pPr algn="ctr"/>
            <a:r>
              <a:rPr lang="en-US" sz="3600" b="1" dirty="0" smtClean="0">
                <a:solidFill>
                  <a:srgbClr val="0070C0"/>
                </a:solidFill>
              </a:rPr>
              <a:t>Metaphors of the Church</a:t>
            </a:r>
            <a:endParaRPr lang="en-US" sz="3600" b="1" dirty="0">
              <a:solidFill>
                <a:srgbClr val="0070C0"/>
              </a:solidFill>
            </a:endParaRPr>
          </a:p>
        </p:txBody>
      </p:sp>
      <p:sp>
        <p:nvSpPr>
          <p:cNvPr id="53251" name="Rectangle 3"/>
          <p:cNvSpPr>
            <a:spLocks noGrp="1" noChangeArrowheads="1"/>
          </p:cNvSpPr>
          <p:nvPr>
            <p:ph type="body" idx="1"/>
          </p:nvPr>
        </p:nvSpPr>
        <p:spPr>
          <a:xfrm>
            <a:off x="0" y="1629229"/>
            <a:ext cx="5562599" cy="4254690"/>
          </a:xfrm>
        </p:spPr>
        <p:txBody>
          <a:bodyPr/>
          <a:lstStyle/>
          <a:p>
            <a:r>
              <a:rPr lang="en-US" sz="2800" b="1" dirty="0" smtClean="0">
                <a:solidFill>
                  <a:srgbClr val="C00000"/>
                </a:solidFill>
              </a:rPr>
              <a:t>A Building/Temple</a:t>
            </a:r>
          </a:p>
          <a:p>
            <a:pPr lvl="1"/>
            <a:r>
              <a:rPr lang="en-US" dirty="0" smtClean="0"/>
              <a:t>So </a:t>
            </a:r>
            <a:r>
              <a:rPr lang="en-US" dirty="0"/>
              <a:t>then you are </a:t>
            </a:r>
            <a:r>
              <a:rPr lang="en-US" dirty="0" smtClean="0"/>
              <a:t> . . . members </a:t>
            </a:r>
            <a:r>
              <a:rPr lang="en-US" dirty="0"/>
              <a:t>of God’s household</a:t>
            </a:r>
            <a:r>
              <a:rPr lang="en-US" dirty="0" smtClean="0"/>
              <a:t>, </a:t>
            </a:r>
            <a:r>
              <a:rPr lang="en-US" dirty="0"/>
              <a:t>because you have been built on the foundation of the apostles and prophets, with Christ Jesus himself as the cornerstone</a:t>
            </a:r>
            <a:r>
              <a:rPr lang="en-US" dirty="0" smtClean="0"/>
              <a:t>. </a:t>
            </a:r>
            <a:r>
              <a:rPr lang="en-US" dirty="0"/>
              <a:t>In him the whole building, being joined together, grows into a holy temple in the </a:t>
            </a:r>
            <a:r>
              <a:rPr lang="en-US" dirty="0" smtClean="0"/>
              <a:t>Lord, in </a:t>
            </a:r>
            <a:r>
              <a:rPr lang="en-US" dirty="0"/>
              <a:t>whom you also are being built together into a dwelling place of God in the Spirit. </a:t>
            </a:r>
            <a:r>
              <a:rPr lang="en-US" dirty="0" smtClean="0"/>
              <a:t>(</a:t>
            </a:r>
            <a:r>
              <a:rPr lang="en-US" dirty="0" err="1" smtClean="0"/>
              <a:t>Eph</a:t>
            </a:r>
            <a:r>
              <a:rPr lang="en-US" dirty="0" smtClean="0"/>
              <a:t> 2:19-22)</a:t>
            </a:r>
          </a:p>
          <a:p>
            <a:endParaRPr lang="en-US"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pic>
        <p:nvPicPr>
          <p:cNvPr id="3074" name="Picture 2" descr="http://alohalarsen.files.wordpress.com/2008/11/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6758" y="1600199"/>
            <a:ext cx="3552825" cy="505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7013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anim calcmode="lin" valueType="num">
                                      <p:cBhvr additive="base">
                                        <p:cTn id="7"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0" end="0"/>
                                            </p:txEl>
                                          </p:spTgt>
                                        </p:tgtEl>
                                        <p:attrNameLst>
                                          <p:attrName>style.visibility</p:attrName>
                                        </p:attrNameLst>
                                      </p:cBhvr>
                                      <p:to>
                                        <p:strVal val="visible"/>
                                      </p:to>
                                    </p:set>
                                    <p:anim calcmode="lin" valueType="num">
                                      <p:cBhvr additive="base">
                                        <p:cTn id="13"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9657" y="274638"/>
            <a:ext cx="8984343" cy="1143000"/>
          </a:xfrm>
        </p:spPr>
        <p:txBody>
          <a:bodyPr/>
          <a:lstStyle/>
          <a:p>
            <a:pPr algn="ctr"/>
            <a:r>
              <a:rPr lang="en-US" sz="3600" b="1" dirty="0" smtClean="0">
                <a:solidFill>
                  <a:srgbClr val="0070C0"/>
                </a:solidFill>
              </a:rPr>
              <a:t>Metaphors of the Church</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5531893" cy="4254690"/>
          </a:xfrm>
        </p:spPr>
        <p:txBody>
          <a:bodyPr/>
          <a:lstStyle/>
          <a:p>
            <a:r>
              <a:rPr lang="en-US" sz="2800" b="1" dirty="0" smtClean="0">
                <a:solidFill>
                  <a:srgbClr val="C00000"/>
                </a:solidFill>
              </a:rPr>
              <a:t>A Royal Priesthood</a:t>
            </a:r>
          </a:p>
          <a:p>
            <a:pPr lvl="1"/>
            <a:r>
              <a:rPr lang="en-US" dirty="0" smtClean="0"/>
              <a:t>But </a:t>
            </a:r>
            <a:r>
              <a:rPr lang="en-US" dirty="0"/>
              <a:t>you are </a:t>
            </a:r>
            <a:r>
              <a:rPr lang="en-US" i="1" dirty="0"/>
              <a:t>a chosen race, a royal priesthood, a holy nation, a people of his own</a:t>
            </a:r>
            <a:r>
              <a:rPr lang="en-US" dirty="0"/>
              <a:t>, so that you may </a:t>
            </a:r>
            <a:r>
              <a:rPr lang="en-US" i="1" dirty="0"/>
              <a:t>proclaim the virtues</a:t>
            </a:r>
            <a:r>
              <a:rPr lang="en-US" dirty="0"/>
              <a:t> of the one who called you out of darkness into his marvelous light. </a:t>
            </a:r>
            <a:r>
              <a:rPr lang="en-US" dirty="0" smtClean="0"/>
              <a:t>You </a:t>
            </a:r>
            <a:r>
              <a:rPr lang="en-US" dirty="0"/>
              <a:t>once were </a:t>
            </a:r>
            <a:r>
              <a:rPr lang="en-US" b="1" i="1" dirty="0"/>
              <a:t>not a people</a:t>
            </a:r>
            <a:r>
              <a:rPr lang="en-US" dirty="0"/>
              <a:t>, but now you are God’s </a:t>
            </a:r>
            <a:r>
              <a:rPr lang="en-US" dirty="0" smtClean="0"/>
              <a:t>people (1 Peter 2:8-9).</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pic>
        <p:nvPicPr>
          <p:cNvPr id="4100" name="Picture 4" descr="http://profile.ak.fbcdn.net/hprofile-ak-prn1/50256_272128470063_6644390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905000"/>
            <a:ext cx="327660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3057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9657" y="274638"/>
            <a:ext cx="8984343" cy="1143000"/>
          </a:xfrm>
        </p:spPr>
        <p:txBody>
          <a:bodyPr/>
          <a:lstStyle/>
          <a:p>
            <a:pPr algn="ctr"/>
            <a:r>
              <a:rPr lang="en-US" sz="3600" b="1" dirty="0" smtClean="0">
                <a:solidFill>
                  <a:srgbClr val="0070C0"/>
                </a:solidFill>
              </a:rPr>
              <a:t>Metaphors of the Church</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4617493" cy="4254690"/>
          </a:xfrm>
        </p:spPr>
        <p:txBody>
          <a:bodyPr/>
          <a:lstStyle/>
          <a:p>
            <a:r>
              <a:rPr lang="en-US" sz="2800" b="1" dirty="0" smtClean="0">
                <a:solidFill>
                  <a:srgbClr val="C00000"/>
                </a:solidFill>
              </a:rPr>
              <a:t>A Flock</a:t>
            </a:r>
          </a:p>
          <a:p>
            <a:pPr lvl="1"/>
            <a:r>
              <a:rPr lang="en-US" dirty="0"/>
              <a:t>Watch out for yourselves and for all the flock of which the Holy Spirit has made you overseers, to shepherd the church of God that he obtained with the blood of his own </a:t>
            </a:r>
            <a:r>
              <a:rPr lang="en-US" dirty="0" smtClean="0"/>
              <a:t>Son</a:t>
            </a:r>
            <a:r>
              <a:rPr lang="en-US" dirty="0"/>
              <a:t> </a:t>
            </a:r>
            <a:r>
              <a:rPr lang="en-US" dirty="0" smtClean="0"/>
              <a:t>(Acts 20:28)</a:t>
            </a:r>
          </a:p>
          <a:p>
            <a:endParaRPr lang="en-US"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pic>
        <p:nvPicPr>
          <p:cNvPr id="5122" name="Picture 2" descr="http://2.bp.blogspot.com/-I71epUHqyJU/ToFRQyW-NMI/AAAAAAAABn0/baQdRbEF3M8/s1600/thumbnailCACO3QIJ.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8288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3057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anim calcmode="lin" valueType="num">
                                      <p:cBhvr additive="base">
                                        <p:cTn id="7"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0" end="0"/>
                                            </p:txEl>
                                          </p:spTgt>
                                        </p:tgtEl>
                                        <p:attrNameLst>
                                          <p:attrName>style.visibility</p:attrName>
                                        </p:attrNameLst>
                                      </p:cBhvr>
                                      <p:to>
                                        <p:strVal val="visible"/>
                                      </p:to>
                                    </p:set>
                                    <p:anim calcmode="lin" valueType="num">
                                      <p:cBhvr additive="base">
                                        <p:cTn id="13"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a:solidFill>
                  <a:srgbClr val="0070C0"/>
                </a:solidFill>
              </a:rPr>
              <a:t>When did the Church Start?</a:t>
            </a:r>
          </a:p>
        </p:txBody>
      </p:sp>
      <p:sp>
        <p:nvSpPr>
          <p:cNvPr id="53251" name="Rectangle 3"/>
          <p:cNvSpPr>
            <a:spLocks noGrp="1" noChangeArrowheads="1"/>
          </p:cNvSpPr>
          <p:nvPr>
            <p:ph type="body" idx="1"/>
          </p:nvPr>
        </p:nvSpPr>
        <p:spPr>
          <a:xfrm>
            <a:off x="1" y="1600200"/>
            <a:ext cx="9144000" cy="4254690"/>
          </a:xfrm>
        </p:spPr>
        <p:txBody>
          <a:bodyPr/>
          <a:lstStyle/>
          <a:p>
            <a:r>
              <a:rPr lang="en-US" sz="3200" dirty="0" smtClean="0"/>
              <a:t>Jesus spoke of the establishment of the church as a future event in His life</a:t>
            </a:r>
          </a:p>
          <a:p>
            <a:pPr lvl="1">
              <a:buClr>
                <a:srgbClr val="000000"/>
              </a:buClr>
            </a:pPr>
            <a:r>
              <a:rPr lang="en-US" dirty="0" smtClean="0"/>
              <a:t>And </a:t>
            </a:r>
            <a:r>
              <a:rPr lang="en-US" dirty="0"/>
              <a:t>I tell you that you are Peter, and on this rock I will build my church, and the gates of Hades will not overpower it</a:t>
            </a:r>
            <a:r>
              <a:rPr lang="en-US" dirty="0" smtClean="0"/>
              <a:t>. </a:t>
            </a:r>
            <a:r>
              <a:rPr lang="en-US" dirty="0"/>
              <a:t>I will give you the keys of the kingdom of </a:t>
            </a:r>
            <a:r>
              <a:rPr lang="en-US" dirty="0" smtClean="0"/>
              <a:t>heaven (Matt 16:18-19).</a:t>
            </a:r>
            <a:endParaRPr lang="en-US" dirty="0"/>
          </a:p>
          <a:p>
            <a:endParaRPr lang="en-US" sz="3200" dirty="0" smtClean="0"/>
          </a:p>
          <a:p>
            <a:endParaRPr lang="en-US" sz="3200" dirty="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39255690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a:solidFill>
                  <a:srgbClr val="0070C0"/>
                </a:solidFill>
              </a:rPr>
              <a:t>When did the Church Start?</a:t>
            </a:r>
          </a:p>
        </p:txBody>
      </p:sp>
      <p:sp>
        <p:nvSpPr>
          <p:cNvPr id="53251" name="Rectangle 3"/>
          <p:cNvSpPr>
            <a:spLocks noGrp="1" noChangeArrowheads="1"/>
          </p:cNvSpPr>
          <p:nvPr>
            <p:ph type="body" idx="1"/>
          </p:nvPr>
        </p:nvSpPr>
        <p:spPr>
          <a:xfrm>
            <a:off x="1" y="1600200"/>
            <a:ext cx="9144000" cy="4254690"/>
          </a:xfrm>
        </p:spPr>
        <p:txBody>
          <a:bodyPr/>
          <a:lstStyle/>
          <a:p>
            <a:r>
              <a:rPr lang="en-US" sz="3200" dirty="0" smtClean="0"/>
              <a:t>Church Obtained by the Finished Work of Christ on the Cross.</a:t>
            </a:r>
          </a:p>
          <a:p>
            <a:pPr lvl="1">
              <a:buClr>
                <a:srgbClr val="000000"/>
              </a:buClr>
            </a:pPr>
            <a:r>
              <a:rPr lang="en-US" dirty="0">
                <a:solidFill>
                  <a:srgbClr val="000000"/>
                </a:solidFill>
              </a:rPr>
              <a:t>Watch out for yourselves and for all the flock of which the Holy Spirit has made you overseers, to shepherd the church of God that he obtained with the blood of his own Son (Acts 20:28</a:t>
            </a:r>
            <a:r>
              <a:rPr lang="en-US" dirty="0" smtClean="0">
                <a:solidFill>
                  <a:srgbClr val="000000"/>
                </a:solidFill>
              </a:rPr>
              <a:t>)</a:t>
            </a:r>
            <a:endParaRPr lang="en-US" sz="3200" dirty="0" smtClean="0"/>
          </a:p>
          <a:p>
            <a:pPr lvl="1"/>
            <a:r>
              <a:rPr lang="en-US" dirty="0" smtClean="0"/>
              <a:t>This implies the church did not start until after the death of Christ.</a:t>
            </a:r>
            <a:endParaRPr lang="en-US" dirty="0"/>
          </a:p>
          <a:p>
            <a:endParaRPr lang="en-US" dirty="0"/>
          </a:p>
          <a:p>
            <a:endParaRPr lang="en-US" sz="3200" dirty="0" smtClean="0"/>
          </a:p>
          <a:p>
            <a:endParaRPr lang="en-US" sz="3200" dirty="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35808005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smtClean="0">
                <a:solidFill>
                  <a:srgbClr val="0070C0"/>
                </a:solidFill>
              </a:rPr>
              <a:t>When did the Church Start?</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pPr lvl="1"/>
            <a:r>
              <a:rPr lang="en-US" dirty="0" smtClean="0"/>
              <a:t>The church is defined by the “body of Christ” and members of the body of Christ are placed there by the baptism of the Spirit</a:t>
            </a:r>
          </a:p>
          <a:p>
            <a:pPr lvl="2"/>
            <a:r>
              <a:rPr lang="en-US" dirty="0" smtClean="0"/>
              <a:t> </a:t>
            </a:r>
            <a:r>
              <a:rPr lang="en-US" sz="2000" dirty="0"/>
              <a:t>12:12 For just as the body is one and yet has many members, and all the members of the body – though many – are one body, so too is Christ. 12:13 For in one Spirit we were all baptized into one body. Whether Jews or Greeks or slaves or free, we were all made to drink of the one Spirit.</a:t>
            </a:r>
            <a:endParaRPr lang="en-US" sz="2000"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14260332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smtClean="0">
                <a:solidFill>
                  <a:srgbClr val="0070C0"/>
                </a:solidFill>
              </a:rPr>
              <a:t>When did the Church Start?</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pPr lvl="1"/>
            <a:r>
              <a:rPr lang="en-US" dirty="0" smtClean="0"/>
              <a:t>The Baptism of the Spirit occurred in Acts 2</a:t>
            </a:r>
          </a:p>
          <a:p>
            <a:pPr lvl="2"/>
            <a:r>
              <a:rPr lang="en-US" dirty="0" smtClean="0"/>
              <a:t> </a:t>
            </a:r>
            <a:r>
              <a:rPr lang="en-US" sz="2000" dirty="0" smtClean="0"/>
              <a:t>John the Baptist stated that the Messiah would baptize (future) with  the Holy Spirit (Mark 1:8)</a:t>
            </a:r>
          </a:p>
          <a:p>
            <a:pPr lvl="2"/>
            <a:r>
              <a:rPr lang="en-US" sz="2000" dirty="0" smtClean="0"/>
              <a:t>Jesus  stated that the baptism would take place “not many days from now (Acts 1:5) .</a:t>
            </a:r>
          </a:p>
          <a:p>
            <a:pPr lvl="2"/>
            <a:r>
              <a:rPr lang="en-US" sz="2000" dirty="0" smtClean="0"/>
              <a:t>The Holy Spirit descends Acts 2</a:t>
            </a:r>
          </a:p>
          <a:p>
            <a:pPr lvl="2"/>
            <a:r>
              <a:rPr lang="en-US" sz="2000" dirty="0" smtClean="0"/>
              <a:t>In hindsight this event is referred to as the “baptism of the Spirit”</a:t>
            </a:r>
          </a:p>
          <a:p>
            <a:pPr lvl="3"/>
            <a:r>
              <a:rPr lang="en-US" sz="2000" dirty="0"/>
              <a:t>Then as I began to speak, the Holy Spirit fell on them just as he did on us at the beginning</a:t>
            </a:r>
            <a:r>
              <a:rPr lang="en-US" sz="2000" dirty="0" smtClean="0"/>
              <a:t>. </a:t>
            </a:r>
            <a:r>
              <a:rPr lang="en-US" sz="2000" dirty="0"/>
              <a:t>And I remembered the word of the Lord, as he used to say, ‘John baptized with water, but you will be baptized with the Holy </a:t>
            </a:r>
            <a:r>
              <a:rPr lang="en-US" sz="2000" dirty="0" smtClean="0"/>
              <a:t>Spirit’ (Acts 11:15-16).</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27926720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 calcmode="lin" valueType="num">
                                      <p:cBhvr additive="base">
                                        <p:cTn id="25"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3251">
                                            <p:txEl>
                                              <p:pRg st="4" end="4"/>
                                            </p:txEl>
                                          </p:spTgt>
                                        </p:tgtEl>
                                        <p:attrNameLst>
                                          <p:attrName>style.visibility</p:attrName>
                                        </p:attrNameLst>
                                      </p:cBhvr>
                                      <p:to>
                                        <p:strVal val="visible"/>
                                      </p:to>
                                    </p:set>
                                    <p:anim calcmode="lin" valueType="num">
                                      <p:cBhvr additive="base">
                                        <p:cTn id="31"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3251">
                                            <p:txEl>
                                              <p:pRg st="5" end="5"/>
                                            </p:txEl>
                                          </p:spTgt>
                                        </p:tgtEl>
                                        <p:attrNameLst>
                                          <p:attrName>style.visibility</p:attrName>
                                        </p:attrNameLst>
                                      </p:cBhvr>
                                      <p:to>
                                        <p:strVal val="visible"/>
                                      </p:to>
                                    </p:set>
                                    <p:anim calcmode="lin" valueType="num">
                                      <p:cBhvr additive="base">
                                        <p:cTn id="37" dur="5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2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a:solidFill>
                  <a:srgbClr val="0070C0"/>
                </a:solidFill>
              </a:rPr>
              <a:t>When did the Church Start?</a:t>
            </a:r>
          </a:p>
        </p:txBody>
      </p:sp>
      <p:sp>
        <p:nvSpPr>
          <p:cNvPr id="53251" name="Rectangle 3"/>
          <p:cNvSpPr>
            <a:spLocks noGrp="1" noChangeArrowheads="1"/>
          </p:cNvSpPr>
          <p:nvPr>
            <p:ph type="body" idx="1"/>
          </p:nvPr>
        </p:nvSpPr>
        <p:spPr>
          <a:xfrm>
            <a:off x="1" y="1600200"/>
            <a:ext cx="9144000" cy="4254690"/>
          </a:xfrm>
        </p:spPr>
        <p:txBody>
          <a:bodyPr/>
          <a:lstStyle/>
          <a:p>
            <a:r>
              <a:rPr lang="en-US" sz="3200" dirty="0" smtClean="0"/>
              <a:t>Church Obtained by the Finished Work of Christ on the Cross.</a:t>
            </a:r>
          </a:p>
          <a:p>
            <a:pPr lvl="1"/>
            <a:r>
              <a:rPr lang="en-US" dirty="0" smtClean="0"/>
              <a:t>This implies the church did not start until after the death of Christ</a:t>
            </a:r>
            <a:endParaRPr lang="en-US" dirty="0"/>
          </a:p>
          <a:p>
            <a:endParaRPr lang="en-US" dirty="0"/>
          </a:p>
          <a:p>
            <a:endParaRPr lang="en-US" sz="3200" dirty="0" smtClean="0"/>
          </a:p>
          <a:p>
            <a:endParaRPr lang="en-US" sz="3200" dirty="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36540195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9657" y="274638"/>
            <a:ext cx="8984343" cy="1143000"/>
          </a:xfrm>
        </p:spPr>
        <p:txBody>
          <a:bodyPr/>
          <a:lstStyle/>
          <a:p>
            <a:pPr algn="ctr"/>
            <a:r>
              <a:rPr lang="en-US" sz="3600" b="1" dirty="0" smtClean="0">
                <a:solidFill>
                  <a:srgbClr val="0070C0"/>
                </a:solidFill>
              </a:rPr>
              <a:t>The Purpose/Function of the Church</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r>
              <a:rPr lang="en-US" dirty="0" smtClean="0"/>
              <a:t>Worship God</a:t>
            </a:r>
          </a:p>
          <a:p>
            <a:r>
              <a:rPr lang="en-US" dirty="0"/>
              <a:t>But a time is coming – and now is here – when the true worshipers will worship the Father in spirit and truth, for the Father seeks such people to be his worshipers. 4:24 God is spirit, and the people who worship him must worship in spirit and truth</a:t>
            </a:r>
            <a:r>
              <a:rPr lang="en-US" dirty="0" smtClean="0"/>
              <a:t>. (John 4:23-24)</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19993057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9657" y="274638"/>
            <a:ext cx="8984343" cy="1143000"/>
          </a:xfrm>
        </p:spPr>
        <p:txBody>
          <a:bodyPr/>
          <a:lstStyle/>
          <a:p>
            <a:pPr algn="ctr"/>
            <a:r>
              <a:rPr lang="en-US" sz="3600" b="1" dirty="0" smtClean="0">
                <a:solidFill>
                  <a:srgbClr val="0070C0"/>
                </a:solidFill>
              </a:rPr>
              <a:t>The Purpose/Function of the Church</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r>
              <a:rPr lang="en-US" dirty="0" smtClean="0"/>
              <a:t>Edify and Instruct Itself</a:t>
            </a:r>
          </a:p>
          <a:p>
            <a:pPr lvl="1"/>
            <a:r>
              <a:rPr lang="en-US" dirty="0" smtClean="0"/>
              <a:t>They </a:t>
            </a:r>
            <a:r>
              <a:rPr lang="en-US" dirty="0"/>
              <a:t>were devoting themselves to the apostles’ teaching and to fellowship, to the breaking of bread and to </a:t>
            </a:r>
            <a:r>
              <a:rPr lang="en-US" dirty="0" smtClean="0"/>
              <a:t>prayer (Acts 2:42). </a:t>
            </a:r>
          </a:p>
          <a:p>
            <a:pPr lvl="1"/>
            <a:r>
              <a:rPr lang="en-US" dirty="0" smtClean="0"/>
              <a:t>It </a:t>
            </a:r>
            <a:r>
              <a:rPr lang="en-US" dirty="0"/>
              <a:t>was he who gave some as apostles, some as prophets, some as evangelists, and some as pastors and teachers, 4:12 to equip the saints for the work of ministry, that is, to build up the body of Christ, </a:t>
            </a:r>
            <a:r>
              <a:rPr lang="en-US" dirty="0" smtClean="0"/>
              <a:t>until </a:t>
            </a:r>
            <a:r>
              <a:rPr lang="en-US" dirty="0"/>
              <a:t>we all attain to the unity of the faith and of the knowledge of the Son of God – a mature person, attaining to the measure of Christ’s full </a:t>
            </a:r>
            <a:r>
              <a:rPr lang="en-US" dirty="0" smtClean="0"/>
              <a:t>stature (</a:t>
            </a:r>
            <a:r>
              <a:rPr lang="en-US" dirty="0" err="1" smtClean="0"/>
              <a:t>Eph</a:t>
            </a:r>
            <a:r>
              <a:rPr lang="en-US" dirty="0" smtClean="0"/>
              <a:t> 4:11-13).</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33571852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defRPr/>
            </a:pPr>
            <a:r>
              <a:rPr lang="en-US" altLang="en-US" b="1" dirty="0" smtClean="0">
                <a:solidFill>
                  <a:schemeClr val="accent6">
                    <a:lumMod val="75000"/>
                  </a:schemeClr>
                </a:solidFill>
              </a:rPr>
              <a:t>Copyright Notice</a:t>
            </a:r>
          </a:p>
        </p:txBody>
      </p:sp>
      <p:sp>
        <p:nvSpPr>
          <p:cNvPr id="4099" name="Content Placeholder 2"/>
          <p:cNvSpPr>
            <a:spLocks noGrp="1"/>
          </p:cNvSpPr>
          <p:nvPr>
            <p:ph idx="1"/>
          </p:nvPr>
        </p:nvSpPr>
        <p:spPr>
          <a:xfrm>
            <a:off x="914400" y="1447800"/>
            <a:ext cx="8105775" cy="4678363"/>
          </a:xfrm>
        </p:spPr>
        <p:txBody>
          <a:bodyPr/>
          <a:lstStyle/>
          <a:p>
            <a:r>
              <a:rPr lang="en-US" altLang="en-US" sz="2000" smtClean="0"/>
              <a:t>You may download  this presentation  on your computer for personal study or you can print it or use it in a multimedia presentation for yourself and others as long as you give the printed material away and do not charge for it. In this case, </a:t>
            </a:r>
            <a:r>
              <a:rPr lang="en-US" altLang="en-US" sz="2000" b="1" smtClean="0"/>
              <a:t>free means free.</a:t>
            </a:r>
            <a:r>
              <a:rPr lang="en-US" altLang="en-US" sz="2000" smtClean="0"/>
              <a:t> It cannot be bundled with anything sold, nor can you charge for shipping, handling, or anything. It cannot be posted on other websites or servers. It is provided for personal study or for use in preparation and presentation of sermons, Sunday school classes, undergraduate or seminary religion classes or other non-commercial study.  Material in the presentation may  be edited (added to , deleted or changed) on the condition that no revision contradicts the Bible.org doctrinal statement and that substantive revisions are identified as being the work of a reviser and not that of Dr. Davis.</a:t>
            </a:r>
          </a:p>
        </p:txBody>
      </p:sp>
      <p:sp>
        <p:nvSpPr>
          <p:cNvPr id="4100"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altLang="en-US" sz="1400">
                <a:solidFill>
                  <a:schemeClr val="tx2"/>
                </a:solidFill>
                <a:latin typeface="Arial" charset="0"/>
              </a:rPr>
              <a:t>The Biblical Studies Foundation</a:t>
            </a:r>
          </a:p>
        </p:txBody>
      </p:sp>
    </p:spTree>
    <p:extLst>
      <p:ext uri="{BB962C8B-B14F-4D97-AF65-F5344CB8AC3E}">
        <p14:creationId xmlns:p14="http://schemas.microsoft.com/office/powerpoint/2010/main" val="4319432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9657" y="274638"/>
            <a:ext cx="8984343" cy="1143000"/>
          </a:xfrm>
        </p:spPr>
        <p:txBody>
          <a:bodyPr/>
          <a:lstStyle/>
          <a:p>
            <a:pPr algn="ctr"/>
            <a:r>
              <a:rPr lang="en-US" sz="3600" b="1" dirty="0" smtClean="0">
                <a:solidFill>
                  <a:srgbClr val="0070C0"/>
                </a:solidFill>
              </a:rPr>
              <a:t>The Purpose/Function of the Church</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r>
              <a:rPr lang="en-US" dirty="0" smtClean="0"/>
              <a:t>Evangelize the World</a:t>
            </a:r>
          </a:p>
          <a:p>
            <a:r>
              <a:rPr lang="en-US" dirty="0" smtClean="0"/>
              <a:t>Therefore </a:t>
            </a:r>
            <a:r>
              <a:rPr lang="en-US" dirty="0"/>
              <a:t>go and make disciples of all nations, baptizing them in </a:t>
            </a:r>
            <a:r>
              <a:rPr lang="en-US" dirty="0" smtClean="0"/>
              <a:t>the </a:t>
            </a:r>
            <a:r>
              <a:rPr lang="en-US" dirty="0"/>
              <a:t>name of the Father and the Son and the Holy Spirit, </a:t>
            </a:r>
            <a:r>
              <a:rPr lang="en-US" dirty="0" smtClean="0"/>
              <a:t>teaching </a:t>
            </a:r>
            <a:r>
              <a:rPr lang="en-US" dirty="0"/>
              <a:t>them to obey everything I have commanded </a:t>
            </a:r>
            <a:r>
              <a:rPr lang="en-US" dirty="0" smtClean="0"/>
              <a:t>you (Matt 28:19-20).</a:t>
            </a:r>
          </a:p>
          <a:p>
            <a:r>
              <a:rPr lang="en-US" dirty="0" smtClean="0"/>
              <a:t>But </a:t>
            </a:r>
            <a:r>
              <a:rPr lang="en-US" dirty="0"/>
              <a:t>you will receive power when the Holy Spirit has come upon you, and you will be my witnesses in Jerusalem, and in all Judea and Samaria, and to the farthest parts of the earth.” </a:t>
            </a:r>
            <a:r>
              <a:rPr lang="en-US" dirty="0" smtClean="0"/>
              <a:t> (Acts 1:8)</a:t>
            </a:r>
          </a:p>
          <a:p>
            <a:endParaRPr lang="en-US"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33571852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5142" y="274638"/>
            <a:ext cx="9681028" cy="1143000"/>
          </a:xfrm>
        </p:spPr>
        <p:txBody>
          <a:bodyPr/>
          <a:lstStyle/>
          <a:p>
            <a:pPr algn="ctr"/>
            <a:r>
              <a:rPr lang="en-US" b="1" dirty="0">
                <a:solidFill>
                  <a:srgbClr val="0070C0"/>
                </a:solidFill>
              </a:rPr>
              <a:t>The </a:t>
            </a:r>
            <a:r>
              <a:rPr lang="en-US" b="1" dirty="0" smtClean="0">
                <a:solidFill>
                  <a:srgbClr val="0070C0"/>
                </a:solidFill>
              </a:rPr>
              <a:t>Ordinances of the Church</a:t>
            </a:r>
            <a:endParaRPr lang="en-US" dirty="0"/>
          </a:p>
        </p:txBody>
      </p:sp>
      <p:sp>
        <p:nvSpPr>
          <p:cNvPr id="53251" name="Rectangle 3"/>
          <p:cNvSpPr>
            <a:spLocks noGrp="1" noChangeArrowheads="1"/>
          </p:cNvSpPr>
          <p:nvPr>
            <p:ph type="body" idx="1"/>
          </p:nvPr>
        </p:nvSpPr>
        <p:spPr>
          <a:xfrm>
            <a:off x="259307" y="1600200"/>
            <a:ext cx="8884693" cy="4254690"/>
          </a:xfrm>
        </p:spPr>
        <p:txBody>
          <a:bodyPr/>
          <a:lstStyle/>
          <a:p>
            <a:r>
              <a:rPr lang="en-US" sz="3200" dirty="0" smtClean="0"/>
              <a:t>Baptism and The Lord’s Supper (Communion) are two mandates or ordinances that Jesus gave to the church.</a:t>
            </a:r>
          </a:p>
          <a:p>
            <a:r>
              <a:rPr lang="en-US" sz="3200" dirty="0" smtClean="0"/>
              <a:t>The Catholic church refers to these mandates as well as others as sacraments. </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27796425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5142" y="274638"/>
            <a:ext cx="9681028" cy="1143000"/>
          </a:xfrm>
        </p:spPr>
        <p:txBody>
          <a:bodyPr/>
          <a:lstStyle/>
          <a:p>
            <a:pPr algn="ctr"/>
            <a:r>
              <a:rPr lang="en-US" b="1" dirty="0">
                <a:solidFill>
                  <a:srgbClr val="0070C0"/>
                </a:solidFill>
              </a:rPr>
              <a:t>The </a:t>
            </a:r>
            <a:r>
              <a:rPr lang="en-US" b="1" dirty="0" smtClean="0">
                <a:solidFill>
                  <a:srgbClr val="0070C0"/>
                </a:solidFill>
              </a:rPr>
              <a:t>Ordinances of the Church</a:t>
            </a:r>
            <a:endParaRPr lang="en-US" dirty="0"/>
          </a:p>
        </p:txBody>
      </p:sp>
      <p:sp>
        <p:nvSpPr>
          <p:cNvPr id="53251" name="Rectangle 3"/>
          <p:cNvSpPr>
            <a:spLocks noGrp="1" noChangeArrowheads="1"/>
          </p:cNvSpPr>
          <p:nvPr>
            <p:ph type="body" idx="1"/>
          </p:nvPr>
        </p:nvSpPr>
        <p:spPr>
          <a:xfrm>
            <a:off x="259307" y="1600200"/>
            <a:ext cx="4617493" cy="4254690"/>
          </a:xfrm>
        </p:spPr>
        <p:txBody>
          <a:bodyPr/>
          <a:lstStyle/>
          <a:p>
            <a:r>
              <a:rPr lang="en-US" sz="3200" dirty="0" smtClean="0"/>
              <a:t>Purpose of Baptism is to identify with Christ and </a:t>
            </a:r>
            <a:r>
              <a:rPr lang="en-US" sz="3200" dirty="0"/>
              <a:t>H</a:t>
            </a:r>
            <a:r>
              <a:rPr lang="en-US" sz="3200" dirty="0" smtClean="0"/>
              <a:t>is message</a:t>
            </a:r>
          </a:p>
          <a:p>
            <a:pPr lvl="1"/>
            <a:r>
              <a:rPr lang="en-US" dirty="0"/>
              <a:t>Peter said to them, “Repent, and each one of you be baptized in the name of Jesus Christ for the forgiveness of your sins, and you will receive the gift of the Holy </a:t>
            </a:r>
            <a:r>
              <a:rPr lang="en-US" dirty="0" smtClean="0"/>
              <a:t>Spirit (Acts 2:38).</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pic>
        <p:nvPicPr>
          <p:cNvPr id="7170" name="Picture 2" descr="http://www.revivechurch.org/Websites/revivechurch/Images/baptism%20pi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438400"/>
            <a:ext cx="4267200" cy="3200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3445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5142" y="274638"/>
            <a:ext cx="9681028" cy="1143000"/>
          </a:xfrm>
        </p:spPr>
        <p:txBody>
          <a:bodyPr/>
          <a:lstStyle/>
          <a:p>
            <a:pPr algn="ctr"/>
            <a:r>
              <a:rPr lang="en-US" b="1" dirty="0">
                <a:solidFill>
                  <a:srgbClr val="0070C0"/>
                </a:solidFill>
              </a:rPr>
              <a:t>The </a:t>
            </a:r>
            <a:r>
              <a:rPr lang="en-US" b="1" dirty="0" smtClean="0">
                <a:solidFill>
                  <a:srgbClr val="0070C0"/>
                </a:solidFill>
              </a:rPr>
              <a:t>Ordinances of the Church</a:t>
            </a:r>
            <a:endParaRPr lang="en-US" dirty="0"/>
          </a:p>
        </p:txBody>
      </p:sp>
      <p:sp>
        <p:nvSpPr>
          <p:cNvPr id="53251" name="Rectangle 3"/>
          <p:cNvSpPr>
            <a:spLocks noGrp="1" noChangeArrowheads="1"/>
          </p:cNvSpPr>
          <p:nvPr>
            <p:ph type="body" idx="1"/>
          </p:nvPr>
        </p:nvSpPr>
        <p:spPr>
          <a:xfrm>
            <a:off x="2" y="1371600"/>
            <a:ext cx="6095998" cy="4483290"/>
          </a:xfrm>
        </p:spPr>
        <p:txBody>
          <a:bodyPr/>
          <a:lstStyle/>
          <a:p>
            <a:r>
              <a:rPr lang="en-US" sz="2800" dirty="0" smtClean="0">
                <a:solidFill>
                  <a:srgbClr val="C00000"/>
                </a:solidFill>
              </a:rPr>
              <a:t>The Purpose of the Lord’s Supper (Communion) is to remember what Jesus did for us on the cross</a:t>
            </a:r>
          </a:p>
          <a:p>
            <a:pPr lvl="1"/>
            <a:r>
              <a:rPr lang="en-US" dirty="0" smtClean="0"/>
              <a:t>[T]he </a:t>
            </a:r>
            <a:r>
              <a:rPr lang="en-US" dirty="0"/>
              <a:t>Lord Jesus on the night in which he was betrayed took bread, </a:t>
            </a:r>
            <a:r>
              <a:rPr lang="en-US" dirty="0" smtClean="0"/>
              <a:t>and </a:t>
            </a:r>
            <a:r>
              <a:rPr lang="en-US" dirty="0"/>
              <a:t>after he had given thanks he broke it and said, “This is my body, which is for you. Do this in remembrance of me</a:t>
            </a:r>
            <a:r>
              <a:rPr lang="en-US" dirty="0" smtClean="0"/>
              <a:t>.” </a:t>
            </a:r>
            <a:r>
              <a:rPr lang="en-US" dirty="0"/>
              <a:t>In the same way, he also took the cup after supper, saying, “This cup is the new covenant in my blood. Do this, every time you drink it, in remembrance of me.” </a:t>
            </a:r>
            <a:r>
              <a:rPr lang="en-US" dirty="0" smtClean="0"/>
              <a:t>(1 </a:t>
            </a:r>
            <a:r>
              <a:rPr lang="en-US" dirty="0" err="1" smtClean="0"/>
              <a:t>Cor</a:t>
            </a:r>
            <a:r>
              <a:rPr lang="en-US" dirty="0" smtClean="0"/>
              <a:t> 11:23-25)</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pic>
        <p:nvPicPr>
          <p:cNvPr id="6146" name="Picture 2" descr="http://1.bp.blogspot.com/-V18p0BHPqzg/T6AXMLMm80I/AAAAAAAAA5w/K9twUVv3x-0/s1600/Holy+Communi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438400"/>
            <a:ext cx="3048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4242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5142" y="274638"/>
            <a:ext cx="9681028" cy="1143000"/>
          </a:xfrm>
        </p:spPr>
        <p:txBody>
          <a:bodyPr/>
          <a:lstStyle/>
          <a:p>
            <a:pPr algn="ctr"/>
            <a:r>
              <a:rPr lang="en-US" b="1" dirty="0">
                <a:solidFill>
                  <a:srgbClr val="0070C0"/>
                </a:solidFill>
              </a:rPr>
              <a:t>The </a:t>
            </a:r>
            <a:r>
              <a:rPr lang="en-US" b="1" dirty="0" smtClean="0">
                <a:solidFill>
                  <a:srgbClr val="0070C0"/>
                </a:solidFill>
              </a:rPr>
              <a:t>Organization of the Church</a:t>
            </a:r>
            <a:endParaRPr lang="en-US" dirty="0"/>
          </a:p>
        </p:txBody>
      </p:sp>
      <p:sp>
        <p:nvSpPr>
          <p:cNvPr id="53251" name="Rectangle 3"/>
          <p:cNvSpPr>
            <a:spLocks noGrp="1" noChangeArrowheads="1"/>
          </p:cNvSpPr>
          <p:nvPr>
            <p:ph type="body" idx="1"/>
          </p:nvPr>
        </p:nvSpPr>
        <p:spPr>
          <a:xfrm>
            <a:off x="1" y="1600200"/>
            <a:ext cx="9144000" cy="4254690"/>
          </a:xfrm>
        </p:spPr>
        <p:txBody>
          <a:bodyPr/>
          <a:lstStyle/>
          <a:p>
            <a:r>
              <a:rPr lang="en-US" sz="3200" dirty="0" smtClean="0"/>
              <a:t>Types of Church Government</a:t>
            </a:r>
          </a:p>
          <a:p>
            <a:pPr lvl="1"/>
            <a:r>
              <a:rPr lang="en-US" u="sng" dirty="0" smtClean="0"/>
              <a:t>National Government</a:t>
            </a:r>
            <a:r>
              <a:rPr lang="en-US" dirty="0" smtClean="0"/>
              <a:t>: Churches that are headed by the State (Anglican Church of England or Lutheran Church of Germany)</a:t>
            </a:r>
          </a:p>
          <a:p>
            <a:pPr lvl="1"/>
            <a:r>
              <a:rPr lang="en-US" u="sng" dirty="0" smtClean="0"/>
              <a:t>Hierarchical Government:</a:t>
            </a:r>
            <a:r>
              <a:rPr lang="en-US" dirty="0"/>
              <a:t> </a:t>
            </a:r>
            <a:r>
              <a:rPr lang="en-US" dirty="0" smtClean="0"/>
              <a:t>The body of clergy is divided into various ranks reporting eventually to a single person like the Pope (Roman Catholic Church, Episcopal and Orthodox and Anglican (in Part).</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41424191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5142" y="274638"/>
            <a:ext cx="9681028" cy="1143000"/>
          </a:xfrm>
        </p:spPr>
        <p:txBody>
          <a:bodyPr/>
          <a:lstStyle/>
          <a:p>
            <a:pPr algn="ctr"/>
            <a:r>
              <a:rPr lang="en-US" b="1" dirty="0">
                <a:solidFill>
                  <a:srgbClr val="0070C0"/>
                </a:solidFill>
              </a:rPr>
              <a:t>The </a:t>
            </a:r>
            <a:r>
              <a:rPr lang="en-US" b="1" dirty="0" smtClean="0">
                <a:solidFill>
                  <a:srgbClr val="0070C0"/>
                </a:solidFill>
              </a:rPr>
              <a:t>Organization of the Church</a:t>
            </a:r>
            <a:endParaRPr lang="en-US" dirty="0"/>
          </a:p>
        </p:txBody>
      </p:sp>
      <p:sp>
        <p:nvSpPr>
          <p:cNvPr id="53251" name="Rectangle 3"/>
          <p:cNvSpPr>
            <a:spLocks noGrp="1" noChangeArrowheads="1"/>
          </p:cNvSpPr>
          <p:nvPr>
            <p:ph type="body" idx="1"/>
          </p:nvPr>
        </p:nvSpPr>
        <p:spPr>
          <a:xfrm>
            <a:off x="1" y="1600200"/>
            <a:ext cx="9144000" cy="4254690"/>
          </a:xfrm>
        </p:spPr>
        <p:txBody>
          <a:bodyPr/>
          <a:lstStyle/>
          <a:p>
            <a:r>
              <a:rPr lang="en-US" sz="3200" dirty="0" smtClean="0"/>
              <a:t>Types of Church Government</a:t>
            </a:r>
          </a:p>
          <a:p>
            <a:pPr lvl="1"/>
            <a:r>
              <a:rPr lang="en-US" u="sng" dirty="0" smtClean="0"/>
              <a:t>Congregation Government</a:t>
            </a:r>
            <a:r>
              <a:rPr lang="en-US" dirty="0" smtClean="0"/>
              <a:t>: Ultimate authority for the church rests with the members themselves, ministry, budget, choosing leaders </a:t>
            </a:r>
            <a:r>
              <a:rPr lang="en-US" dirty="0" err="1" smtClean="0"/>
              <a:t>etc</a:t>
            </a:r>
            <a:r>
              <a:rPr lang="en-US" dirty="0" smtClean="0"/>
              <a:t> (Some Baptist churches)</a:t>
            </a:r>
          </a:p>
          <a:p>
            <a:pPr lvl="1"/>
            <a:r>
              <a:rPr lang="en-US" u="sng" dirty="0" smtClean="0"/>
              <a:t>Regional Federal Government</a:t>
            </a:r>
            <a:r>
              <a:rPr lang="en-US" dirty="0" smtClean="0"/>
              <a:t>: Synods and General Assemblies appoint pastors, determine doctrine </a:t>
            </a:r>
            <a:r>
              <a:rPr lang="en-US" dirty="0" err="1" smtClean="0"/>
              <a:t>etc</a:t>
            </a:r>
            <a:r>
              <a:rPr lang="en-US" dirty="0" smtClean="0"/>
              <a:t> Presbyterian, Lutheran and some Reformed </a:t>
            </a:r>
          </a:p>
          <a:p>
            <a:pPr lvl="1"/>
            <a:r>
              <a:rPr lang="en-US" u="sng" dirty="0"/>
              <a:t>Local Federal </a:t>
            </a:r>
            <a:r>
              <a:rPr lang="en-US" u="sng" dirty="0" smtClean="0"/>
              <a:t>Government</a:t>
            </a:r>
            <a:r>
              <a:rPr lang="en-US" dirty="0" smtClean="0"/>
              <a:t>: Elders/Pastors in the local church are ultimately responsible for governing the church (Brethren, Bible Churches Some Baptist and Reformed).</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6605680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5142" y="274638"/>
            <a:ext cx="9681028" cy="1143000"/>
          </a:xfrm>
        </p:spPr>
        <p:txBody>
          <a:bodyPr/>
          <a:lstStyle/>
          <a:p>
            <a:pPr algn="ctr"/>
            <a:r>
              <a:rPr lang="en-US" b="1" dirty="0">
                <a:solidFill>
                  <a:srgbClr val="0070C0"/>
                </a:solidFill>
              </a:rPr>
              <a:t>The </a:t>
            </a:r>
            <a:r>
              <a:rPr lang="en-US" b="1" dirty="0" smtClean="0">
                <a:solidFill>
                  <a:srgbClr val="0070C0"/>
                </a:solidFill>
              </a:rPr>
              <a:t>Organization of the Church</a:t>
            </a:r>
            <a:endParaRPr lang="en-US" dirty="0"/>
          </a:p>
        </p:txBody>
      </p:sp>
      <p:sp>
        <p:nvSpPr>
          <p:cNvPr id="53251" name="Rectangle 3"/>
          <p:cNvSpPr>
            <a:spLocks noGrp="1" noChangeArrowheads="1"/>
          </p:cNvSpPr>
          <p:nvPr>
            <p:ph type="body" idx="1"/>
          </p:nvPr>
        </p:nvSpPr>
        <p:spPr>
          <a:xfrm>
            <a:off x="1" y="1600200"/>
            <a:ext cx="9144000" cy="4254690"/>
          </a:xfrm>
        </p:spPr>
        <p:txBody>
          <a:bodyPr/>
          <a:lstStyle/>
          <a:p>
            <a:r>
              <a:rPr lang="en-US" sz="3200" dirty="0" smtClean="0"/>
              <a:t>Leadership of the church</a:t>
            </a:r>
          </a:p>
          <a:p>
            <a:pPr lvl="1"/>
            <a:r>
              <a:rPr lang="en-US" sz="3200" dirty="0" smtClean="0"/>
              <a:t>Pastors/Elders</a:t>
            </a:r>
          </a:p>
          <a:p>
            <a:pPr lvl="2"/>
            <a:r>
              <a:rPr lang="en-US" sz="2800" dirty="0"/>
              <a:t>Paul to Titus: </a:t>
            </a:r>
            <a:r>
              <a:rPr lang="en-US" sz="2800" dirty="0" smtClean="0"/>
              <a:t>The </a:t>
            </a:r>
            <a:r>
              <a:rPr lang="en-US" sz="2800" dirty="0"/>
              <a:t>reason I left you in Crete was to set in order the remaining matters and to appoint elders in every town, as I directed </a:t>
            </a:r>
            <a:r>
              <a:rPr lang="en-US" sz="2800" dirty="0" smtClean="0"/>
              <a:t>you (Titus 1:5).</a:t>
            </a:r>
          </a:p>
          <a:p>
            <a:pPr lvl="2"/>
            <a:r>
              <a:rPr lang="en-US" sz="2800" dirty="0" smtClean="0"/>
              <a:t>Men who are spiritual qualified (Titus 1; 1 Tim 3)</a:t>
            </a:r>
          </a:p>
          <a:p>
            <a:pPr lvl="2"/>
            <a:r>
              <a:rPr lang="en-US" sz="2800" dirty="0" smtClean="0"/>
              <a:t>Multiple Leadership</a:t>
            </a:r>
          </a:p>
          <a:p>
            <a:pPr lvl="2"/>
            <a:r>
              <a:rPr lang="en-US" sz="2800" dirty="0" smtClean="0"/>
              <a:t>Responsible to Shepherd the Flock of God (1 Pet 5:20) </a:t>
            </a:r>
          </a:p>
          <a:p>
            <a:pPr marL="457200" lvl="1" indent="0">
              <a:buNone/>
            </a:pPr>
            <a:endParaRPr lang="en-US" sz="3200"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2337763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5142" y="274638"/>
            <a:ext cx="9681028" cy="1143000"/>
          </a:xfrm>
        </p:spPr>
        <p:txBody>
          <a:bodyPr/>
          <a:lstStyle/>
          <a:p>
            <a:pPr algn="ctr"/>
            <a:r>
              <a:rPr lang="en-US" b="1" dirty="0">
                <a:solidFill>
                  <a:srgbClr val="0070C0"/>
                </a:solidFill>
              </a:rPr>
              <a:t>The </a:t>
            </a:r>
            <a:r>
              <a:rPr lang="en-US" b="1" dirty="0" smtClean="0">
                <a:solidFill>
                  <a:srgbClr val="0070C0"/>
                </a:solidFill>
              </a:rPr>
              <a:t>Organization of the Church</a:t>
            </a:r>
            <a:endParaRPr lang="en-US" dirty="0"/>
          </a:p>
        </p:txBody>
      </p:sp>
      <p:sp>
        <p:nvSpPr>
          <p:cNvPr id="53251" name="Rectangle 3"/>
          <p:cNvSpPr>
            <a:spLocks noGrp="1" noChangeArrowheads="1"/>
          </p:cNvSpPr>
          <p:nvPr>
            <p:ph type="body" idx="1"/>
          </p:nvPr>
        </p:nvSpPr>
        <p:spPr>
          <a:xfrm>
            <a:off x="1" y="1600200"/>
            <a:ext cx="9144000" cy="4254690"/>
          </a:xfrm>
        </p:spPr>
        <p:txBody>
          <a:bodyPr/>
          <a:lstStyle/>
          <a:p>
            <a:r>
              <a:rPr lang="en-US" sz="3200" dirty="0" smtClean="0"/>
              <a:t>Leadership of the church</a:t>
            </a:r>
          </a:p>
          <a:p>
            <a:pPr lvl="1"/>
            <a:r>
              <a:rPr lang="en-US" sz="3200" dirty="0" smtClean="0"/>
              <a:t>Deacons</a:t>
            </a:r>
          </a:p>
          <a:p>
            <a:pPr lvl="2"/>
            <a:r>
              <a:rPr lang="en-US" sz="2000" dirty="0" smtClean="0"/>
              <a:t>Now </a:t>
            </a:r>
            <a:r>
              <a:rPr lang="en-US" sz="2000" dirty="0"/>
              <a:t>in those days, when the disciples were growing in number, a complaint arose on the part of the Greek-speaking Jews against the native Hebraic Jews, because their widows were being overlooked in the daily distribution of food. </a:t>
            </a:r>
            <a:r>
              <a:rPr lang="en-US" sz="2000" dirty="0" smtClean="0"/>
              <a:t>So </a:t>
            </a:r>
            <a:r>
              <a:rPr lang="en-US" sz="2000" dirty="0"/>
              <a:t>the twelve called the whole group of the disciples together and said, “It is not right for us to neglect the word of God to wait on tables. </a:t>
            </a:r>
            <a:r>
              <a:rPr lang="en-US" sz="2000" dirty="0" smtClean="0"/>
              <a:t>But </a:t>
            </a:r>
            <a:r>
              <a:rPr lang="en-US" sz="2000" dirty="0"/>
              <a:t>carefully select from among you, brothers, seven men who are well-attested, full of the Spirit and of wisdom, whom we may put in charge of this necessary </a:t>
            </a:r>
            <a:r>
              <a:rPr lang="en-US" sz="2000" dirty="0" smtClean="0"/>
              <a:t>task (Acts 6:1-3)</a:t>
            </a:r>
          </a:p>
          <a:p>
            <a:pPr lvl="2"/>
            <a:r>
              <a:rPr lang="en-US" sz="2800" dirty="0" smtClean="0"/>
              <a:t>Spiritual qualified (Acts 6; 1 Tim 3)</a:t>
            </a:r>
          </a:p>
          <a:p>
            <a:pPr lvl="2"/>
            <a:r>
              <a:rPr lang="en-US" sz="2800" dirty="0" smtClean="0"/>
              <a:t>Responsible to serve the needs of the church under the leadership of the pastors/elders</a:t>
            </a:r>
            <a:endParaRPr lang="en-US" sz="3200"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38160275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5142" y="274638"/>
            <a:ext cx="9441542" cy="1143000"/>
          </a:xfrm>
        </p:spPr>
        <p:txBody>
          <a:bodyPr/>
          <a:lstStyle/>
          <a:p>
            <a:pPr algn="ctr"/>
            <a:r>
              <a:rPr lang="en-US" b="1" dirty="0" smtClean="0">
                <a:solidFill>
                  <a:srgbClr val="0070C0"/>
                </a:solidFill>
              </a:rPr>
              <a:t>The Distinction between Israel and  the Church</a:t>
            </a:r>
            <a:endParaRPr lang="en-US" dirty="0"/>
          </a:p>
        </p:txBody>
      </p:sp>
      <p:sp>
        <p:nvSpPr>
          <p:cNvPr id="53251" name="Rectangle 3"/>
          <p:cNvSpPr>
            <a:spLocks noGrp="1" noChangeArrowheads="1"/>
          </p:cNvSpPr>
          <p:nvPr>
            <p:ph type="body" idx="1"/>
          </p:nvPr>
        </p:nvSpPr>
        <p:spPr>
          <a:xfrm>
            <a:off x="259307" y="1600200"/>
            <a:ext cx="8884693" cy="4254690"/>
          </a:xfrm>
        </p:spPr>
        <p:txBody>
          <a:bodyPr/>
          <a:lstStyle/>
          <a:p>
            <a:r>
              <a:rPr lang="en-US" sz="3200" dirty="0" smtClean="0"/>
              <a:t>How do I distinguish between Israel and the Church?</a:t>
            </a:r>
          </a:p>
          <a:p>
            <a:r>
              <a:rPr lang="en-US" sz="2800" dirty="0" smtClean="0"/>
              <a:t>Church = Jew and Gentile who believe in Jesus and are baptized into the body of Christ</a:t>
            </a:r>
          </a:p>
          <a:p>
            <a:r>
              <a:rPr lang="en-US" sz="2800" dirty="0" smtClean="0"/>
              <a:t>Israel (2515 times in the OT and 68 in the NT) refers ethnically to the descendants of Abraham that came though Isaac and Jacob.</a:t>
            </a:r>
          </a:p>
          <a:p>
            <a:r>
              <a:rPr lang="en-US" sz="2800" dirty="0" smtClean="0"/>
              <a:t>Sometimes the term is qualified with a word like “true” to reflect the idea of saved Israel. </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18047400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5142" y="274638"/>
            <a:ext cx="9441542" cy="1143000"/>
          </a:xfrm>
        </p:spPr>
        <p:txBody>
          <a:bodyPr/>
          <a:lstStyle/>
          <a:p>
            <a:pPr algn="ctr"/>
            <a:r>
              <a:rPr lang="en-US" b="1" dirty="0" smtClean="0">
                <a:solidFill>
                  <a:srgbClr val="0070C0"/>
                </a:solidFill>
              </a:rPr>
              <a:t>The Distinction between Israel and  the Church</a:t>
            </a:r>
            <a:endParaRPr lang="en-US" dirty="0"/>
          </a:p>
        </p:txBody>
      </p:sp>
      <p:sp>
        <p:nvSpPr>
          <p:cNvPr id="53251" name="Rectangle 3"/>
          <p:cNvSpPr>
            <a:spLocks noGrp="1" noChangeArrowheads="1"/>
          </p:cNvSpPr>
          <p:nvPr>
            <p:ph type="body" idx="1"/>
          </p:nvPr>
        </p:nvSpPr>
        <p:spPr>
          <a:xfrm>
            <a:off x="259307" y="1600200"/>
            <a:ext cx="8884693" cy="4495800"/>
          </a:xfrm>
        </p:spPr>
        <p:txBody>
          <a:bodyPr/>
          <a:lstStyle/>
          <a:p>
            <a:r>
              <a:rPr lang="en-US" sz="3200" dirty="0" smtClean="0"/>
              <a:t>Israel was under the Old Covenant the Church is under the provisions of the New Covenant.</a:t>
            </a:r>
          </a:p>
          <a:p>
            <a:r>
              <a:rPr lang="en-US" sz="2800" dirty="0" smtClean="0"/>
              <a:t>The Old Covenant included: </a:t>
            </a:r>
            <a:r>
              <a:rPr lang="en-US" sz="2000" dirty="0" smtClean="0"/>
              <a:t>Animal Sacrifices, Proscribed Festivals, Dietary laws, Sabbath Keeping (Meeting on Saturday), Moral laws and penalties for violation</a:t>
            </a:r>
          </a:p>
          <a:p>
            <a:r>
              <a:rPr lang="en-US" sz="2800" dirty="0" smtClean="0"/>
              <a:t>The Church is under the provisions of the New Covenant and directly stated requirements for it are included in the gospels and epistles.</a:t>
            </a:r>
          </a:p>
          <a:p>
            <a:r>
              <a:rPr lang="en-US" sz="2800" dirty="0" smtClean="0"/>
              <a:t>There is both continuity and discontinuity in the relationship of these covenants to each other.</a:t>
            </a:r>
            <a:endParaRPr lang="en-US" sz="2800" dirty="0"/>
          </a:p>
          <a:p>
            <a:endParaRPr lang="en-US" sz="3200" dirty="0" smtClean="0"/>
          </a:p>
          <a:p>
            <a:endParaRPr lang="en-US" sz="3200"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dirty="0"/>
          </a:p>
        </p:txBody>
      </p:sp>
    </p:spTree>
    <p:extLst>
      <p:ext uri="{BB962C8B-B14F-4D97-AF65-F5344CB8AC3E}">
        <p14:creationId xmlns:p14="http://schemas.microsoft.com/office/powerpoint/2010/main" val="36944795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anim calcmode="lin" valueType="num">
                                      <p:cBhvr additive="base">
                                        <p:cTn id="7"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animEffect transition="in" filter="fade">
                                      <p:cBhvr>
                                        <p:cTn id="13" dur="500"/>
                                        <p:tgtEl>
                                          <p:spTgt spid="5325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3251">
                                            <p:txEl>
                                              <p:pRg st="3" end="3"/>
                                            </p:txEl>
                                          </p:spTgt>
                                        </p:tgtEl>
                                        <p:attrNameLst>
                                          <p:attrName>style.visibility</p:attrName>
                                        </p:attrNameLst>
                                      </p:cBhvr>
                                      <p:to>
                                        <p:strVal val="visible"/>
                                      </p:to>
                                    </p:set>
                                    <p:animEffect transition="in" filter="fade">
                                      <p:cBhvr>
                                        <p:cTn id="18"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274638"/>
            <a:ext cx="9020175" cy="1143000"/>
          </a:xfrm>
        </p:spPr>
        <p:txBody>
          <a:bodyPr/>
          <a:lstStyle/>
          <a:p>
            <a:pPr algn="ctr"/>
            <a:r>
              <a:rPr lang="en-US" sz="3600" b="1" dirty="0" smtClean="0">
                <a:solidFill>
                  <a:srgbClr val="0070C0"/>
                </a:solidFill>
              </a:rPr>
              <a:t>10 Reasons People do not go to Church</a:t>
            </a:r>
            <a:br>
              <a:rPr lang="en-US" sz="3600" b="1" dirty="0" smtClean="0">
                <a:solidFill>
                  <a:srgbClr val="0070C0"/>
                </a:solidFill>
              </a:rPr>
            </a:br>
            <a:r>
              <a:rPr lang="en-US" sz="1000" dirty="0"/>
              <a:t/>
            </a:r>
            <a:br>
              <a:rPr lang="en-US" sz="1000" dirty="0"/>
            </a:br>
            <a:endParaRPr lang="en-US" sz="1000" b="1" dirty="0">
              <a:solidFill>
                <a:srgbClr val="0070C0"/>
              </a:solidFill>
            </a:endParaRPr>
          </a:p>
        </p:txBody>
      </p:sp>
      <p:sp>
        <p:nvSpPr>
          <p:cNvPr id="53251" name="Rectangle 3"/>
          <p:cNvSpPr>
            <a:spLocks noGrp="1" noChangeArrowheads="1"/>
          </p:cNvSpPr>
          <p:nvPr>
            <p:ph type="body" idx="1"/>
          </p:nvPr>
        </p:nvSpPr>
        <p:spPr>
          <a:xfrm>
            <a:off x="-36286" y="1600200"/>
            <a:ext cx="9144000" cy="4254690"/>
          </a:xfrm>
        </p:spPr>
        <p:txBody>
          <a:bodyPr/>
          <a:lstStyle/>
          <a:p>
            <a:r>
              <a:rPr lang="en-US" sz="3200" b="1" dirty="0" smtClean="0"/>
              <a:t>Reason </a:t>
            </a:r>
            <a:r>
              <a:rPr lang="en-US" sz="3200" b="1" dirty="0"/>
              <a:t>1 - </a:t>
            </a:r>
            <a:r>
              <a:rPr lang="en-US" sz="3200" b="1" dirty="0" smtClean="0"/>
              <a:t>Christians are judgmental </a:t>
            </a:r>
            <a:r>
              <a:rPr lang="en-US" sz="3200" b="1" dirty="0"/>
              <a:t>and </a:t>
            </a:r>
            <a:r>
              <a:rPr lang="en-US" sz="3200" b="1" dirty="0" smtClean="0"/>
              <a:t>negative.</a:t>
            </a:r>
            <a:endParaRPr lang="en-US" sz="3200" b="1" dirty="0"/>
          </a:p>
          <a:p>
            <a:r>
              <a:rPr lang="en-US" sz="3200" b="1" dirty="0"/>
              <a:t>Reason 2 -Church is boring.</a:t>
            </a:r>
          </a:p>
          <a:p>
            <a:r>
              <a:rPr lang="en-US" sz="3200" b="1" dirty="0"/>
              <a:t>Reason 3 The church is exclusive.</a:t>
            </a:r>
          </a:p>
          <a:p>
            <a:r>
              <a:rPr lang="en-US" sz="3200" b="1" dirty="0"/>
              <a:t>Reason 4  Christians are homophobic.</a:t>
            </a:r>
          </a:p>
          <a:p>
            <a:r>
              <a:rPr lang="en-US" sz="3200" b="1" dirty="0"/>
              <a:t>Reason 5  'I don't like organized religion</a:t>
            </a:r>
            <a:r>
              <a:rPr lang="en-US" sz="3200" b="1" dirty="0" smtClean="0"/>
              <a:t>'</a:t>
            </a:r>
            <a:endParaRPr lang="en-US" sz="3200" b="1" dirty="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
        <p:nvSpPr>
          <p:cNvPr id="3" name="TextBox 2"/>
          <p:cNvSpPr txBox="1"/>
          <p:nvPr/>
        </p:nvSpPr>
        <p:spPr>
          <a:xfrm>
            <a:off x="152400" y="5486400"/>
            <a:ext cx="8991600" cy="523220"/>
          </a:xfrm>
          <a:prstGeom prst="rect">
            <a:avLst/>
          </a:prstGeom>
          <a:noFill/>
        </p:spPr>
        <p:txBody>
          <a:bodyPr wrap="square" rtlCol="0">
            <a:spAutoFit/>
          </a:bodyPr>
          <a:lstStyle/>
          <a:p>
            <a:r>
              <a:rPr lang="en-US" sz="1400" dirty="0"/>
              <a:t>Pete </a:t>
            </a:r>
            <a:r>
              <a:rPr lang="en-US" sz="1400" dirty="0" err="1"/>
              <a:t>Brookshaw</a:t>
            </a:r>
            <a:r>
              <a:rPr lang="en-US" sz="1400" dirty="0"/>
              <a:t>, </a:t>
            </a:r>
            <a:r>
              <a:rPr lang="en-US" sz="1400" u="sng" dirty="0">
                <a:hlinkClick r:id="rId2"/>
              </a:rPr>
              <a:t>http://www.petebrookshaw.com/2012/08/10-reasons-why-people-dont-go-to-church.html#.UOStWnexm4k</a:t>
            </a:r>
            <a:r>
              <a:rPr lang="en-US" sz="1400" dirty="0"/>
              <a:t> (Date accessed Jan 2, 2013).</a:t>
            </a:r>
          </a:p>
        </p:txBody>
      </p:sp>
    </p:spTree>
    <p:extLst>
      <p:ext uri="{BB962C8B-B14F-4D97-AF65-F5344CB8AC3E}">
        <p14:creationId xmlns:p14="http://schemas.microsoft.com/office/powerpoint/2010/main" val="19481029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 calcmode="lin" valueType="num">
                                      <p:cBhvr additive="base">
                                        <p:cTn id="25"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3251">
                                            <p:txEl>
                                              <p:pRg st="4" end="4"/>
                                            </p:txEl>
                                          </p:spTgt>
                                        </p:tgtEl>
                                        <p:attrNameLst>
                                          <p:attrName>style.visibility</p:attrName>
                                        </p:attrNameLst>
                                      </p:cBhvr>
                                      <p:to>
                                        <p:strVal val="visible"/>
                                      </p:to>
                                    </p:set>
                                    <p:anim calcmode="lin" valueType="num">
                                      <p:cBhvr additive="base">
                                        <p:cTn id="31"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5142" y="274638"/>
            <a:ext cx="9441542" cy="1143000"/>
          </a:xfrm>
        </p:spPr>
        <p:txBody>
          <a:bodyPr/>
          <a:lstStyle/>
          <a:p>
            <a:pPr algn="ctr"/>
            <a:r>
              <a:rPr lang="en-US" b="1" dirty="0" smtClean="0">
                <a:solidFill>
                  <a:srgbClr val="0070C0"/>
                </a:solidFill>
              </a:rPr>
              <a:t>The Distinction between Israel and  the Church</a:t>
            </a:r>
            <a:endParaRPr lang="en-US" dirty="0"/>
          </a:p>
        </p:txBody>
      </p:sp>
      <p:sp>
        <p:nvSpPr>
          <p:cNvPr id="53251" name="Rectangle 3"/>
          <p:cNvSpPr>
            <a:spLocks noGrp="1" noChangeArrowheads="1"/>
          </p:cNvSpPr>
          <p:nvPr>
            <p:ph type="body" idx="1"/>
          </p:nvPr>
        </p:nvSpPr>
        <p:spPr>
          <a:xfrm>
            <a:off x="1" y="1600200"/>
            <a:ext cx="9144000" cy="4254690"/>
          </a:xfrm>
        </p:spPr>
        <p:txBody>
          <a:bodyPr/>
          <a:lstStyle/>
          <a:p>
            <a:r>
              <a:rPr lang="en-US" sz="3200" dirty="0" smtClean="0"/>
              <a:t>There is a future for national Israel though in which all the promises God gave to them will </a:t>
            </a:r>
            <a:r>
              <a:rPr lang="en-US" sz="3200" dirty="0"/>
              <a:t>be fulfilled: </a:t>
            </a:r>
            <a:endParaRPr lang="en-US" sz="3200" dirty="0" smtClean="0"/>
          </a:p>
          <a:p>
            <a:pPr lvl="1"/>
            <a:r>
              <a:rPr lang="en-US" sz="2000" dirty="0" smtClean="0"/>
              <a:t>For </a:t>
            </a:r>
            <a:r>
              <a:rPr lang="en-US" sz="2000" dirty="0"/>
              <a:t>I do not want you to be ignorant of this mystery, brothers and sisters, so that you may not be conceited: A partial hardening has happened to Israel until the full number of the Gentiles has come in. </a:t>
            </a:r>
            <a:r>
              <a:rPr lang="en-US" sz="2000" dirty="0" smtClean="0"/>
              <a:t>And </a:t>
            </a:r>
            <a:r>
              <a:rPr lang="en-US" sz="2000" dirty="0"/>
              <a:t>so all Israel will be saved, as it is </a:t>
            </a:r>
            <a:r>
              <a:rPr lang="en-US" sz="2000" dirty="0" smtClean="0"/>
              <a:t>written, </a:t>
            </a:r>
            <a:r>
              <a:rPr lang="en-US" sz="2000" b="1" i="1" dirty="0" smtClean="0"/>
              <a:t>“The </a:t>
            </a:r>
            <a:r>
              <a:rPr lang="en-US" sz="2000" b="1" i="1" dirty="0"/>
              <a:t>Deliverer will come out of </a:t>
            </a:r>
            <a:r>
              <a:rPr lang="en-US" sz="2000" b="1" i="1" dirty="0" smtClean="0"/>
              <a:t>Zion;</a:t>
            </a:r>
            <a:r>
              <a:rPr lang="en-US" sz="2000" dirty="0" smtClean="0"/>
              <a:t> </a:t>
            </a:r>
            <a:r>
              <a:rPr lang="en-US" sz="2000" b="1" i="1" dirty="0" smtClean="0"/>
              <a:t>he </a:t>
            </a:r>
            <a:r>
              <a:rPr lang="en-US" sz="2000" b="1" i="1" dirty="0"/>
              <a:t>will remove ungodliness from </a:t>
            </a:r>
            <a:r>
              <a:rPr lang="en-US" sz="2000" b="1" i="1" dirty="0" smtClean="0"/>
              <a:t>Jacob</a:t>
            </a:r>
            <a:r>
              <a:rPr lang="en-US" sz="2000" dirty="0" smtClean="0"/>
              <a:t>. </a:t>
            </a:r>
            <a:r>
              <a:rPr lang="en-US" sz="2000" b="1" i="1" dirty="0" smtClean="0"/>
              <a:t>And </a:t>
            </a:r>
            <a:r>
              <a:rPr lang="en-US" sz="2000" b="1" i="1" dirty="0"/>
              <a:t>this is my covenant with </a:t>
            </a:r>
            <a:r>
              <a:rPr lang="en-US" sz="2000" b="1" i="1" dirty="0" smtClean="0"/>
              <a:t>them</a:t>
            </a:r>
            <a:r>
              <a:rPr lang="en-US" sz="2000" dirty="0" smtClean="0"/>
              <a:t>, </a:t>
            </a:r>
            <a:r>
              <a:rPr lang="en-US" sz="2000" b="1" i="1" dirty="0" smtClean="0"/>
              <a:t>when </a:t>
            </a:r>
            <a:r>
              <a:rPr lang="en-US" sz="2000" b="1" i="1" dirty="0"/>
              <a:t>I take away their sins</a:t>
            </a:r>
            <a:r>
              <a:rPr lang="en-US" sz="2000" b="1" i="1" dirty="0" smtClean="0"/>
              <a:t>.”</a:t>
            </a:r>
            <a:r>
              <a:rPr lang="en-US" sz="2000" dirty="0" smtClean="0"/>
              <a:t> In </a:t>
            </a:r>
            <a:r>
              <a:rPr lang="en-US" sz="2000" dirty="0"/>
              <a:t>regard to the gospel they are enemies for your sake, but in regard to election they are dearly loved for the sake of the fathers.  </a:t>
            </a:r>
            <a:r>
              <a:rPr lang="en-US" sz="2000" dirty="0" smtClean="0"/>
              <a:t>For </a:t>
            </a:r>
            <a:r>
              <a:rPr lang="en-US" sz="2000" dirty="0"/>
              <a:t>the gifts and the call of God are irrevocable. </a:t>
            </a:r>
          </a:p>
          <a:p>
            <a:endParaRPr lang="en-US" sz="3200" dirty="0" smtClean="0"/>
          </a:p>
          <a:p>
            <a:endParaRPr lang="en-US" sz="3200"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7934679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anim calcmode="lin" valueType="num">
                                      <p:cBhvr additive="base">
                                        <p:cTn id="7"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5142" y="274638"/>
            <a:ext cx="9441542" cy="1143000"/>
          </a:xfrm>
        </p:spPr>
        <p:txBody>
          <a:bodyPr/>
          <a:lstStyle/>
          <a:p>
            <a:pPr algn="ctr"/>
            <a:r>
              <a:rPr lang="en-US" b="1" dirty="0" smtClean="0">
                <a:solidFill>
                  <a:srgbClr val="0070C0"/>
                </a:solidFill>
              </a:rPr>
              <a:t>Importance of Meeting in Church</a:t>
            </a:r>
            <a:endParaRPr lang="en-US" dirty="0"/>
          </a:p>
        </p:txBody>
      </p:sp>
      <p:sp>
        <p:nvSpPr>
          <p:cNvPr id="53251" name="Rectangle 3"/>
          <p:cNvSpPr>
            <a:spLocks noGrp="1" noChangeArrowheads="1"/>
          </p:cNvSpPr>
          <p:nvPr>
            <p:ph type="body" idx="1"/>
          </p:nvPr>
        </p:nvSpPr>
        <p:spPr>
          <a:xfrm>
            <a:off x="0" y="1600200"/>
            <a:ext cx="4876799" cy="4254690"/>
          </a:xfrm>
        </p:spPr>
        <p:txBody>
          <a:bodyPr/>
          <a:lstStyle/>
          <a:p>
            <a:r>
              <a:rPr lang="en-US" dirty="0" smtClean="0"/>
              <a:t>And </a:t>
            </a:r>
            <a:r>
              <a:rPr lang="en-US" dirty="0"/>
              <a:t>let us take thought of how to spur one another on to love and good works</a:t>
            </a:r>
            <a:r>
              <a:rPr lang="en-US" dirty="0" smtClean="0"/>
              <a:t>, </a:t>
            </a:r>
            <a:r>
              <a:rPr lang="en-US" dirty="0"/>
              <a:t>not abandoning our own meetings, as some are in the habit of doing, but encouraging each other, and even more so because you see the day drawing </a:t>
            </a:r>
            <a:r>
              <a:rPr lang="en-US" dirty="0" smtClean="0"/>
              <a:t>near (</a:t>
            </a:r>
            <a:r>
              <a:rPr lang="en-US" dirty="0" err="1" smtClean="0"/>
              <a:t>Hb</a:t>
            </a:r>
            <a:r>
              <a:rPr lang="en-US" dirty="0" smtClean="0"/>
              <a:t> 10:24-25).</a:t>
            </a:r>
          </a:p>
          <a:p>
            <a:r>
              <a:rPr lang="en-US" dirty="0" smtClean="0"/>
              <a:t>Penguins cannot survive the external conditions in Antarctica if they do not stick together</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pic>
        <p:nvPicPr>
          <p:cNvPr id="8194" name="Picture 2" descr="http://www.janniefunster.com/wp-content/uploads/2010/03/Emperor_Hudd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600200"/>
            <a:ext cx="426720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47400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anim calcmode="lin" valueType="num">
                                      <p:cBhvr additive="base">
                                        <p:cTn id="11"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325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194"/>
                                        </p:tgtEl>
                                        <p:attrNameLst>
                                          <p:attrName>style.visibility</p:attrName>
                                        </p:attrNameLst>
                                      </p:cBhvr>
                                      <p:to>
                                        <p:strVal val="visible"/>
                                      </p:to>
                                    </p:set>
                                    <p:anim calcmode="lin" valueType="num">
                                      <p:cBhvr additive="base">
                                        <p:cTn id="15" dur="500" fill="hold"/>
                                        <p:tgtEl>
                                          <p:spTgt spid="8194"/>
                                        </p:tgtEl>
                                        <p:attrNameLst>
                                          <p:attrName>ppt_x</p:attrName>
                                        </p:attrNameLst>
                                      </p:cBhvr>
                                      <p:tavLst>
                                        <p:tav tm="0">
                                          <p:val>
                                            <p:strVal val="#ppt_x"/>
                                          </p:val>
                                        </p:tav>
                                        <p:tav tm="100000">
                                          <p:val>
                                            <p:strVal val="#ppt_x"/>
                                          </p:val>
                                        </p:tav>
                                      </p:tavLst>
                                    </p:anim>
                                    <p:anim calcmode="lin" valueType="num">
                                      <p:cBhvr additive="base">
                                        <p:cTn id="16"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b="1" dirty="0" smtClean="0">
                <a:solidFill>
                  <a:srgbClr val="7030A0"/>
                </a:solidFill>
                <a:cs typeface="Times New Roman" pitchFamily="18" charset="0"/>
              </a:rPr>
              <a:t>Discussion Questions</a:t>
            </a:r>
          </a:p>
        </p:txBody>
      </p:sp>
      <p:sp>
        <p:nvSpPr>
          <p:cNvPr id="4099" name="Rectangle 3"/>
          <p:cNvSpPr>
            <a:spLocks noGrp="1" noChangeArrowheads="1"/>
          </p:cNvSpPr>
          <p:nvPr>
            <p:ph type="body" idx="1"/>
          </p:nvPr>
        </p:nvSpPr>
        <p:spPr>
          <a:xfrm>
            <a:off x="105229" y="1143000"/>
            <a:ext cx="9067800" cy="5181600"/>
          </a:xfrm>
        </p:spPr>
        <p:txBody>
          <a:bodyPr/>
          <a:lstStyle/>
          <a:p>
            <a:pPr marL="0" indent="0" eaLnBrk="1" hangingPunct="1">
              <a:lnSpc>
                <a:spcPct val="90000"/>
              </a:lnSpc>
              <a:buFontTx/>
              <a:buNone/>
              <a:defRPr/>
            </a:pPr>
            <a:endParaRPr lang="en-US" sz="2800" dirty="0" smtClean="0">
              <a:latin typeface="Palatino Linotype" pitchFamily="18" charset="0"/>
              <a:cs typeface="Times New Roman" pitchFamily="18" charset="0"/>
            </a:endParaRPr>
          </a:p>
          <a:p>
            <a:pPr lvl="0"/>
            <a:r>
              <a:rPr lang="en-US" dirty="0" smtClean="0">
                <a:solidFill>
                  <a:schemeClr val="tx1"/>
                </a:solidFill>
                <a:latin typeface="+mn-lt"/>
                <a:ea typeface="+mn-ea"/>
                <a:cs typeface="+mn-cs"/>
              </a:rPr>
              <a:t>What are some things the church is doing that is not part of its mandate and what things is it not doing that it should </a:t>
            </a:r>
            <a:r>
              <a:rPr lang="en-US" dirty="0" smtClean="0">
                <a:solidFill>
                  <a:schemeClr val="tx1"/>
                </a:solidFill>
                <a:latin typeface="+mn-lt"/>
                <a:ea typeface="+mn-ea"/>
                <a:cs typeface="+mn-cs"/>
              </a:rPr>
              <a:t>be doing? </a:t>
            </a:r>
            <a:r>
              <a:rPr lang="en-US" dirty="0" smtClean="0">
                <a:solidFill>
                  <a:schemeClr val="tx1"/>
                </a:solidFill>
                <a:latin typeface="+mn-lt"/>
                <a:ea typeface="+mn-ea"/>
                <a:cs typeface="+mn-cs"/>
              </a:rPr>
              <a:t>How about the local church that you are in?</a:t>
            </a:r>
          </a:p>
          <a:p>
            <a:pPr lvl="0"/>
            <a:r>
              <a:rPr lang="en-US" dirty="0"/>
              <a:t>Is there </a:t>
            </a:r>
            <a:r>
              <a:rPr lang="en-US" dirty="0" smtClean="0"/>
              <a:t>a </a:t>
            </a:r>
            <a:r>
              <a:rPr lang="en-US" dirty="0"/>
              <a:t>difference between an church ordinance or a church sacrament</a:t>
            </a:r>
            <a:r>
              <a:rPr lang="en-US" dirty="0" smtClean="0"/>
              <a:t>? </a:t>
            </a:r>
            <a:r>
              <a:rPr lang="en-US" dirty="0"/>
              <a:t>If so, what is it</a:t>
            </a:r>
            <a:r>
              <a:rPr lang="en-US" dirty="0" smtClean="0"/>
              <a:t>?</a:t>
            </a:r>
            <a:endParaRPr lang="en-US" dirty="0" smtClean="0"/>
          </a:p>
          <a:p>
            <a:r>
              <a:rPr lang="en-US" dirty="0" smtClean="0"/>
              <a:t>How is the modern church different than the early first century church? How much should the modern church adapt to its culture?</a:t>
            </a:r>
          </a:p>
          <a:p>
            <a:pPr lvl="0"/>
            <a:r>
              <a:rPr lang="en-US" dirty="0"/>
              <a:t>What are some reasons that some Christians give to not go to church? What are some biblical responses you can give to these reasons?</a:t>
            </a:r>
          </a:p>
          <a:p>
            <a:r>
              <a:rPr lang="en-US" dirty="0" smtClean="0"/>
              <a:t>How </a:t>
            </a:r>
            <a:r>
              <a:rPr lang="en-US" dirty="0" smtClean="0"/>
              <a:t>can the church better connect with society?</a:t>
            </a:r>
            <a:endParaRPr lang="en-US" dirty="0"/>
          </a:p>
          <a:p>
            <a:pPr lvl="0"/>
            <a:endParaRPr lang="en-US" dirty="0" smtClean="0">
              <a:solidFill>
                <a:schemeClr val="tx1"/>
              </a:solidFill>
              <a:latin typeface="+mn-lt"/>
              <a:ea typeface="+mn-ea"/>
              <a:cs typeface="+mn-cs"/>
            </a:endParaRPr>
          </a:p>
          <a:p>
            <a:pPr lvl="0"/>
            <a:endParaRPr lang="en-US" dirty="0" smtClean="0"/>
          </a:p>
        </p:txBody>
      </p:sp>
      <p:sp>
        <p:nvSpPr>
          <p:cNvPr id="6148" name="Footer Placeholder 1"/>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The Biblical Studies Foundation</a:t>
            </a:r>
            <a:endParaRPr lang="en-US" sz="1400" dirty="0" smtClean="0">
              <a:solidFill>
                <a:schemeClr val="tx2"/>
              </a:solidFill>
              <a:latin typeface="Arial" charset="0"/>
            </a:endParaRPr>
          </a:p>
        </p:txBody>
      </p:sp>
    </p:spTree>
    <p:extLst>
      <p:ext uri="{BB962C8B-B14F-4D97-AF65-F5344CB8AC3E}">
        <p14:creationId xmlns:p14="http://schemas.microsoft.com/office/powerpoint/2010/main" val="38841032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5" end="5"/>
                                            </p:txEl>
                                          </p:spTgt>
                                        </p:tgtEl>
                                        <p:attrNameLst>
                                          <p:attrName>style.visibility</p:attrName>
                                        </p:attrNameLst>
                                      </p:cBhvr>
                                      <p:to>
                                        <p:strVal val="visible"/>
                                      </p:to>
                                    </p:set>
                                    <p:anim calcmode="lin" valueType="num">
                                      <p:cBhvr additive="base">
                                        <p:cTn id="25"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b="1" dirty="0" smtClean="0">
                <a:solidFill>
                  <a:srgbClr val="7030A0"/>
                </a:solidFill>
                <a:cs typeface="Times New Roman" pitchFamily="18" charset="0"/>
              </a:rPr>
              <a:t>Discussion Questions</a:t>
            </a:r>
          </a:p>
        </p:txBody>
      </p:sp>
      <p:sp>
        <p:nvSpPr>
          <p:cNvPr id="4099" name="Rectangle 3"/>
          <p:cNvSpPr>
            <a:spLocks noGrp="1" noChangeArrowheads="1"/>
          </p:cNvSpPr>
          <p:nvPr>
            <p:ph type="body" idx="1"/>
          </p:nvPr>
        </p:nvSpPr>
        <p:spPr>
          <a:xfrm>
            <a:off x="32658" y="1005115"/>
            <a:ext cx="9067800" cy="4876800"/>
          </a:xfrm>
        </p:spPr>
        <p:txBody>
          <a:bodyPr/>
          <a:lstStyle/>
          <a:p>
            <a:pPr marL="0" indent="0" eaLnBrk="1" hangingPunct="1">
              <a:lnSpc>
                <a:spcPct val="90000"/>
              </a:lnSpc>
              <a:buFontTx/>
              <a:buNone/>
              <a:defRPr/>
            </a:pPr>
            <a:endParaRPr lang="en-US" sz="2800" dirty="0" smtClean="0">
              <a:latin typeface="Palatino Linotype" pitchFamily="18" charset="0"/>
              <a:cs typeface="Times New Roman" pitchFamily="18" charset="0"/>
            </a:endParaRPr>
          </a:p>
          <a:p>
            <a:pPr lvl="0"/>
            <a:r>
              <a:rPr lang="en-US" dirty="0" smtClean="0"/>
              <a:t>How </a:t>
            </a:r>
            <a:r>
              <a:rPr lang="en-US" dirty="0" smtClean="0">
                <a:solidFill>
                  <a:schemeClr val="tx1"/>
                </a:solidFill>
                <a:latin typeface="+mn-lt"/>
                <a:ea typeface="+mn-ea"/>
                <a:cs typeface="+mn-cs"/>
              </a:rPr>
              <a:t>can I be more involved in the life and ministry of my church?</a:t>
            </a:r>
          </a:p>
          <a:p>
            <a:pPr lvl="0"/>
            <a:r>
              <a:rPr lang="en-US" dirty="0" smtClean="0"/>
              <a:t>How should our view of the Bible affect our views on national policies toward Israel?</a:t>
            </a:r>
          </a:p>
          <a:p>
            <a:r>
              <a:rPr lang="en-US" dirty="0"/>
              <a:t>Should the church worship on Saturday? If not why not</a:t>
            </a:r>
            <a:r>
              <a:rPr lang="en-US" dirty="0" smtClean="0"/>
              <a:t>?</a:t>
            </a:r>
          </a:p>
          <a:p>
            <a:endParaRPr lang="en-US" dirty="0"/>
          </a:p>
          <a:p>
            <a:endParaRPr lang="en-US" dirty="0" smtClean="0"/>
          </a:p>
          <a:p>
            <a:endParaRPr lang="en-US" dirty="0"/>
          </a:p>
          <a:p>
            <a:endParaRPr lang="en-US" dirty="0" smtClean="0"/>
          </a:p>
          <a:p>
            <a:endParaRPr lang="en-US" dirty="0"/>
          </a:p>
          <a:p>
            <a:pPr marL="0" indent="0">
              <a:buNone/>
            </a:pPr>
            <a:r>
              <a:rPr lang="en-US" sz="1200" smtClean="0"/>
              <a:t>				PowerPoint </a:t>
            </a:r>
            <a:r>
              <a:rPr lang="en-US" sz="1200" dirty="0"/>
              <a:t>template used with permission from ChristianPPT.com</a:t>
            </a:r>
          </a:p>
          <a:p>
            <a:pPr lvl="0"/>
            <a:endParaRPr lang="en-US" dirty="0" smtClean="0">
              <a:solidFill>
                <a:schemeClr val="tx1"/>
              </a:solidFill>
              <a:latin typeface="+mn-lt"/>
              <a:ea typeface="+mn-ea"/>
              <a:cs typeface="+mn-cs"/>
            </a:endParaRPr>
          </a:p>
          <a:p>
            <a:pPr lvl="0"/>
            <a:endParaRPr lang="en-US" dirty="0" smtClean="0">
              <a:solidFill>
                <a:schemeClr val="tx1"/>
              </a:solidFill>
              <a:latin typeface="+mn-lt"/>
              <a:ea typeface="+mn-ea"/>
              <a:cs typeface="+mn-cs"/>
            </a:endParaRPr>
          </a:p>
          <a:p>
            <a:pPr lvl="0"/>
            <a:endParaRPr lang="en-US" dirty="0" smtClean="0"/>
          </a:p>
        </p:txBody>
      </p:sp>
      <p:sp>
        <p:nvSpPr>
          <p:cNvPr id="6148" name="Footer Placeholder 1"/>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The Biblical Studies Foundation</a:t>
            </a:r>
            <a:endParaRPr lang="en-US" sz="1400" dirty="0" smtClean="0">
              <a:solidFill>
                <a:schemeClr val="tx2"/>
              </a:solidFill>
              <a:latin typeface="Arial" charset="0"/>
            </a:endParaRPr>
          </a:p>
        </p:txBody>
      </p:sp>
    </p:spTree>
    <p:extLst>
      <p:ext uri="{BB962C8B-B14F-4D97-AF65-F5344CB8AC3E}">
        <p14:creationId xmlns:p14="http://schemas.microsoft.com/office/powerpoint/2010/main" val="12639571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9" end="9"/>
                                            </p:txEl>
                                          </p:spTgt>
                                        </p:tgtEl>
                                        <p:attrNameLst>
                                          <p:attrName>style.visibility</p:attrName>
                                        </p:attrNameLst>
                                      </p:cBhvr>
                                      <p:to>
                                        <p:strVal val="visible"/>
                                      </p:to>
                                    </p:set>
                                    <p:anim calcmode="lin" valueType="num">
                                      <p:cBhvr additive="base">
                                        <p:cTn id="25" dur="500" fill="hold"/>
                                        <p:tgtEl>
                                          <p:spTgt spid="4099">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274638"/>
            <a:ext cx="9020175" cy="1143000"/>
          </a:xfrm>
        </p:spPr>
        <p:txBody>
          <a:bodyPr/>
          <a:lstStyle/>
          <a:p>
            <a:pPr algn="ctr"/>
            <a:r>
              <a:rPr lang="en-US" sz="3600" b="1" dirty="0" smtClean="0">
                <a:solidFill>
                  <a:srgbClr val="0070C0"/>
                </a:solidFill>
              </a:rPr>
              <a:t>10 Reasons People do not go to Church</a:t>
            </a:r>
            <a:endParaRPr lang="en-US" sz="3600" b="1" dirty="0">
              <a:solidFill>
                <a:srgbClr val="0070C0"/>
              </a:solidFill>
            </a:endParaRPr>
          </a:p>
        </p:txBody>
      </p:sp>
      <p:sp>
        <p:nvSpPr>
          <p:cNvPr id="53251" name="Rectangle 3"/>
          <p:cNvSpPr>
            <a:spLocks noGrp="1" noChangeArrowheads="1"/>
          </p:cNvSpPr>
          <p:nvPr>
            <p:ph type="body" idx="1"/>
          </p:nvPr>
        </p:nvSpPr>
        <p:spPr>
          <a:xfrm>
            <a:off x="0" y="1600200"/>
            <a:ext cx="9144000" cy="4254690"/>
          </a:xfrm>
        </p:spPr>
        <p:txBody>
          <a:bodyPr/>
          <a:lstStyle/>
          <a:p>
            <a:r>
              <a:rPr lang="en-US" sz="3200" b="1" dirty="0" smtClean="0"/>
              <a:t>Reason </a:t>
            </a:r>
            <a:r>
              <a:rPr lang="en-US" sz="3200" b="1" dirty="0"/>
              <a:t>6 Churches are full of hypocrites</a:t>
            </a:r>
          </a:p>
          <a:p>
            <a:r>
              <a:rPr lang="en-US" sz="3200" b="1" dirty="0"/>
              <a:t>Reason 7 The church just </a:t>
            </a:r>
            <a:r>
              <a:rPr lang="en-US" sz="3200" b="1" dirty="0" smtClean="0"/>
              <a:t>wants </a:t>
            </a:r>
            <a:r>
              <a:rPr lang="en-US" sz="3200" b="1" dirty="0"/>
              <a:t>your money.</a:t>
            </a:r>
          </a:p>
          <a:p>
            <a:r>
              <a:rPr lang="en-US" sz="3200" b="1" dirty="0"/>
              <a:t>Reason 8 Life is better without religion.</a:t>
            </a:r>
          </a:p>
          <a:p>
            <a:r>
              <a:rPr lang="en-US" sz="3200" b="1" dirty="0"/>
              <a:t>Reason 9 Christians live on another </a:t>
            </a:r>
            <a:r>
              <a:rPr lang="en-US" sz="3200" b="1" dirty="0" smtClean="0"/>
              <a:t>planet.</a:t>
            </a:r>
            <a:endParaRPr lang="en-US" sz="3200" b="1" dirty="0"/>
          </a:p>
          <a:p>
            <a:r>
              <a:rPr lang="en-US" sz="3200" b="1" dirty="0"/>
              <a:t>Reason 10 </a:t>
            </a:r>
            <a:r>
              <a:rPr lang="en-US" sz="3200" b="1" dirty="0" smtClean="0"/>
              <a:t>‘</a:t>
            </a:r>
            <a:r>
              <a:rPr lang="en-US" sz="3200" b="1" dirty="0" smtClean="0"/>
              <a:t>I don't </a:t>
            </a:r>
            <a:r>
              <a:rPr lang="en-US" sz="3200" b="1" dirty="0"/>
              <a:t>have </a:t>
            </a:r>
            <a:r>
              <a:rPr lang="en-US" sz="3200" b="1" dirty="0" smtClean="0"/>
              <a:t>time.’</a:t>
            </a:r>
            <a:endParaRPr lang="en-US" sz="3200" b="1" dirty="0"/>
          </a:p>
          <a:p>
            <a:pPr marL="0" indent="0">
              <a:buNone/>
            </a:pPr>
            <a:endParaRPr lang="en-US" sz="2800" dirty="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7642720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 calcmode="lin" valueType="num">
                                      <p:cBhvr additive="base">
                                        <p:cTn id="25"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3251">
                                            <p:txEl>
                                              <p:pRg st="4" end="4"/>
                                            </p:txEl>
                                          </p:spTgt>
                                        </p:tgtEl>
                                        <p:attrNameLst>
                                          <p:attrName>style.visibility</p:attrName>
                                        </p:attrNameLst>
                                      </p:cBhvr>
                                      <p:to>
                                        <p:strVal val="visible"/>
                                      </p:to>
                                    </p:set>
                                    <p:anim calcmode="lin" valueType="num">
                                      <p:cBhvr additive="base">
                                        <p:cTn id="31"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274638"/>
            <a:ext cx="9020175" cy="1143000"/>
          </a:xfrm>
        </p:spPr>
        <p:txBody>
          <a:bodyPr/>
          <a:lstStyle/>
          <a:p>
            <a:pPr algn="ctr"/>
            <a:endParaRPr lang="en-US" sz="3600" b="1" dirty="0">
              <a:solidFill>
                <a:srgbClr val="0070C0"/>
              </a:solidFill>
            </a:endParaRPr>
          </a:p>
        </p:txBody>
      </p:sp>
      <p:sp>
        <p:nvSpPr>
          <p:cNvPr id="53251" name="Rectangle 3"/>
          <p:cNvSpPr>
            <a:spLocks noGrp="1" noChangeArrowheads="1"/>
          </p:cNvSpPr>
          <p:nvPr>
            <p:ph type="body" idx="1"/>
          </p:nvPr>
        </p:nvSpPr>
        <p:spPr>
          <a:xfrm>
            <a:off x="609600" y="1600200"/>
            <a:ext cx="8534400" cy="4254690"/>
          </a:xfrm>
        </p:spPr>
        <p:txBody>
          <a:bodyPr/>
          <a:lstStyle/>
          <a:p>
            <a:r>
              <a:rPr lang="en-US" sz="2800" b="1" dirty="0" smtClean="0"/>
              <a:t> Jesus stated “I </a:t>
            </a:r>
            <a:r>
              <a:rPr lang="en-US" sz="2800" b="1" dirty="0"/>
              <a:t>will build My </a:t>
            </a:r>
            <a:r>
              <a:rPr lang="en-US" sz="2800" b="1" dirty="0" smtClean="0"/>
              <a:t>Church and the gates of Hades will not overpower it” (Matt 16:18).</a:t>
            </a:r>
            <a:endParaRPr lang="en-US" sz="2800" b="1" dirty="0"/>
          </a:p>
          <a:p>
            <a:r>
              <a:rPr lang="en-US" sz="2800" b="1" dirty="0"/>
              <a:t>What is the church? </a:t>
            </a:r>
            <a:endParaRPr lang="en-US" sz="2800" b="1" dirty="0" smtClean="0"/>
          </a:p>
          <a:p>
            <a:r>
              <a:rPr lang="en-US" sz="2800" b="1" dirty="0" smtClean="0"/>
              <a:t>When did </a:t>
            </a:r>
            <a:r>
              <a:rPr lang="en-US" sz="2800" b="1" dirty="0"/>
              <a:t>it start? </a:t>
            </a:r>
            <a:endParaRPr lang="en-US" sz="2800" b="1" dirty="0" smtClean="0"/>
          </a:p>
          <a:p>
            <a:r>
              <a:rPr lang="en-US" sz="2800" b="1" dirty="0" smtClean="0"/>
              <a:t>What </a:t>
            </a:r>
            <a:r>
              <a:rPr lang="en-US" sz="2800" b="1" dirty="0"/>
              <a:t>is its purpose? </a:t>
            </a:r>
            <a:endParaRPr lang="en-US" sz="2800" b="1" dirty="0" smtClean="0"/>
          </a:p>
          <a:p>
            <a:r>
              <a:rPr lang="en-US" sz="2800" b="1" dirty="0" smtClean="0"/>
              <a:t>How </a:t>
            </a:r>
            <a:r>
              <a:rPr lang="en-US" sz="2800" b="1" dirty="0"/>
              <a:t>should it operate</a:t>
            </a:r>
            <a:r>
              <a:rPr lang="en-US" sz="2800" b="1" dirty="0" smtClean="0"/>
              <a:t>?</a:t>
            </a:r>
          </a:p>
          <a:p>
            <a:r>
              <a:rPr lang="en-US" sz="2800" b="1" dirty="0" smtClean="0"/>
              <a:t>How important is it to go to church?</a:t>
            </a:r>
            <a:endParaRPr lang="en-US" sz="2800" dirty="0"/>
          </a:p>
          <a:p>
            <a:pPr marL="0" indent="0">
              <a:buNone/>
            </a:pPr>
            <a:endParaRPr lang="en-US" sz="2800" dirty="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37337812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 calcmode="lin" valueType="num">
                                      <p:cBhvr additive="base">
                                        <p:cTn id="25"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3251">
                                            <p:txEl>
                                              <p:pRg st="4" end="4"/>
                                            </p:txEl>
                                          </p:spTgt>
                                        </p:tgtEl>
                                        <p:attrNameLst>
                                          <p:attrName>style.visibility</p:attrName>
                                        </p:attrNameLst>
                                      </p:cBhvr>
                                      <p:to>
                                        <p:strVal val="visible"/>
                                      </p:to>
                                    </p:set>
                                    <p:anim calcmode="lin" valueType="num">
                                      <p:cBhvr additive="base">
                                        <p:cTn id="31"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3251">
                                            <p:txEl>
                                              <p:pRg st="5" end="5"/>
                                            </p:txEl>
                                          </p:spTgt>
                                        </p:tgtEl>
                                        <p:attrNameLst>
                                          <p:attrName>style.visibility</p:attrName>
                                        </p:attrNameLst>
                                      </p:cBhvr>
                                      <p:to>
                                        <p:strVal val="visible"/>
                                      </p:to>
                                    </p:set>
                                    <p:anim calcmode="lin" valueType="num">
                                      <p:cBhvr additive="base">
                                        <p:cTn id="37" dur="5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2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smtClean="0">
                <a:solidFill>
                  <a:srgbClr val="0070C0"/>
                </a:solidFill>
              </a:rPr>
              <a:t>Overview of the Lesson</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r>
              <a:rPr lang="en-US" sz="2800" dirty="0" smtClean="0">
                <a:solidFill>
                  <a:schemeClr val="tx1"/>
                </a:solidFill>
              </a:rPr>
              <a:t>Definition and Metaphors for the Church</a:t>
            </a:r>
            <a:endParaRPr lang="en-US" sz="2800" dirty="0">
              <a:solidFill>
                <a:schemeClr val="tx1"/>
              </a:solidFill>
            </a:endParaRPr>
          </a:p>
          <a:p>
            <a:r>
              <a:rPr lang="en-US" sz="2800" dirty="0" smtClean="0">
                <a:solidFill>
                  <a:schemeClr val="tx1"/>
                </a:solidFill>
              </a:rPr>
              <a:t>The Start of the Church</a:t>
            </a:r>
          </a:p>
          <a:p>
            <a:r>
              <a:rPr lang="en-US" sz="2800" dirty="0" smtClean="0">
                <a:solidFill>
                  <a:schemeClr val="tx1"/>
                </a:solidFill>
              </a:rPr>
              <a:t>The Purpose</a:t>
            </a:r>
          </a:p>
          <a:p>
            <a:r>
              <a:rPr lang="en-US" sz="2800" dirty="0" smtClean="0"/>
              <a:t>The </a:t>
            </a:r>
            <a:r>
              <a:rPr lang="en-US" sz="2800" dirty="0" smtClean="0">
                <a:solidFill>
                  <a:schemeClr val="tx1"/>
                </a:solidFill>
              </a:rPr>
              <a:t>Practice(s) of the Church</a:t>
            </a:r>
            <a:endParaRPr lang="en-US" sz="2800" dirty="0">
              <a:solidFill>
                <a:schemeClr val="tx1"/>
              </a:solidFill>
            </a:endParaRPr>
          </a:p>
          <a:p>
            <a:r>
              <a:rPr lang="en-US" sz="2800" dirty="0" smtClean="0">
                <a:solidFill>
                  <a:schemeClr val="tx1"/>
                </a:solidFill>
              </a:rPr>
              <a:t>The Organization of the Church</a:t>
            </a:r>
          </a:p>
          <a:p>
            <a:r>
              <a:rPr lang="en-US" sz="2800" dirty="0" smtClean="0"/>
              <a:t>The Distinction between the Church and Israel</a:t>
            </a:r>
          </a:p>
          <a:p>
            <a:r>
              <a:rPr lang="en-US" sz="2800" dirty="0" smtClean="0">
                <a:solidFill>
                  <a:schemeClr val="tx1"/>
                </a:solidFill>
              </a:rPr>
              <a:t>The Importance of Church</a:t>
            </a:r>
          </a:p>
          <a:p>
            <a:pPr marL="0" indent="0">
              <a:buNone/>
            </a:pPr>
            <a:endParaRPr lang="en-US" sz="2800" dirty="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41633312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 calcmode="lin" valueType="num">
                                      <p:cBhvr additive="base">
                                        <p:cTn id="25"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3251">
                                            <p:txEl>
                                              <p:pRg st="4" end="4"/>
                                            </p:txEl>
                                          </p:spTgt>
                                        </p:tgtEl>
                                        <p:attrNameLst>
                                          <p:attrName>style.visibility</p:attrName>
                                        </p:attrNameLst>
                                      </p:cBhvr>
                                      <p:to>
                                        <p:strVal val="visible"/>
                                      </p:to>
                                    </p:set>
                                    <p:anim calcmode="lin" valueType="num">
                                      <p:cBhvr additive="base">
                                        <p:cTn id="31"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3251">
                                            <p:txEl>
                                              <p:pRg st="5" end="5"/>
                                            </p:txEl>
                                          </p:spTgt>
                                        </p:tgtEl>
                                        <p:attrNameLst>
                                          <p:attrName>style.visibility</p:attrName>
                                        </p:attrNameLst>
                                      </p:cBhvr>
                                      <p:to>
                                        <p:strVal val="visible"/>
                                      </p:to>
                                    </p:set>
                                    <p:anim calcmode="lin" valueType="num">
                                      <p:cBhvr additive="base">
                                        <p:cTn id="37" dur="5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2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3251">
                                            <p:txEl>
                                              <p:pRg st="6" end="6"/>
                                            </p:txEl>
                                          </p:spTgt>
                                        </p:tgtEl>
                                        <p:attrNameLst>
                                          <p:attrName>style.visibility</p:attrName>
                                        </p:attrNameLst>
                                      </p:cBhvr>
                                      <p:to>
                                        <p:strVal val="visible"/>
                                      </p:to>
                                    </p:set>
                                    <p:anim calcmode="lin" valueType="num">
                                      <p:cBhvr additive="base">
                                        <p:cTn id="43" dur="500" fill="hold"/>
                                        <p:tgtEl>
                                          <p:spTgt spid="5325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25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a:r>
              <a:rPr lang="en-US" b="1" dirty="0" smtClean="0">
                <a:solidFill>
                  <a:srgbClr val="0070C0"/>
                </a:solidFill>
              </a:rPr>
              <a:t>What is the Church?</a:t>
            </a:r>
            <a:endParaRPr lang="en-US" b="1" dirty="0">
              <a:solidFill>
                <a:srgbClr val="0070C0"/>
              </a:solidFill>
            </a:endParaRPr>
          </a:p>
        </p:txBody>
      </p:sp>
      <p:sp>
        <p:nvSpPr>
          <p:cNvPr id="55299" name="Rectangle 3"/>
          <p:cNvSpPr>
            <a:spLocks noGrp="1" noChangeArrowheads="1"/>
          </p:cNvSpPr>
          <p:nvPr>
            <p:ph type="body" idx="1"/>
          </p:nvPr>
        </p:nvSpPr>
        <p:spPr>
          <a:xfrm>
            <a:off x="0" y="1600200"/>
            <a:ext cx="9144001" cy="4525963"/>
          </a:xfrm>
        </p:spPr>
        <p:txBody>
          <a:bodyPr/>
          <a:lstStyle/>
          <a:p>
            <a:r>
              <a:rPr lang="en-US" sz="2800" dirty="0" smtClean="0"/>
              <a:t>From the Greek word </a:t>
            </a:r>
            <a:r>
              <a:rPr lang="en-US" sz="2800" i="1" dirty="0" err="1" smtClean="0"/>
              <a:t>ekklessia</a:t>
            </a:r>
            <a:r>
              <a:rPr lang="en-US" sz="2800" dirty="0" smtClean="0"/>
              <a:t> which means assembly or congregation. </a:t>
            </a:r>
          </a:p>
          <a:p>
            <a:r>
              <a:rPr lang="en-US" sz="2800" dirty="0" smtClean="0"/>
              <a:t>It does not refer to a building in the New Testament it refers instead to people. </a:t>
            </a:r>
          </a:p>
          <a:p>
            <a:r>
              <a:rPr lang="en-US" sz="2800" dirty="0" smtClean="0"/>
              <a:t>In the New Testament it generally refers to believers Jew or Gentile who have placed their faith in Jesus Christ and have received the Holy Spirit following Pentecost in Acts 2. </a:t>
            </a:r>
          </a:p>
          <a:p>
            <a:r>
              <a:rPr lang="en-US" sz="2800" dirty="0" smtClean="0"/>
              <a:t>In the New Testament it may refer to a local assembly such as the church at Thessalonica (1 </a:t>
            </a:r>
            <a:r>
              <a:rPr lang="en-US" sz="2800" dirty="0" err="1" smtClean="0"/>
              <a:t>Thess</a:t>
            </a:r>
            <a:r>
              <a:rPr lang="en-US" sz="2800" dirty="0" smtClean="0"/>
              <a:t> 1:1) or the universal church all believers in this age everywhere. </a:t>
            </a:r>
            <a:endParaRPr lang="en-US" sz="2800" dirty="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 calcmode="lin" valueType="num">
                                      <p:cBhvr additive="base">
                                        <p:cTn id="13" dur="5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299">
                                            <p:txEl>
                                              <p:pRg st="2" end="2"/>
                                            </p:txEl>
                                          </p:spTgt>
                                        </p:tgtEl>
                                        <p:attrNameLst>
                                          <p:attrName>style.visibility</p:attrName>
                                        </p:attrNameLst>
                                      </p:cBhvr>
                                      <p:to>
                                        <p:strVal val="visible"/>
                                      </p:to>
                                    </p:set>
                                    <p:anim calcmode="lin" valueType="num">
                                      <p:cBhvr additive="base">
                                        <p:cTn id="19" dur="5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5299">
                                            <p:txEl>
                                              <p:pRg st="3" end="3"/>
                                            </p:txEl>
                                          </p:spTgt>
                                        </p:tgtEl>
                                        <p:attrNameLst>
                                          <p:attrName>style.visibility</p:attrName>
                                        </p:attrNameLst>
                                      </p:cBhvr>
                                      <p:to>
                                        <p:strVal val="visible"/>
                                      </p:to>
                                    </p:set>
                                    <p:anim calcmode="lin" valueType="num">
                                      <p:cBhvr additive="base">
                                        <p:cTn id="25" dur="5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9657" y="274638"/>
            <a:ext cx="8984343" cy="1143000"/>
          </a:xfrm>
        </p:spPr>
        <p:txBody>
          <a:bodyPr/>
          <a:lstStyle/>
          <a:p>
            <a:pPr algn="ctr"/>
            <a:r>
              <a:rPr lang="en-US" sz="3600" b="1" dirty="0" smtClean="0">
                <a:solidFill>
                  <a:srgbClr val="0070C0"/>
                </a:solidFill>
              </a:rPr>
              <a:t>Metaphors of the Church</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4693693" cy="4254690"/>
          </a:xfrm>
        </p:spPr>
        <p:txBody>
          <a:bodyPr/>
          <a:lstStyle/>
          <a:p>
            <a:r>
              <a:rPr lang="en-US" sz="2800" b="1" dirty="0" smtClean="0">
                <a:solidFill>
                  <a:srgbClr val="C00000"/>
                </a:solidFill>
              </a:rPr>
              <a:t>The Body of Christ</a:t>
            </a:r>
          </a:p>
          <a:p>
            <a:pPr lvl="1"/>
            <a:r>
              <a:rPr lang="en-US" dirty="0" smtClean="0"/>
              <a:t>1) He [Christ] is </a:t>
            </a:r>
            <a:r>
              <a:rPr lang="en-US" dirty="0"/>
              <a:t>the head of the body, the church, </a:t>
            </a:r>
            <a:r>
              <a:rPr lang="en-US" dirty="0" smtClean="0"/>
              <a:t>(Col 1:18)</a:t>
            </a:r>
            <a:endParaRPr lang="en-US" dirty="0"/>
          </a:p>
          <a:p>
            <a:pPr lvl="1"/>
            <a:r>
              <a:rPr lang="en-US" dirty="0" smtClean="0"/>
              <a:t>2) The </a:t>
            </a:r>
            <a:r>
              <a:rPr lang="en-US" dirty="0"/>
              <a:t>husband is the head of the wife as also Christ is the head of the church – he himself being the savior of the body.</a:t>
            </a:r>
            <a:r>
              <a:rPr lang="en-US" dirty="0" smtClean="0"/>
              <a:t> (</a:t>
            </a:r>
            <a:r>
              <a:rPr lang="en-US" dirty="0" err="1" smtClean="0"/>
              <a:t>Eph</a:t>
            </a:r>
            <a:r>
              <a:rPr lang="en-US" dirty="0" smtClean="0"/>
              <a:t> 5:21-22)</a:t>
            </a:r>
          </a:p>
          <a:p>
            <a:endParaRPr lang="en-US"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pic>
        <p:nvPicPr>
          <p:cNvPr id="2050" name="Picture 2" descr="http://1.bp.blogspot.com/-490ekz-60YM/TqSfUtDj8LI/AAAAAAAABDw/g3vfoKkcMn8/s1600/body-of-chr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828800"/>
            <a:ext cx="37338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040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9657" y="274638"/>
            <a:ext cx="8984343" cy="1143000"/>
          </a:xfrm>
        </p:spPr>
        <p:txBody>
          <a:bodyPr/>
          <a:lstStyle/>
          <a:p>
            <a:pPr algn="ctr"/>
            <a:r>
              <a:rPr lang="en-US" sz="3600" b="1" dirty="0" smtClean="0">
                <a:solidFill>
                  <a:srgbClr val="0070C0"/>
                </a:solidFill>
              </a:rPr>
              <a:t>Metaphors of the Church</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4998493" cy="4254690"/>
          </a:xfrm>
        </p:spPr>
        <p:txBody>
          <a:bodyPr/>
          <a:lstStyle/>
          <a:p>
            <a:r>
              <a:rPr lang="en-US" sz="2800" b="1" dirty="0" smtClean="0">
                <a:solidFill>
                  <a:srgbClr val="C00000"/>
                </a:solidFill>
              </a:rPr>
              <a:t>The Bride of Christ	</a:t>
            </a:r>
            <a:r>
              <a:rPr lang="en-US" dirty="0" smtClean="0"/>
              <a:t>	 </a:t>
            </a:r>
          </a:p>
          <a:p>
            <a:pPr lvl="1"/>
            <a:r>
              <a:rPr lang="en-US" dirty="0" smtClean="0"/>
              <a:t> Let us rejoice and exult and give him glory, because the wedding celebration of the Lamb has come, and his bride has made herself ready. She was permitted to be dressed in bright, clean, fine linen” (for the fine linen is the righteous deeds of the saints) (Rev 19:7-9).</a:t>
            </a:r>
          </a:p>
          <a:p>
            <a:endParaRPr lang="en-US"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pic>
        <p:nvPicPr>
          <p:cNvPr id="1028" name="Picture 4" descr="https://encrypted-tbn1.gstatic.com/images?q=tbn:ANd9GcRJ1q4vUAbRCzMMDGU5RPwB_K6_xt3vvEDaw-IQ9W-AYaHtkNj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752600"/>
            <a:ext cx="33528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5735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hri_0056_slide">
  <a:themeElements>
    <a:clrScheme name="Office Theme 2">
      <a:dk1>
        <a:srgbClr val="000000"/>
      </a:dk1>
      <a:lt1>
        <a:srgbClr val="CC9966"/>
      </a:lt1>
      <a:dk2>
        <a:srgbClr val="000000"/>
      </a:dk2>
      <a:lt2>
        <a:srgbClr val="666666"/>
      </a:lt2>
      <a:accent1>
        <a:srgbClr val="664E14"/>
      </a:accent1>
      <a:accent2>
        <a:srgbClr val="803826"/>
      </a:accent2>
      <a:accent3>
        <a:srgbClr val="E2CAB8"/>
      </a:accent3>
      <a:accent4>
        <a:srgbClr val="000000"/>
      </a:accent4>
      <a:accent5>
        <a:srgbClr val="B8B2AA"/>
      </a:accent5>
      <a:accent6>
        <a:srgbClr val="733221"/>
      </a:accent6>
      <a:hlink>
        <a:srgbClr val="464C0F"/>
      </a:hlink>
      <a:folHlink>
        <a:srgbClr val="663D14"/>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CC9966"/>
        </a:lt1>
        <a:dk2>
          <a:srgbClr val="000000"/>
        </a:dk2>
        <a:lt2>
          <a:srgbClr val="666666"/>
        </a:lt2>
        <a:accent1>
          <a:srgbClr val="AD5803"/>
        </a:accent1>
        <a:accent2>
          <a:srgbClr val="704C28"/>
        </a:accent2>
        <a:accent3>
          <a:srgbClr val="E2CAB8"/>
        </a:accent3>
        <a:accent4>
          <a:srgbClr val="000000"/>
        </a:accent4>
        <a:accent5>
          <a:srgbClr val="D3B4AA"/>
        </a:accent5>
        <a:accent6>
          <a:srgbClr val="654423"/>
        </a:accent6>
        <a:hlink>
          <a:srgbClr val="512900"/>
        </a:hlink>
        <a:folHlink>
          <a:srgbClr val="70390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CC9966"/>
        </a:lt1>
        <a:dk2>
          <a:srgbClr val="000000"/>
        </a:dk2>
        <a:lt2>
          <a:srgbClr val="666666"/>
        </a:lt2>
        <a:accent1>
          <a:srgbClr val="664E14"/>
        </a:accent1>
        <a:accent2>
          <a:srgbClr val="803826"/>
        </a:accent2>
        <a:accent3>
          <a:srgbClr val="E2CAB8"/>
        </a:accent3>
        <a:accent4>
          <a:srgbClr val="000000"/>
        </a:accent4>
        <a:accent5>
          <a:srgbClr val="B8B2AA"/>
        </a:accent5>
        <a:accent6>
          <a:srgbClr val="733221"/>
        </a:accent6>
        <a:hlink>
          <a:srgbClr val="464C0F"/>
        </a:hlink>
        <a:folHlink>
          <a:srgbClr val="663D14"/>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CC9966"/>
        </a:lt1>
        <a:dk2>
          <a:srgbClr val="000000"/>
        </a:dk2>
        <a:lt2>
          <a:srgbClr val="666666"/>
        </a:lt2>
        <a:accent1>
          <a:srgbClr val="13402E"/>
        </a:accent1>
        <a:accent2>
          <a:srgbClr val="662933"/>
        </a:accent2>
        <a:accent3>
          <a:srgbClr val="E2CAB8"/>
        </a:accent3>
        <a:accent4>
          <a:srgbClr val="000000"/>
        </a:accent4>
        <a:accent5>
          <a:srgbClr val="AAAFAD"/>
        </a:accent5>
        <a:accent6>
          <a:srgbClr val="5C242D"/>
        </a:accent6>
        <a:hlink>
          <a:srgbClr val="2D3259"/>
        </a:hlink>
        <a:folHlink>
          <a:srgbClr val="663D14"/>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CC9966"/>
        </a:lt1>
        <a:dk2>
          <a:srgbClr val="000000"/>
        </a:dk2>
        <a:lt2>
          <a:srgbClr val="666666"/>
        </a:lt2>
        <a:accent1>
          <a:srgbClr val="663D14"/>
        </a:accent1>
        <a:accent2>
          <a:srgbClr val="464C0F"/>
        </a:accent2>
        <a:accent3>
          <a:srgbClr val="E2CAB8"/>
        </a:accent3>
        <a:accent4>
          <a:srgbClr val="000000"/>
        </a:accent4>
        <a:accent5>
          <a:srgbClr val="B8AFAA"/>
        </a:accent5>
        <a:accent6>
          <a:srgbClr val="3F440C"/>
        </a:accent6>
        <a:hlink>
          <a:srgbClr val="592855"/>
        </a:hlink>
        <a:folHlink>
          <a:srgbClr val="1F394C"/>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AD5803"/>
        </a:accent1>
        <a:accent2>
          <a:srgbClr val="704C28"/>
        </a:accent2>
        <a:accent3>
          <a:srgbClr val="FFFFFF"/>
        </a:accent3>
        <a:accent4>
          <a:srgbClr val="000000"/>
        </a:accent4>
        <a:accent5>
          <a:srgbClr val="D3B4AA"/>
        </a:accent5>
        <a:accent6>
          <a:srgbClr val="654423"/>
        </a:accent6>
        <a:hlink>
          <a:srgbClr val="512900"/>
        </a:hlink>
        <a:folHlink>
          <a:srgbClr val="70390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664E14"/>
        </a:accent1>
        <a:accent2>
          <a:srgbClr val="803826"/>
        </a:accent2>
        <a:accent3>
          <a:srgbClr val="FFFFFF"/>
        </a:accent3>
        <a:accent4>
          <a:srgbClr val="000000"/>
        </a:accent4>
        <a:accent5>
          <a:srgbClr val="B8B2AA"/>
        </a:accent5>
        <a:accent6>
          <a:srgbClr val="733221"/>
        </a:accent6>
        <a:hlink>
          <a:srgbClr val="464C0F"/>
        </a:hlink>
        <a:folHlink>
          <a:srgbClr val="663D14"/>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13402E"/>
        </a:accent1>
        <a:accent2>
          <a:srgbClr val="662933"/>
        </a:accent2>
        <a:accent3>
          <a:srgbClr val="FFFFFF"/>
        </a:accent3>
        <a:accent4>
          <a:srgbClr val="000000"/>
        </a:accent4>
        <a:accent5>
          <a:srgbClr val="AAAFAD"/>
        </a:accent5>
        <a:accent6>
          <a:srgbClr val="5C242D"/>
        </a:accent6>
        <a:hlink>
          <a:srgbClr val="2D3259"/>
        </a:hlink>
        <a:folHlink>
          <a:srgbClr val="663D14"/>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663D14"/>
        </a:accent1>
        <a:accent2>
          <a:srgbClr val="464C0F"/>
        </a:accent2>
        <a:accent3>
          <a:srgbClr val="FFFFFF"/>
        </a:accent3>
        <a:accent4>
          <a:srgbClr val="000000"/>
        </a:accent4>
        <a:accent5>
          <a:srgbClr val="B8AFAA"/>
        </a:accent5>
        <a:accent6>
          <a:srgbClr val="3F440C"/>
        </a:accent6>
        <a:hlink>
          <a:srgbClr val="592855"/>
        </a:hlink>
        <a:folHlink>
          <a:srgbClr val="1F394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CC9966"/>
      </a:lt1>
      <a:dk2>
        <a:srgbClr val="000000"/>
      </a:dk2>
      <a:lt2>
        <a:srgbClr val="666666"/>
      </a:lt2>
      <a:accent1>
        <a:srgbClr val="664E14"/>
      </a:accent1>
      <a:accent2>
        <a:srgbClr val="803826"/>
      </a:accent2>
      <a:accent3>
        <a:srgbClr val="E2CAB8"/>
      </a:accent3>
      <a:accent4>
        <a:srgbClr val="000000"/>
      </a:accent4>
      <a:accent5>
        <a:srgbClr val="B8B2AA"/>
      </a:accent5>
      <a:accent6>
        <a:srgbClr val="733221"/>
      </a:accent6>
      <a:hlink>
        <a:srgbClr val="464C0F"/>
      </a:hlink>
      <a:folHlink>
        <a:srgbClr val="663D14"/>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CC9966"/>
        </a:lt1>
        <a:dk2>
          <a:srgbClr val="000000"/>
        </a:dk2>
        <a:lt2>
          <a:srgbClr val="666666"/>
        </a:lt2>
        <a:accent1>
          <a:srgbClr val="AD5803"/>
        </a:accent1>
        <a:accent2>
          <a:srgbClr val="704C28"/>
        </a:accent2>
        <a:accent3>
          <a:srgbClr val="E2CAB8"/>
        </a:accent3>
        <a:accent4>
          <a:srgbClr val="000000"/>
        </a:accent4>
        <a:accent5>
          <a:srgbClr val="D3B4AA"/>
        </a:accent5>
        <a:accent6>
          <a:srgbClr val="654423"/>
        </a:accent6>
        <a:hlink>
          <a:srgbClr val="512900"/>
        </a:hlink>
        <a:folHlink>
          <a:srgbClr val="70390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CC9966"/>
        </a:lt1>
        <a:dk2>
          <a:srgbClr val="000000"/>
        </a:dk2>
        <a:lt2>
          <a:srgbClr val="666666"/>
        </a:lt2>
        <a:accent1>
          <a:srgbClr val="664E14"/>
        </a:accent1>
        <a:accent2>
          <a:srgbClr val="803826"/>
        </a:accent2>
        <a:accent3>
          <a:srgbClr val="E2CAB8"/>
        </a:accent3>
        <a:accent4>
          <a:srgbClr val="000000"/>
        </a:accent4>
        <a:accent5>
          <a:srgbClr val="B8B2AA"/>
        </a:accent5>
        <a:accent6>
          <a:srgbClr val="733221"/>
        </a:accent6>
        <a:hlink>
          <a:srgbClr val="464C0F"/>
        </a:hlink>
        <a:folHlink>
          <a:srgbClr val="663D14"/>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CC9966"/>
        </a:lt1>
        <a:dk2>
          <a:srgbClr val="000000"/>
        </a:dk2>
        <a:lt2>
          <a:srgbClr val="666666"/>
        </a:lt2>
        <a:accent1>
          <a:srgbClr val="13402E"/>
        </a:accent1>
        <a:accent2>
          <a:srgbClr val="662933"/>
        </a:accent2>
        <a:accent3>
          <a:srgbClr val="E2CAB8"/>
        </a:accent3>
        <a:accent4>
          <a:srgbClr val="000000"/>
        </a:accent4>
        <a:accent5>
          <a:srgbClr val="AAAFAD"/>
        </a:accent5>
        <a:accent6>
          <a:srgbClr val="5C242D"/>
        </a:accent6>
        <a:hlink>
          <a:srgbClr val="2D3259"/>
        </a:hlink>
        <a:folHlink>
          <a:srgbClr val="663D1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CC9966"/>
        </a:lt1>
        <a:dk2>
          <a:srgbClr val="000000"/>
        </a:dk2>
        <a:lt2>
          <a:srgbClr val="666666"/>
        </a:lt2>
        <a:accent1>
          <a:srgbClr val="663D14"/>
        </a:accent1>
        <a:accent2>
          <a:srgbClr val="464C0F"/>
        </a:accent2>
        <a:accent3>
          <a:srgbClr val="E2CAB8"/>
        </a:accent3>
        <a:accent4>
          <a:srgbClr val="000000"/>
        </a:accent4>
        <a:accent5>
          <a:srgbClr val="B8AFAA"/>
        </a:accent5>
        <a:accent6>
          <a:srgbClr val="3F440C"/>
        </a:accent6>
        <a:hlink>
          <a:srgbClr val="592855"/>
        </a:hlink>
        <a:folHlink>
          <a:srgbClr val="1F394C"/>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AD5803"/>
        </a:accent1>
        <a:accent2>
          <a:srgbClr val="704C28"/>
        </a:accent2>
        <a:accent3>
          <a:srgbClr val="FFFFFF"/>
        </a:accent3>
        <a:accent4>
          <a:srgbClr val="000000"/>
        </a:accent4>
        <a:accent5>
          <a:srgbClr val="D3B4AA"/>
        </a:accent5>
        <a:accent6>
          <a:srgbClr val="654423"/>
        </a:accent6>
        <a:hlink>
          <a:srgbClr val="512900"/>
        </a:hlink>
        <a:folHlink>
          <a:srgbClr val="703902"/>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664E14"/>
        </a:accent1>
        <a:accent2>
          <a:srgbClr val="803826"/>
        </a:accent2>
        <a:accent3>
          <a:srgbClr val="FFFFFF"/>
        </a:accent3>
        <a:accent4>
          <a:srgbClr val="000000"/>
        </a:accent4>
        <a:accent5>
          <a:srgbClr val="B8B2AA"/>
        </a:accent5>
        <a:accent6>
          <a:srgbClr val="733221"/>
        </a:accent6>
        <a:hlink>
          <a:srgbClr val="464C0F"/>
        </a:hlink>
        <a:folHlink>
          <a:srgbClr val="663D14"/>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13402E"/>
        </a:accent1>
        <a:accent2>
          <a:srgbClr val="662933"/>
        </a:accent2>
        <a:accent3>
          <a:srgbClr val="FFFFFF"/>
        </a:accent3>
        <a:accent4>
          <a:srgbClr val="000000"/>
        </a:accent4>
        <a:accent5>
          <a:srgbClr val="AAAFAD"/>
        </a:accent5>
        <a:accent6>
          <a:srgbClr val="5C242D"/>
        </a:accent6>
        <a:hlink>
          <a:srgbClr val="2D3259"/>
        </a:hlink>
        <a:folHlink>
          <a:srgbClr val="663D1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663D14"/>
        </a:accent1>
        <a:accent2>
          <a:srgbClr val="464C0F"/>
        </a:accent2>
        <a:accent3>
          <a:srgbClr val="FFFFFF"/>
        </a:accent3>
        <a:accent4>
          <a:srgbClr val="000000"/>
        </a:accent4>
        <a:accent5>
          <a:srgbClr val="B8AFAA"/>
        </a:accent5>
        <a:accent6>
          <a:srgbClr val="3F440C"/>
        </a:accent6>
        <a:hlink>
          <a:srgbClr val="592855"/>
        </a:hlink>
        <a:folHlink>
          <a:srgbClr val="1F394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chri_0056_slide</Template>
  <TotalTime>3331</TotalTime>
  <Words>2676</Words>
  <Application>Microsoft Office PowerPoint</Application>
  <PresentationFormat>On-screen Show (4:3)</PresentationFormat>
  <Paragraphs>185</Paragraphs>
  <Slides>33</Slides>
  <Notes>0</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chri_0056_slide</vt:lpstr>
      <vt:lpstr>1_Default Design</vt:lpstr>
      <vt:lpstr>The Study of the Church</vt:lpstr>
      <vt:lpstr>Copyright Notice</vt:lpstr>
      <vt:lpstr>10 Reasons People do not go to Church  </vt:lpstr>
      <vt:lpstr>10 Reasons People do not go to Church</vt:lpstr>
      <vt:lpstr>PowerPoint Presentation</vt:lpstr>
      <vt:lpstr>Overview of the Lesson</vt:lpstr>
      <vt:lpstr>What is the Church?</vt:lpstr>
      <vt:lpstr>Metaphors of the Church</vt:lpstr>
      <vt:lpstr>Metaphors of the Church</vt:lpstr>
      <vt:lpstr>Metaphors of the Church</vt:lpstr>
      <vt:lpstr>Metaphors of the Church</vt:lpstr>
      <vt:lpstr>Metaphors of the Church</vt:lpstr>
      <vt:lpstr>When did the Church Start?</vt:lpstr>
      <vt:lpstr>When did the Church Start?</vt:lpstr>
      <vt:lpstr>When did the Church Start?</vt:lpstr>
      <vt:lpstr>When did the Church Start?</vt:lpstr>
      <vt:lpstr>When did the Church Start?</vt:lpstr>
      <vt:lpstr>The Purpose/Function of the Church</vt:lpstr>
      <vt:lpstr>The Purpose/Function of the Church</vt:lpstr>
      <vt:lpstr>The Purpose/Function of the Church</vt:lpstr>
      <vt:lpstr>The Ordinances of the Church</vt:lpstr>
      <vt:lpstr>The Ordinances of the Church</vt:lpstr>
      <vt:lpstr>The Ordinances of the Church</vt:lpstr>
      <vt:lpstr>The Organization of the Church</vt:lpstr>
      <vt:lpstr>The Organization of the Church</vt:lpstr>
      <vt:lpstr>The Organization of the Church</vt:lpstr>
      <vt:lpstr>The Organization of the Church</vt:lpstr>
      <vt:lpstr>The Distinction between Israel and  the Church</vt:lpstr>
      <vt:lpstr>The Distinction between Israel and  the Church</vt:lpstr>
      <vt:lpstr>The Distinction between Israel and  the Church</vt:lpstr>
      <vt:lpstr>Importance of Meeting in Church</vt:lpstr>
      <vt:lpstr>Discussion Questions</vt:lpstr>
      <vt:lpstr>Discussion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dc:creator>
  <cp:lastModifiedBy>James</cp:lastModifiedBy>
  <cp:revision>55</cp:revision>
  <dcterms:created xsi:type="dcterms:W3CDTF">2012-08-28T14:33:09Z</dcterms:created>
  <dcterms:modified xsi:type="dcterms:W3CDTF">2013-11-25T17:26:46Z</dcterms:modified>
</cp:coreProperties>
</file>